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72" r:id="rId2"/>
    <p:sldId id="337" r:id="rId3"/>
    <p:sldId id="438" r:id="rId4"/>
    <p:sldId id="312" r:id="rId5"/>
    <p:sldId id="315" r:id="rId6"/>
    <p:sldId id="313" r:id="rId7"/>
    <p:sldId id="437" r:id="rId8"/>
    <p:sldId id="314" r:id="rId9"/>
    <p:sldId id="317" r:id="rId10"/>
    <p:sldId id="318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439" r:id="rId20"/>
    <p:sldId id="440" r:id="rId21"/>
    <p:sldId id="441" r:id="rId22"/>
    <p:sldId id="3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I400 – Application Development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88050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Conversion (Answer)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767568"/>
            <a:ext cx="7972425" cy="4629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8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Augmented 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047598"/>
              </p:ext>
            </p:extLst>
          </p:nvPr>
        </p:nvGraphicFramePr>
        <p:xfrm>
          <a:off x="1066800" y="1825034"/>
          <a:ext cx="7010400" cy="41987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57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Add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+= 2;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Subtract</a:t>
                      </a:r>
                      <a:r>
                        <a:rPr lang="en-US" sz="2200" baseline="0" dirty="0">
                          <a:latin typeface="Calibri"/>
                          <a:cs typeface="Calibri"/>
                        </a:rPr>
                        <a:t> and Assign</a:t>
                      </a:r>
                      <a:endParaRPr lang="en-US" sz="22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points</a:t>
                      </a:r>
                      <a:r>
                        <a:rPr lang="en-US" sz="2200" b="1" baseline="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-= 5;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Multiply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lang="en-US" sz="2200" b="1" baseline="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*= 3;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Divide</a:t>
                      </a:r>
                      <a:r>
                        <a:rPr lang="en-US" sz="2200" baseline="0" dirty="0">
                          <a:latin typeface="Calibri"/>
                          <a:cs typeface="Calibri"/>
                        </a:rPr>
                        <a:t> and Assign</a:t>
                      </a:r>
                      <a:endParaRPr lang="en-US" sz="22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remnant</a:t>
                      </a:r>
                      <a:r>
                        <a:rPr lang="en-US" sz="2200" b="1" baseline="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/= 4;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175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Assign integer remainder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left %= 10;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3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/ Decrement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Python, we often used augmented assignment operators to increment or decrement by 1: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count +=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points -= 1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1100" dirty="0"/>
          </a:p>
          <a:p>
            <a:r>
              <a:rPr lang="en-US" dirty="0"/>
              <a:t>In Java, there are dedicated increment and decrement operators: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count++;		// This adds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points--;		// This subtracts 1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Python is a </a:t>
            </a:r>
            <a:r>
              <a:rPr lang="en-US" b="1" dirty="0">
                <a:cs typeface="Calibri"/>
              </a:rPr>
              <a:t>dynamically-typed language</a:t>
            </a:r>
            <a:r>
              <a:rPr lang="en-US" dirty="0">
                <a:cs typeface="Calibri"/>
              </a:rPr>
              <a:t>. This means that variables can store multiple types of data over the course of a program, and most type conversion happens automatically.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Java is a </a:t>
            </a:r>
            <a:r>
              <a:rPr lang="en-US" b="1" dirty="0">
                <a:cs typeface="Calibri"/>
              </a:rPr>
              <a:t>statically-typed language</a:t>
            </a:r>
            <a:r>
              <a:rPr lang="en-US" dirty="0">
                <a:cs typeface="Calibri"/>
              </a:rPr>
              <a:t>. Once you assign a type to a variable, this cannot be changed! You will often need to convert data types as a result. This is called </a:t>
            </a:r>
            <a:r>
              <a:rPr lang="en-US" b="1" dirty="0">
                <a:cs typeface="Calibri"/>
              </a:rPr>
              <a:t>casting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(Type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following program illustrates </a:t>
            </a:r>
            <a:r>
              <a:rPr lang="en-US" b="1" dirty="0">
                <a:solidFill>
                  <a:srgbClr val="0070C0"/>
                </a:solidFill>
                <a:cs typeface="Calibri"/>
              </a:rPr>
              <a:t>casting</a:t>
            </a:r>
            <a:r>
              <a:rPr lang="en-US" dirty="0">
                <a:cs typeface="Calibri"/>
              </a:rPr>
              <a:t>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5" y="2351944"/>
            <a:ext cx="6057220" cy="4221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40" y="2794226"/>
            <a:ext cx="3514725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4397830" y="5416731"/>
            <a:ext cx="10359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61920" y="4384765"/>
            <a:ext cx="10359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6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874"/>
            <a:ext cx="8229600" cy="521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It’s common for math involving doubles and division to have long trailing decimals: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56366" y="6435936"/>
            <a:ext cx="10359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50" y="2674315"/>
            <a:ext cx="6249899" cy="2983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91" y="5760770"/>
            <a:ext cx="4524375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26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Using casting to our advantage can solve that!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16732" y="6296297"/>
            <a:ext cx="10359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3" y="2060795"/>
            <a:ext cx="6196013" cy="3431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1" y="5590903"/>
            <a:ext cx="368617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6834595" y="4585062"/>
            <a:ext cx="10359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Tipping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Replicate the </a:t>
            </a:r>
            <a:r>
              <a:rPr lang="en-US" sz="2800" b="1" dirty="0" err="1"/>
              <a:t>TippingGuide</a:t>
            </a:r>
            <a:r>
              <a:rPr lang="en-US" sz="2800" dirty="0"/>
              <a:t> class, which allows you to quickly calculate common tip percentages: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Don’t duplicate code! Find a way to only calculate the tip once for each percentage.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8872" indent="0" algn="ctr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2" y="2836408"/>
            <a:ext cx="5636256" cy="191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18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Tipping (Answer)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696810"/>
            <a:ext cx="8248650" cy="485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0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Because of how Java’s input stream from the console works, we can enter multiple pieces of information on the same line, and acquire these with separate method calls: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56871-F221-463C-86ED-4F36DEA3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41065"/>
            <a:ext cx="5413905" cy="3042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5ADBA-E507-4DEE-B190-3755EFF6B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988" y="3731398"/>
            <a:ext cx="4341812" cy="5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01" y="1617523"/>
            <a:ext cx="7751285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CH 2 - Language Basics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Input &amp; Output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Arithmetic Operators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solidFill>
                  <a:srgbClr val="000090"/>
                </a:solidFill>
                <a:latin typeface="Calibri"/>
                <a:cs typeface="Calibri"/>
              </a:rPr>
              <a:t>If you miss anything today, please note that all slides from lecture are posted to Canvas.</a:t>
            </a:r>
          </a:p>
        </p:txBody>
      </p:sp>
    </p:spTree>
    <p:extLst>
      <p:ext uri="{BB962C8B-B14F-4D97-AF65-F5344CB8AC3E}">
        <p14:creationId xmlns:p14="http://schemas.microsoft.com/office/powerpoint/2010/main" val="64869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Taxes (BONUS 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For 3 Bonus points, write a program that can compute the tax owed on a quarterly salary made up of three amounts entered on the same line, as follows: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8872" indent="0" algn="ctr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B9C36-4830-4BD3-A72A-E00FB1BF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1533"/>
            <a:ext cx="90963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0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 (Answer)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530F6-3F4C-4BFA-86C3-8080AC48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" y="1637906"/>
            <a:ext cx="8881534" cy="43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35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do have Lab this week!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Kay’s section’s lab meets in WY 125.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J’s section’s lab meets in IF 0006 (the same room as the lecture)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uses </a:t>
            </a:r>
            <a:r>
              <a:rPr lang="en-US" b="1" dirty="0" err="1">
                <a:solidFill>
                  <a:srgbClr val="FF0000"/>
                </a:solidFill>
              </a:rPr>
              <a:t>System.out</a:t>
            </a:r>
            <a:r>
              <a:rPr lang="en-US" dirty="0"/>
              <a:t> for the standard output (monitor, console), and </a:t>
            </a:r>
            <a:r>
              <a:rPr lang="en-US" b="1" dirty="0">
                <a:solidFill>
                  <a:srgbClr val="FF0000"/>
                </a:solidFill>
              </a:rPr>
              <a:t>System.in</a:t>
            </a:r>
            <a:r>
              <a:rPr lang="en-US" dirty="0"/>
              <a:t> for the standard input (keyboard).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29" y="3907298"/>
            <a:ext cx="4475934" cy="24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Output to the console is easy – we use the </a:t>
            </a:r>
            <a:r>
              <a:rPr lang="en-US" b="1" dirty="0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.</a:t>
            </a:r>
            <a:r>
              <a:rPr lang="en-US" b="1" dirty="0" err="1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println</a:t>
            </a:r>
            <a:r>
              <a:rPr lang="en-US" b="1" dirty="0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() </a:t>
            </a:r>
            <a:r>
              <a:rPr lang="en-US" dirty="0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method if we want to add a newline after our 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("This just works!");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If we don’t want a terminating newline, we use the </a:t>
            </a:r>
            <a:r>
              <a:rPr lang="en-US" b="1" dirty="0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.print() </a:t>
            </a:r>
            <a:r>
              <a:rPr lang="en-US" dirty="0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method instead: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System.out.print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("No newline!");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" y="1600200"/>
            <a:ext cx="8560526" cy="5111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is a bit more challenging. We need to use the </a:t>
            </a:r>
            <a:r>
              <a:rPr lang="en-US" b="1" dirty="0">
                <a:solidFill>
                  <a:srgbClr val="FF0000"/>
                </a:solidFill>
              </a:rPr>
              <a:t>Scanner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 to create an object that can read from </a:t>
            </a:r>
            <a:r>
              <a:rPr lang="en-US" b="1" dirty="0">
                <a:solidFill>
                  <a:srgbClr val="FF0000"/>
                </a:solidFill>
              </a:rPr>
              <a:t>System.in</a:t>
            </a:r>
            <a:r>
              <a:rPr lang="en-US" dirty="0"/>
              <a:t> , as follows:</a:t>
            </a: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Notice: Objects in Java are declared with the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new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keyword!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0" y="3272771"/>
            <a:ext cx="6363517" cy="176634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944983" y="4685211"/>
            <a:ext cx="635726" cy="9056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" y="1600200"/>
            <a:ext cx="8560526" cy="5111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want to get an integer from the user, we call the 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nextInt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sampleInt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input.nextInt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want to get a double from the user, we call the 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nextDouble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method.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sz="2800" b="1" dirty="0">
                <a:solidFill>
                  <a:srgbClr val="FF0000"/>
                </a:solidFill>
              </a:rPr>
              <a:t>double </a:t>
            </a:r>
            <a:r>
              <a:rPr lang="en-US" sz="2800" b="1" dirty="0" err="1">
                <a:solidFill>
                  <a:srgbClr val="FF0000"/>
                </a:solidFill>
              </a:rPr>
              <a:t>sampleDouble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 err="1">
                <a:solidFill>
                  <a:srgbClr val="FF0000"/>
                </a:solidFill>
              </a:rPr>
              <a:t>input.nextDouble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Console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Once we have a scanner, we need to output any questions we ask the user before using the scanner to retrieve their response: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Notice: Just like in Python, we can output the value of a variable or a calculation.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931" y="3755893"/>
            <a:ext cx="2743200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8" y="3183935"/>
            <a:ext cx="5457825" cy="21621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50675" y="5085806"/>
            <a:ext cx="95794" cy="7053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7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Currency Conversion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You are planning a trip to Japan. Write a class called </a:t>
            </a:r>
            <a:r>
              <a:rPr lang="en-US" sz="2800" b="1" dirty="0" err="1"/>
              <a:t>CurrencyExchange</a:t>
            </a:r>
            <a:r>
              <a:rPr lang="en-US" sz="2800" dirty="0"/>
              <a:t> that calculates the amount of local currency (yen) you will receive for any given amount of dollars and exchange rate.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8872" indent="0" algn="ctr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55" y="3967434"/>
            <a:ext cx="7796945" cy="1675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2618639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2864</TotalTime>
  <Words>576</Words>
  <Application>Microsoft Office PowerPoint</Application>
  <PresentationFormat>On-screen Show (4:3)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Labs</vt:lpstr>
      <vt:lpstr>Console Input and Output</vt:lpstr>
      <vt:lpstr>Console Input and Output</vt:lpstr>
      <vt:lpstr>Console Input and Output</vt:lpstr>
      <vt:lpstr>Console Input and Output</vt:lpstr>
      <vt:lpstr>Console Input and Output</vt:lpstr>
      <vt:lpstr>Currency Conversion (Group Work)</vt:lpstr>
      <vt:lpstr>Currency Conversion (Answer)</vt:lpstr>
      <vt:lpstr>Augmented Assignment Operators</vt:lpstr>
      <vt:lpstr>Increment / Decrement</vt:lpstr>
      <vt:lpstr>Types</vt:lpstr>
      <vt:lpstr>Casting (Type Conversion)</vt:lpstr>
      <vt:lpstr>Rounding</vt:lpstr>
      <vt:lpstr>Rounding</vt:lpstr>
      <vt:lpstr>Tipping (Group Work)</vt:lpstr>
      <vt:lpstr>Tipping (Answer)</vt:lpstr>
      <vt:lpstr>Console Input</vt:lpstr>
      <vt:lpstr>Taxes (BONUS Group Work)</vt:lpstr>
      <vt:lpstr>Taxes (Answer)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206</cp:revision>
  <dcterms:created xsi:type="dcterms:W3CDTF">2015-12-29T00:29:41Z</dcterms:created>
  <dcterms:modified xsi:type="dcterms:W3CDTF">2018-01-11T00:30:58Z</dcterms:modified>
</cp:coreProperties>
</file>