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80" r:id="rId2"/>
    <p:sldId id="381" r:id="rId3"/>
    <p:sldId id="383" r:id="rId4"/>
    <p:sldId id="384" r:id="rId5"/>
    <p:sldId id="395" r:id="rId6"/>
    <p:sldId id="396" r:id="rId7"/>
    <p:sldId id="406" r:id="rId8"/>
    <p:sldId id="385" r:id="rId9"/>
    <p:sldId id="386" r:id="rId10"/>
    <p:sldId id="387" r:id="rId11"/>
    <p:sldId id="388" r:id="rId12"/>
    <p:sldId id="389" r:id="rId13"/>
    <p:sldId id="446" r:id="rId14"/>
    <p:sldId id="444" r:id="rId15"/>
    <p:sldId id="445" r:id="rId16"/>
    <p:sldId id="419" r:id="rId17"/>
    <p:sldId id="420" r:id="rId18"/>
    <p:sldId id="441" r:id="rId19"/>
    <p:sldId id="417" r:id="rId20"/>
    <p:sldId id="391" r:id="rId21"/>
    <p:sldId id="392" r:id="rId22"/>
    <p:sldId id="393" r:id="rId23"/>
    <p:sldId id="394" r:id="rId24"/>
    <p:sldId id="442" r:id="rId25"/>
    <p:sldId id="443" r:id="rId26"/>
    <p:sldId id="39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073" autoAdjust="0"/>
  </p:normalViewPr>
  <p:slideViewPr>
    <p:cSldViewPr snapToGrid="0" snapToObjects="1">
      <p:cViewPr varScale="1">
        <p:scale>
          <a:sx n="124" d="100"/>
          <a:sy n="124" d="100"/>
        </p:scale>
        <p:origin x="680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I400 – Application Development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343485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alibri"/>
              </a:rPr>
              <a:t>Strings have some helpful methods as well:</a:t>
            </a: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		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String message = "Hello";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137322"/>
              </p:ext>
            </p:extLst>
          </p:nvPr>
        </p:nvGraphicFramePr>
        <p:xfrm>
          <a:off x="457198" y="3033555"/>
          <a:ext cx="8229601" cy="320099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96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3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message.length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message.charAt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'H'            // </a:t>
                      </a:r>
                      <a:r>
                        <a:rPr lang="en-US" sz="2200" b="1" i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This uses index numbers!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message.c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oncat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("!")</a:t>
                      </a:r>
                      <a:endParaRPr lang="en-US" sz="22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/>
                        </a:rPr>
                        <a:t>"Hello!"</a:t>
                      </a:r>
                      <a:endParaRPr lang="en-US" sz="22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message.toUpperCase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/>
                        </a:rPr>
                        <a:t>"HELLO!"</a:t>
                      </a:r>
                      <a:endParaRPr lang="en-US" sz="22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1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message.toLowerCase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/>
                        </a:rPr>
                        <a:t>"hello!"</a:t>
                      </a:r>
                      <a:endParaRPr lang="en-US" sz="22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message.trim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i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// the same as .strip() from 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47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alibri"/>
              </a:rPr>
              <a:t>While we already know 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.equals()</a:t>
            </a:r>
            <a:r>
              <a:rPr lang="en-US" sz="2800" dirty="0">
                <a:cs typeface="Calibri"/>
              </a:rPr>
              <a:t>, there are some other useful String comparison methods:</a:t>
            </a: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		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689514"/>
            <a:ext cx="6067425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49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916"/>
            <a:ext cx="8229600" cy="519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alibri"/>
              </a:rPr>
              <a:t>We can take the index of substrings and use that to slice pieces of a String:</a:t>
            </a: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		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51" y="2555756"/>
            <a:ext cx="5773709" cy="2987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42" y="5748648"/>
            <a:ext cx="6029325" cy="73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83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916"/>
            <a:ext cx="8229600" cy="519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alibri"/>
              </a:rPr>
              <a:t>If you give two numbers to 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.substring()</a:t>
            </a:r>
            <a:r>
              <a:rPr lang="en-US" sz="2800" dirty="0">
                <a:cs typeface="Calibri"/>
              </a:rPr>
              <a:t>, it will define a slice based on a starting and an ending point: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cs typeface="Calibri"/>
              </a:rPr>
              <a:t>	String test = </a:t>
            </a:r>
            <a:r>
              <a:rPr lang="en-US" sz="2800" b="1" dirty="0" err="1">
                <a:solidFill>
                  <a:srgbClr val="FF0000"/>
                </a:solidFill>
                <a:cs typeface="Calibri"/>
              </a:rPr>
              <a:t>original.substring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(3, 7);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cs typeface="Calibri"/>
              </a:rPr>
              <a:t>The new string now contains the characters from index </a:t>
            </a:r>
            <a:r>
              <a:rPr lang="en-US" sz="2800" b="1" dirty="0">
                <a:cs typeface="Calibri"/>
              </a:rPr>
              <a:t>3</a:t>
            </a:r>
            <a:r>
              <a:rPr lang="en-US" sz="2800" dirty="0">
                <a:cs typeface="Calibri"/>
              </a:rPr>
              <a:t> to index </a:t>
            </a:r>
            <a:r>
              <a:rPr lang="en-US" sz="2800" b="1" dirty="0">
                <a:cs typeface="Calibri"/>
              </a:rPr>
              <a:t>6</a:t>
            </a:r>
            <a:r>
              <a:rPr lang="en-US" sz="2800" dirty="0">
                <a:cs typeface="Calibri"/>
              </a:rPr>
              <a:t> of the original string. Remember, the last number is NOT included!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		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7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Shortener</a:t>
            </a:r>
            <a:r>
              <a:rPr lang="en-US" sz="4000" dirty="0"/>
              <a:t>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400" b="1" dirty="0"/>
              <a:t>National Novel Writing Month </a:t>
            </a:r>
            <a:r>
              <a:rPr lang="en-US" sz="2400" dirty="0"/>
              <a:t>is a project affectionately known to participants as “</a:t>
            </a:r>
            <a:r>
              <a:rPr lang="en-US" sz="2400" dirty="0" err="1"/>
              <a:t>NaNoWriMo</a:t>
            </a:r>
            <a:r>
              <a:rPr lang="en-US" sz="2400" dirty="0"/>
              <a:t>”. Write a program that uses String slicing to convert any four words into a similar “shorter” version using a </a:t>
            </a:r>
            <a:r>
              <a:rPr lang="en-US" sz="2400" b="1" dirty="0"/>
              <a:t>2-2-3-2 </a:t>
            </a:r>
            <a:r>
              <a:rPr lang="en-US" sz="2400" dirty="0"/>
              <a:t>pattern:</a:t>
            </a:r>
            <a:endParaRPr lang="en-US" sz="2800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/>
          </a:p>
          <a:p>
            <a:pPr marL="118872" indent="0">
              <a:buNone/>
            </a:pPr>
            <a:endParaRPr lang="en-US" sz="3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54" y="3594514"/>
            <a:ext cx="3714750" cy="1152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04" y="4929601"/>
            <a:ext cx="4057650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69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821059"/>
          </a:xfrm>
        </p:spPr>
        <p:txBody>
          <a:bodyPr>
            <a:normAutofit/>
          </a:bodyPr>
          <a:lstStyle/>
          <a:p>
            <a:r>
              <a:rPr lang="en-US" sz="4000" dirty="0" err="1"/>
              <a:t>Shortener</a:t>
            </a:r>
            <a:r>
              <a:rPr lang="en-US" sz="4000" dirty="0"/>
              <a:t> (Solution)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7" y="1765955"/>
            <a:ext cx="8823206" cy="4514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70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-&gt;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916"/>
            <a:ext cx="8229600" cy="519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alibri"/>
              </a:rPr>
              <a:t>Caution – You can’t just cast a String to a integer!</a:t>
            </a: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		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3" y="191351"/>
            <a:ext cx="1259274" cy="1099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56" y="2104316"/>
            <a:ext cx="5787285" cy="3008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5324302"/>
            <a:ext cx="7248525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244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-&gt;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916"/>
            <a:ext cx="8229600" cy="519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alibri"/>
              </a:rPr>
              <a:t>Instead, we have </a:t>
            </a:r>
            <a:r>
              <a:rPr lang="en-US" sz="2800" b="1" dirty="0" err="1">
                <a:solidFill>
                  <a:srgbClr val="FF0000"/>
                </a:solidFill>
                <a:cs typeface="Calibri"/>
              </a:rPr>
              <a:t>Integer.parseInt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()  </a:t>
            </a:r>
            <a:r>
              <a:rPr lang="en-US" sz="2800" dirty="0">
                <a:cs typeface="Calibri"/>
              </a:rPr>
              <a:t>:</a:t>
            </a: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		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17" y="2177762"/>
            <a:ext cx="6086475" cy="3333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46" y="5738207"/>
            <a:ext cx="4309707" cy="654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515389" y="4339244"/>
            <a:ext cx="177061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3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53" y="3104312"/>
            <a:ext cx="5172075" cy="2015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-&gt; 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916"/>
            <a:ext cx="8229600" cy="519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alibri"/>
              </a:rPr>
              <a:t>This also gives us an alternate way to solve the “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.</a:t>
            </a:r>
            <a:r>
              <a:rPr lang="en-US" sz="2800" b="1" dirty="0" err="1">
                <a:solidFill>
                  <a:srgbClr val="FF0000"/>
                </a:solidFill>
                <a:cs typeface="Calibri"/>
              </a:rPr>
              <a:t>nextInt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() </a:t>
            </a:r>
            <a:r>
              <a:rPr lang="en-US" sz="2800" dirty="0">
                <a:cs typeface="Calibri"/>
              </a:rPr>
              <a:t>and</a:t>
            </a:r>
            <a:r>
              <a:rPr lang="en-US" sz="2800" b="1" dirty="0">
                <a:cs typeface="Calibri"/>
              </a:rPr>
              <a:t> 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.</a:t>
            </a:r>
            <a:r>
              <a:rPr lang="en-US" sz="2800" b="1" dirty="0" err="1">
                <a:solidFill>
                  <a:srgbClr val="FF0000"/>
                </a:solidFill>
                <a:cs typeface="Calibri"/>
              </a:rPr>
              <a:t>nextDouble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() </a:t>
            </a:r>
            <a:r>
              <a:rPr lang="en-US" sz="2800" dirty="0">
                <a:cs typeface="Calibri"/>
              </a:rPr>
              <a:t>don’t consume the newline” problem.</a:t>
            </a: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		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32717" y="4761939"/>
            <a:ext cx="0" cy="144908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8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916"/>
            <a:ext cx="8229600" cy="519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alibri"/>
              </a:rPr>
              <a:t>Using substring slicing, we can separate two inputs on the same line:</a:t>
            </a: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		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66" y="2646432"/>
            <a:ext cx="7017068" cy="2931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5710855"/>
            <a:ext cx="5038725" cy="523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02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801" y="1617523"/>
            <a:ext cx="7751285" cy="449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CH 4 – 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Mathematical Methods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Escape Sequences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Characters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String Methods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String Formatting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1538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916"/>
            <a:ext cx="8229600" cy="5198771"/>
          </a:xfrm>
        </p:spPr>
        <p:txBody>
          <a:bodyPr>
            <a:normAutofit fontScale="70000" lnSpcReduction="20000"/>
          </a:bodyPr>
          <a:lstStyle/>
          <a:p>
            <a:r>
              <a:rPr lang="en-US" sz="4100" dirty="0">
                <a:cs typeface="Calibri"/>
              </a:rPr>
              <a:t>Our previous trick to display dollar amounts leaves something to be desired:</a:t>
            </a:r>
          </a:p>
          <a:p>
            <a:endParaRPr lang="en-US" sz="4100" b="1" dirty="0">
              <a:solidFill>
                <a:srgbClr val="FF0000"/>
              </a:solidFill>
              <a:cs typeface="Calibri"/>
            </a:endParaRPr>
          </a:p>
          <a:p>
            <a:endParaRPr lang="en-US" sz="4100" b="1" dirty="0">
              <a:solidFill>
                <a:srgbClr val="FF0000"/>
              </a:solidFill>
              <a:cs typeface="Calibri"/>
            </a:endParaRPr>
          </a:p>
          <a:p>
            <a:endParaRPr lang="en-US" sz="4100" b="1" dirty="0">
              <a:solidFill>
                <a:srgbClr val="FF0000"/>
              </a:solidFill>
              <a:cs typeface="Calibri"/>
            </a:endParaRPr>
          </a:p>
          <a:p>
            <a:endParaRPr lang="en-US" sz="4100" b="1" dirty="0">
              <a:solidFill>
                <a:srgbClr val="FF0000"/>
              </a:solidFill>
              <a:cs typeface="Calibri"/>
            </a:endParaRPr>
          </a:p>
          <a:p>
            <a:endParaRPr lang="en-US" sz="4100" b="1" dirty="0">
              <a:solidFill>
                <a:srgbClr val="FF0000"/>
              </a:solidFill>
              <a:cs typeface="Calibri"/>
            </a:endParaRPr>
          </a:p>
          <a:p>
            <a:endParaRPr lang="en-US" sz="4100" b="1" dirty="0">
              <a:solidFill>
                <a:srgbClr val="FF0000"/>
              </a:solidFill>
              <a:cs typeface="Calibri"/>
            </a:endParaRPr>
          </a:p>
          <a:p>
            <a:endParaRPr lang="en-US" sz="4100" b="1" dirty="0">
              <a:solidFill>
                <a:srgbClr val="FF0000"/>
              </a:solidFill>
              <a:cs typeface="Calibri"/>
            </a:endParaRPr>
          </a:p>
          <a:p>
            <a:endParaRPr lang="en-US" sz="4100" b="1" dirty="0">
              <a:solidFill>
                <a:srgbClr val="FF0000"/>
              </a:solidFill>
              <a:cs typeface="Calibri"/>
            </a:endParaRPr>
          </a:p>
          <a:p>
            <a:r>
              <a:rPr lang="en-US" sz="4100" dirty="0">
                <a:cs typeface="Calibri"/>
              </a:rPr>
              <a:t>It’s time we learned real string formatting!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		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8" y="3122051"/>
            <a:ext cx="3445367" cy="461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29" y="4334847"/>
            <a:ext cx="3445366" cy="408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838532" y="270508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/>
                <a:cs typeface="Calibri"/>
              </a:rPr>
              <a:t>Good: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3873" y="387385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Bad: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712694" y="3521825"/>
            <a:ext cx="633284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865094" y="4743460"/>
            <a:ext cx="633284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97" y="2711277"/>
            <a:ext cx="4884009" cy="232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2448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916"/>
            <a:ext cx="8229600" cy="519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We’ll use the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.</a:t>
            </a:r>
            <a:r>
              <a:rPr lang="en-US" b="1" dirty="0" err="1">
                <a:solidFill>
                  <a:srgbClr val="FF0000"/>
                </a:solidFill>
                <a:cs typeface="Calibri"/>
              </a:rPr>
              <a:t>printf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() </a:t>
            </a:r>
            <a:r>
              <a:rPr lang="en-US" dirty="0">
                <a:cs typeface="Calibri"/>
              </a:rPr>
              <a:t>method in combination with a template string. </a:t>
            </a:r>
            <a:r>
              <a:rPr lang="en-US" sz="2800" i="1" dirty="0">
                <a:solidFill>
                  <a:srgbClr val="0070C0"/>
                </a:solidFill>
                <a:cs typeface="Calibri"/>
              </a:rPr>
              <a:t>(You’ve seen this before in Python as</a:t>
            </a:r>
            <a:r>
              <a:rPr lang="en-US" sz="2800" i="1" dirty="0">
                <a:cs typeface="Calibri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cs typeface="Calibri"/>
              </a:rPr>
              <a:t>.format() </a:t>
            </a:r>
            <a:r>
              <a:rPr lang="en-US" sz="2800" i="1" dirty="0">
                <a:solidFill>
                  <a:srgbClr val="0070C0"/>
                </a:solidFill>
                <a:cs typeface="Calibri"/>
              </a:rPr>
              <a:t>)</a:t>
            </a:r>
            <a:r>
              <a:rPr lang="en-US" sz="1800" b="1" i="1" dirty="0">
                <a:solidFill>
                  <a:srgbClr val="FF0000"/>
                </a:solidFill>
                <a:cs typeface="Calibri"/>
              </a:rPr>
              <a:t>	</a:t>
            </a:r>
            <a:r>
              <a:rPr lang="en-US" sz="2000" b="1" i="1" dirty="0">
                <a:solidFill>
                  <a:srgbClr val="FF0000"/>
                </a:solidFill>
                <a:cs typeface="Calibri"/>
              </a:rPr>
              <a:t>	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26480" y="3397406"/>
            <a:ext cx="2502132" cy="11055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%</a:t>
            </a:r>
            <a:r>
              <a:rPr lang="en-US" sz="6000" dirty="0">
                <a:solidFill>
                  <a:srgbClr val="0070C0"/>
                </a:solidFill>
              </a:rPr>
              <a:t>4</a:t>
            </a:r>
            <a:r>
              <a:rPr lang="en-US" sz="6000" dirty="0">
                <a:solidFill>
                  <a:schemeClr val="tx1"/>
                </a:solidFill>
              </a:rPr>
              <a:t>.</a:t>
            </a:r>
            <a:r>
              <a:rPr lang="en-US" sz="6000" dirty="0">
                <a:solidFill>
                  <a:srgbClr val="00B050"/>
                </a:solidFill>
              </a:rPr>
              <a:t>2</a:t>
            </a:r>
            <a:r>
              <a:rPr lang="en-US" sz="6000" dirty="0">
                <a:solidFill>
                  <a:srgbClr val="7030A0"/>
                </a:solidFill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1173" y="4865172"/>
            <a:ext cx="213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/>
                <a:cs typeface="Calibri"/>
              </a:rPr>
              <a:t>Min field width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2446" y="2833519"/>
            <a:ext cx="170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Precision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24998" y="5412485"/>
            <a:ext cx="252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libri"/>
                <a:cs typeface="Calibri"/>
              </a:rPr>
              <a:t>Conversion code</a:t>
            </a:r>
          </a:p>
        </p:txBody>
      </p: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6639360" y="4304162"/>
            <a:ext cx="537817" cy="56101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18368" y="3233651"/>
            <a:ext cx="112221" cy="49876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0"/>
          </p:cNvCxnSpPr>
          <p:nvPr/>
        </p:nvCxnSpPr>
        <p:spPr>
          <a:xfrm flipV="1">
            <a:off x="7988533" y="4402853"/>
            <a:ext cx="203657" cy="10096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394558"/>
              </p:ext>
            </p:extLst>
          </p:nvPr>
        </p:nvGraphicFramePr>
        <p:xfrm>
          <a:off x="178721" y="3348345"/>
          <a:ext cx="5212082" cy="277427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61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3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Conversion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%b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Boolean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%c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%d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%f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1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%s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495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printf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916"/>
            <a:ext cx="8229600" cy="519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We use the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.</a:t>
            </a:r>
            <a:r>
              <a:rPr lang="en-US" b="1" dirty="0" err="1">
                <a:solidFill>
                  <a:srgbClr val="FF0000"/>
                </a:solidFill>
                <a:cs typeface="Calibri"/>
              </a:rPr>
              <a:t>printf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() </a:t>
            </a:r>
            <a:r>
              <a:rPr lang="en-US" dirty="0">
                <a:cs typeface="Calibri"/>
              </a:rPr>
              <a:t>method in combination with a </a:t>
            </a:r>
            <a:r>
              <a:rPr lang="en-US" i="1" dirty="0">
                <a:solidFill>
                  <a:srgbClr val="00B050"/>
                </a:solidFill>
                <a:cs typeface="Calibri"/>
              </a:rPr>
              <a:t>template string</a:t>
            </a:r>
            <a:r>
              <a:rPr lang="en-US" dirty="0">
                <a:cs typeface="Calibri"/>
              </a:rPr>
              <a:t>:</a:t>
            </a:r>
            <a:r>
              <a:rPr lang="en-US" sz="2000" b="1" i="1" dirty="0">
                <a:solidFill>
                  <a:srgbClr val="FF0000"/>
                </a:solidFill>
                <a:cs typeface="Calibri"/>
              </a:rPr>
              <a:t>	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04" y="2606700"/>
            <a:ext cx="6908050" cy="318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92" y="5535018"/>
            <a:ext cx="3800475" cy="47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8" name="Straight Connector 17"/>
          <p:cNvCxnSpPr/>
          <p:nvPr/>
        </p:nvCxnSpPr>
        <p:spPr>
          <a:xfrm flipV="1">
            <a:off x="3631144" y="5239631"/>
            <a:ext cx="3218230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22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printf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We can have multiple placeholders in a line:</a:t>
            </a:r>
            <a:endParaRPr lang="en-US" sz="2000" b="1" i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466" y="2128314"/>
            <a:ext cx="5644861" cy="3372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8" name="Straight Connector 17"/>
          <p:cNvCxnSpPr/>
          <p:nvPr/>
        </p:nvCxnSpPr>
        <p:spPr>
          <a:xfrm flipV="1">
            <a:off x="3257071" y="5067992"/>
            <a:ext cx="4141256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5575960"/>
            <a:ext cx="2686050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77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Money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400" dirty="0"/>
              <a:t>You go to the bank and request an amount of money. The bank teller will give you your money (as efficiently as possible), using the following units: 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Bills - $100, $20, $10, $5, $1 		Coins - $.25, $.10, $.05, $.01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Write a program that can calculate the most efficient breakdown of any amount of money into these units.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Use .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for output.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8872" indent="0" algn="ctr">
              <a:lnSpc>
                <a:spcPct val="120000"/>
              </a:lnSpc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HINT: Modulus is very useful here!</a:t>
            </a:r>
            <a:endParaRPr lang="en-US" sz="2800" b="1" i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/>
          </a:p>
          <a:p>
            <a:pPr marL="118872" indent="0">
              <a:buNone/>
            </a:pPr>
            <a:endParaRPr lang="en-US" sz="30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4590959"/>
            <a:ext cx="7439025" cy="69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702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821059"/>
          </a:xfrm>
        </p:spPr>
        <p:txBody>
          <a:bodyPr>
            <a:normAutofit/>
          </a:bodyPr>
          <a:lstStyle/>
          <a:p>
            <a:r>
              <a:rPr lang="en-US" sz="4000" dirty="0"/>
              <a:t>Money (Solution)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" y="1645466"/>
            <a:ext cx="9005977" cy="4433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77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1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We’ve already seen </a:t>
            </a:r>
            <a:r>
              <a:rPr lang="en-US" b="1" dirty="0" err="1">
                <a:solidFill>
                  <a:srgbClr val="FF0000"/>
                </a:solidFill>
              </a:rPr>
              <a:t>Math.pow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, but there’s a lot more in the Math module: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531700"/>
              </p:ext>
            </p:extLst>
          </p:nvPr>
        </p:nvGraphicFramePr>
        <p:xfrm>
          <a:off x="457199" y="2775860"/>
          <a:ext cx="8229601" cy="362771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63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3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Math.sqrt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Square Root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Math.ceil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(7.1)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Ceiling</a:t>
                      </a:r>
                      <a:r>
                        <a:rPr lang="en-US" sz="2200" b="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(Rounds up, always)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Math.floor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(4.9)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Floor (Rounds down, always)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Math.round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(5.6)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Rounding (To closest whole</a:t>
                      </a:r>
                      <a:r>
                        <a:rPr lang="en-US" sz="2200" b="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number)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1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Math.min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(1.5,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3.1)</a:t>
                      </a:r>
                      <a:endParaRPr lang="en-US" sz="22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Minimum of two 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Math.max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(2.7, -1.0)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Maximum of two 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Math.abs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(-10.3)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Absolute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90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3" y="1600200"/>
            <a:ext cx="8596225" cy="511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use the </a:t>
            </a:r>
            <a:r>
              <a:rPr lang="en-US" sz="2400" b="1" dirty="0">
                <a:solidFill>
                  <a:srgbClr val="FF0000"/>
                </a:solidFill>
              </a:rPr>
              <a:t>Math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module to generate random numbers: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32" y="2185493"/>
            <a:ext cx="6011401" cy="2835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8" y="5494898"/>
            <a:ext cx="3829050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308" y="5494898"/>
            <a:ext cx="4241743" cy="724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Straight Connector 10"/>
          <p:cNvCxnSpPr/>
          <p:nvPr/>
        </p:nvCxnSpPr>
        <p:spPr>
          <a:xfrm flipV="1">
            <a:off x="4650450" y="3992880"/>
            <a:ext cx="106714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69276" y="2890058"/>
            <a:ext cx="106714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4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Odds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400" dirty="0"/>
              <a:t>Write the </a:t>
            </a:r>
            <a:r>
              <a:rPr lang="en-US" sz="2400" b="1" dirty="0"/>
              <a:t>Odds </a:t>
            </a:r>
            <a:r>
              <a:rPr lang="en-US" sz="2400" dirty="0"/>
              <a:t>class. The user is asked to wager on which of two game players wins (gets the largest number) – Player1, who rolls 2 six-sided dice and adds them together, or Player2, who rolls 2 ten-sided dice and takes the larger value between them. </a:t>
            </a:r>
            <a:r>
              <a:rPr lang="en-US" sz="2400" i="1" dirty="0">
                <a:solidFill>
                  <a:srgbClr val="0070C0"/>
                </a:solidFill>
              </a:rPr>
              <a:t>For the sake of simplicity, ties always result in a loss.</a:t>
            </a:r>
            <a:endParaRPr lang="en-US" sz="2800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/>
          </a:p>
          <a:p>
            <a:pPr marL="118872" indent="0">
              <a:buNone/>
            </a:pPr>
            <a:endParaRPr lang="en-US" sz="30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44" y="4167101"/>
            <a:ext cx="6076950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194" y="5016413"/>
            <a:ext cx="6096000" cy="647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57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821059"/>
          </a:xfrm>
        </p:spPr>
        <p:txBody>
          <a:bodyPr>
            <a:normAutofit/>
          </a:bodyPr>
          <a:lstStyle/>
          <a:p>
            <a:r>
              <a:rPr lang="en-US" sz="4000" dirty="0"/>
              <a:t>Odds (Solution)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8595"/>
            <a:ext cx="8339311" cy="5353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61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alibri"/>
              </a:rPr>
              <a:t>Java includes the usual escape sequences. Remember, these must go inside quotes to be used!</a:t>
            </a: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		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919190"/>
              </p:ext>
            </p:extLst>
          </p:nvPr>
        </p:nvGraphicFramePr>
        <p:xfrm>
          <a:off x="457198" y="3033555"/>
          <a:ext cx="8229601" cy="231315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96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3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\t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\n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newline</a:t>
                      </a:r>
                      <a:endParaRPr lang="en-US" sz="2200" b="1" i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/>
                        </a:rPr>
                        <a:t>Escape a \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\"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Escape a 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55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Strings are sequences of characters, which have a different base type in Java: </a:t>
            </a:r>
            <a:r>
              <a:rPr lang="en-US" b="1" dirty="0">
                <a:cs typeface="Calibri"/>
              </a:rPr>
              <a:t>char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Chars are declared with single quotes, whereas Strings use double quotes:</a:t>
            </a:r>
          </a:p>
          <a:p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				char a = 'A';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				String greeting = "Hi!";</a:t>
            </a:r>
          </a:p>
          <a:p>
            <a:endParaRPr lang="en-US" dirty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4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alibri"/>
              </a:rPr>
              <a:t>Characters support the following useful methods:</a:t>
            </a: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937426"/>
              </p:ext>
            </p:extLst>
          </p:nvPr>
        </p:nvGraphicFramePr>
        <p:xfrm>
          <a:off x="457198" y="2459977"/>
          <a:ext cx="8229601" cy="362771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409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3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Character.isDigit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('a')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Character.isLetter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'a'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Character.isLetterOrDigit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'a'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Characer.isLowerCase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'a'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1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Character.isUpperCase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'a'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Character.toLowerCase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'A'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'a'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Character.toUpperCase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'a'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'A'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847187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3110</TotalTime>
  <Words>746</Words>
  <Application>Microsoft Macintosh PowerPoint</Application>
  <PresentationFormat>On-screen Show (4:3)</PresentationFormat>
  <Paragraphs>195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Cambria</vt:lpstr>
      <vt:lpstr>Georgia</vt:lpstr>
      <vt:lpstr>Information-Infrastructure</vt:lpstr>
      <vt:lpstr>I400 – Application Development in Java</vt:lpstr>
      <vt:lpstr>Today</vt:lpstr>
      <vt:lpstr>Math Methods</vt:lpstr>
      <vt:lpstr>Random Numbers</vt:lpstr>
      <vt:lpstr>Odds (Group Work)</vt:lpstr>
      <vt:lpstr>Odds (Solution)</vt:lpstr>
      <vt:lpstr>Escape Sequences</vt:lpstr>
      <vt:lpstr>Characters</vt:lpstr>
      <vt:lpstr>Character Methods</vt:lpstr>
      <vt:lpstr>String Methods</vt:lpstr>
      <vt:lpstr>String Comparison Methods</vt:lpstr>
      <vt:lpstr>String Slicing</vt:lpstr>
      <vt:lpstr>String Slicing</vt:lpstr>
      <vt:lpstr>Shortener (Group Work)</vt:lpstr>
      <vt:lpstr>Shortener (Solution)</vt:lpstr>
      <vt:lpstr>String -&gt; Integer</vt:lpstr>
      <vt:lpstr>String -&gt; Integer</vt:lpstr>
      <vt:lpstr>String -&gt; Double</vt:lpstr>
      <vt:lpstr>String Slicing</vt:lpstr>
      <vt:lpstr>String Formatting</vt:lpstr>
      <vt:lpstr>String Formatting</vt:lpstr>
      <vt:lpstr>.printf()</vt:lpstr>
      <vt:lpstr>.printf()</vt:lpstr>
      <vt:lpstr>Money (Group Work)</vt:lpstr>
      <vt:lpstr>Money (Solution)</vt:lpstr>
      <vt:lpstr>PowerPoint Presentation</vt:lpstr>
    </vt:vector>
  </TitlesOfParts>
  <Company>Indiana University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Bennett Dierckman</cp:lastModifiedBy>
  <cp:revision>206</cp:revision>
  <dcterms:created xsi:type="dcterms:W3CDTF">2015-12-29T00:29:41Z</dcterms:created>
  <dcterms:modified xsi:type="dcterms:W3CDTF">2018-07-10T22:23:28Z</dcterms:modified>
</cp:coreProperties>
</file>