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97" r:id="rId2"/>
    <p:sldId id="398" r:id="rId3"/>
    <p:sldId id="400" r:id="rId4"/>
    <p:sldId id="401" r:id="rId5"/>
    <p:sldId id="407" r:id="rId6"/>
    <p:sldId id="402" r:id="rId7"/>
    <p:sldId id="416" r:id="rId8"/>
    <p:sldId id="418" r:id="rId9"/>
    <p:sldId id="404" r:id="rId10"/>
    <p:sldId id="414" r:id="rId11"/>
    <p:sldId id="409" r:id="rId12"/>
    <p:sldId id="410" r:id="rId13"/>
    <p:sldId id="411" r:id="rId14"/>
    <p:sldId id="412" r:id="rId15"/>
    <p:sldId id="415" r:id="rId16"/>
    <p:sldId id="520" r:id="rId17"/>
    <p:sldId id="521" r:id="rId18"/>
    <p:sldId id="51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062" autoAdjust="0"/>
  </p:normalViewPr>
  <p:slideViewPr>
    <p:cSldViewPr snapToGrid="0" snapToObjects="1">
      <p:cViewPr varScale="1">
        <p:scale>
          <a:sx n="62" d="100"/>
          <a:sy n="62" d="100"/>
        </p:scale>
        <p:origin x="594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79666"/>
            <a:ext cx="8229600" cy="5232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cs typeface="Calibri"/>
              </a:rPr>
              <a:t>Here we see how to loop over a String: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800" dirty="0" smtClean="0">
                <a:cs typeface="Calibri"/>
              </a:rPr>
              <a:t>The combination of a 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for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loop with 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.length() </a:t>
            </a:r>
            <a:r>
              <a:rPr lang="en-US" sz="2800" dirty="0" smtClean="0">
                <a:cs typeface="Calibri"/>
              </a:rPr>
              <a:t>is used in the same situation where you would use 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range(</a:t>
            </a:r>
            <a:r>
              <a:rPr lang="en-US" sz="2800" b="1" dirty="0" err="1" smtClean="0">
                <a:solidFill>
                  <a:srgbClr val="FF0000"/>
                </a:solidFill>
                <a:cs typeface="Calibri"/>
              </a:rPr>
              <a:t>len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(sequence)) </a:t>
            </a:r>
            <a:r>
              <a:rPr lang="en-US" sz="2800" dirty="0" smtClean="0">
                <a:cs typeface="Calibri"/>
              </a:rPr>
              <a:t>in Python.</a:t>
            </a:r>
            <a:endParaRPr lang="en-US" sz="2800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1" y="2098529"/>
            <a:ext cx="5277696" cy="2950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06" y="2248157"/>
            <a:ext cx="2328160" cy="975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006" y="3516283"/>
            <a:ext cx="2333193" cy="1209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Palindrome </a:t>
            </a:r>
            <a:r>
              <a:rPr lang="en-US" sz="4000" dirty="0" err="1" smtClean="0"/>
              <a:t>pt</a:t>
            </a:r>
            <a:r>
              <a:rPr lang="en-US" sz="4000" dirty="0" smtClean="0"/>
              <a:t> 1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Write the </a:t>
            </a:r>
            <a:r>
              <a:rPr lang="en-US" sz="2400" b="1" dirty="0" smtClean="0"/>
              <a:t>Palindrome </a:t>
            </a:r>
            <a:r>
              <a:rPr lang="en-US" sz="2400" dirty="0" smtClean="0"/>
              <a:t>class. The user is asked to enter a string, then told whether or not it is a palindrome: </a:t>
            </a:r>
            <a:r>
              <a:rPr lang="en-US" sz="2400" dirty="0" smtClean="0">
                <a:solidFill>
                  <a:srgbClr val="00B050"/>
                </a:solidFill>
              </a:rPr>
              <a:t>“</a:t>
            </a:r>
            <a:r>
              <a:rPr lang="en-US" sz="2400" i="1" dirty="0">
                <a:solidFill>
                  <a:srgbClr val="00B050"/>
                </a:solidFill>
              </a:rPr>
              <a:t>a word, phrase, or sequence that reads the same backward as </a:t>
            </a:r>
            <a:r>
              <a:rPr lang="en-US" sz="2400" i="1" dirty="0" smtClean="0">
                <a:solidFill>
                  <a:srgbClr val="00B050"/>
                </a:solidFill>
              </a:rPr>
              <a:t>forward</a:t>
            </a:r>
            <a:r>
              <a:rPr lang="en-US" sz="2400" dirty="0" smtClean="0">
                <a:solidFill>
                  <a:srgbClr val="00B050"/>
                </a:solidFill>
              </a:rPr>
              <a:t>”</a:t>
            </a:r>
            <a:r>
              <a:rPr lang="en-US" sz="2400" dirty="0" smtClean="0"/>
              <a:t>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For this version of the program, exact equality is fine.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400" dirty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/>
          </a:p>
          <a:p>
            <a:pPr marL="118872" indent="0">
              <a:lnSpc>
                <a:spcPct val="120000"/>
              </a:lnSpc>
              <a:buNone/>
            </a:pPr>
            <a:endParaRPr lang="en-US" sz="2400" i="1" dirty="0" smtClean="0">
              <a:solidFill>
                <a:srgbClr val="0070C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HINT: How can you match each character with its opposite?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39" y="4244253"/>
            <a:ext cx="37433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39" y="4986943"/>
            <a:ext cx="3219450" cy="53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Palindrome </a:t>
            </a:r>
            <a:r>
              <a:rPr lang="en-US" sz="4000" dirty="0" err="1" smtClean="0"/>
              <a:t>pt</a:t>
            </a:r>
            <a:r>
              <a:rPr lang="en-US" sz="4000" dirty="0" smtClean="0"/>
              <a:t> 1 (Solution)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092863"/>
            <a:ext cx="7429500" cy="568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3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Palindrome </a:t>
            </a:r>
            <a:r>
              <a:rPr lang="en-US" sz="4000" dirty="0" err="1" smtClean="0"/>
              <a:t>pt</a:t>
            </a:r>
            <a:r>
              <a:rPr lang="en-US" sz="4000" dirty="0" smtClean="0"/>
              <a:t> 2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 lnSpcReduction="1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800" dirty="0" smtClean="0"/>
              <a:t>Improve the </a:t>
            </a:r>
            <a:r>
              <a:rPr lang="en-US" sz="2800" b="1" dirty="0" smtClean="0"/>
              <a:t>Palindrome </a:t>
            </a:r>
            <a:r>
              <a:rPr lang="en-US" sz="2800" dirty="0" smtClean="0"/>
              <a:t>class. </a:t>
            </a:r>
          </a:p>
          <a:p>
            <a:pPr marL="576072" indent="-457200">
              <a:lnSpc>
                <a:spcPct val="120000"/>
              </a:lnSpc>
            </a:pPr>
            <a:r>
              <a:rPr lang="en-US" sz="2800" dirty="0" smtClean="0"/>
              <a:t>Capitalization should be ignored when comparing ‘opposite’ characters, and spaces / punctuation characters should be ignored entirely.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800" dirty="0"/>
          </a:p>
          <a:p>
            <a:pPr marL="118872" indent="0">
              <a:lnSpc>
                <a:spcPct val="120000"/>
              </a:lnSpc>
              <a:buNone/>
            </a:pPr>
            <a:endParaRPr lang="en-US" sz="28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2800" dirty="0"/>
          </a:p>
          <a:p>
            <a:pPr marL="118872" indent="0">
              <a:lnSpc>
                <a:spcPct val="120000"/>
              </a:lnSpc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HINT: Build a new string without ‘ignored’ characters. The Character methods will also be helpful!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79" y="3891078"/>
            <a:ext cx="3743325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79" y="4666471"/>
            <a:ext cx="5343525" cy="43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0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Palindrome </a:t>
            </a:r>
            <a:r>
              <a:rPr lang="en-US" sz="4000" dirty="0" err="1" smtClean="0"/>
              <a:t>pt</a:t>
            </a:r>
            <a:r>
              <a:rPr lang="en-US" sz="4000" dirty="0" smtClean="0"/>
              <a:t> 2 (Solution)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2" y="1014152"/>
            <a:ext cx="8698016" cy="5494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3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79666"/>
            <a:ext cx="8229600" cy="5232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alibri"/>
              </a:rPr>
              <a:t>Here is the multiplication table example from I210:</a:t>
            </a: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1" y="2169622"/>
            <a:ext cx="4660519" cy="3619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71" y="4633508"/>
            <a:ext cx="4647768" cy="1617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2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Loud Vowels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 fontScale="92500" lnSpcReduction="1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Write the </a:t>
            </a:r>
            <a:r>
              <a:rPr lang="en-US" sz="2400" b="1" dirty="0" err="1" smtClean="0"/>
              <a:t>LoudVowels</a:t>
            </a:r>
            <a:r>
              <a:rPr lang="en-US" sz="2400" dirty="0" smtClean="0"/>
              <a:t> class. The user specifies a number of words to enter, then we output the words put together into a phrase. All vowels in the words have been capitalized.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400" dirty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HINTS: </a:t>
            </a:r>
          </a:p>
          <a:p>
            <a:pPr marL="57607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i="1" dirty="0" smtClean="0">
                <a:solidFill>
                  <a:srgbClr val="0070C0"/>
                </a:solidFill>
              </a:rPr>
              <a:t>Use nested loops</a:t>
            </a:r>
          </a:p>
          <a:p>
            <a:pPr marL="57607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i="1" dirty="0" smtClean="0">
                <a:solidFill>
                  <a:srgbClr val="0070C0"/>
                </a:solidFill>
              </a:rPr>
              <a:t>Remember</a:t>
            </a:r>
            <a:r>
              <a:rPr lang="en-US" sz="2400" i="1" dirty="0">
                <a:solidFill>
                  <a:srgbClr val="0070C0"/>
                </a:solidFill>
              </a:rPr>
              <a:t>, if you want the character at index position j, use the </a:t>
            </a:r>
            <a:r>
              <a:rPr lang="en-US" sz="2400" b="1" i="1" dirty="0">
                <a:solidFill>
                  <a:srgbClr val="0070C0"/>
                </a:solidFill>
              </a:rPr>
              <a:t>.</a:t>
            </a:r>
            <a:r>
              <a:rPr lang="en-US" sz="2400" b="1" i="1" dirty="0" err="1">
                <a:solidFill>
                  <a:srgbClr val="0070C0"/>
                </a:solidFill>
              </a:rPr>
              <a:t>charAt</a:t>
            </a:r>
            <a:r>
              <a:rPr lang="en-US" sz="2400" b="1" i="1" dirty="0">
                <a:solidFill>
                  <a:srgbClr val="0070C0"/>
                </a:solidFill>
              </a:rPr>
              <a:t>(j) </a:t>
            </a:r>
            <a:r>
              <a:rPr lang="en-US" sz="2400" i="1" dirty="0" smtClean="0">
                <a:solidFill>
                  <a:srgbClr val="0070C0"/>
                </a:solidFill>
              </a:rPr>
              <a:t>method.</a:t>
            </a:r>
          </a:p>
          <a:p>
            <a:pPr marL="57607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i="1" dirty="0" smtClean="0">
                <a:solidFill>
                  <a:srgbClr val="0070C0"/>
                </a:solidFill>
              </a:rPr>
              <a:t>To detect a vowel, convert each character to its uppercase equivalent with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Character.toUpperCase</a:t>
            </a:r>
            <a:r>
              <a:rPr lang="en-US" sz="2400" b="1" i="1" dirty="0" smtClean="0">
                <a:solidFill>
                  <a:srgbClr val="0070C0"/>
                </a:solidFill>
              </a:rPr>
              <a:t>()</a:t>
            </a:r>
            <a:r>
              <a:rPr lang="en-US" sz="2400" i="1" dirty="0" smtClean="0">
                <a:solidFill>
                  <a:srgbClr val="0070C0"/>
                </a:solidFill>
              </a:rPr>
              <a:t>, then compare it to ‘A’, ‘E’, etc. 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75" y="2945562"/>
            <a:ext cx="4686909" cy="1540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4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Loud </a:t>
            </a:r>
            <a:r>
              <a:rPr lang="en-US" sz="4000" dirty="0" smtClean="0"/>
              <a:t>Vowels (</a:t>
            </a:r>
            <a:r>
              <a:rPr lang="en-US" sz="4000" dirty="0"/>
              <a:t>Solution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5" y="1604514"/>
            <a:ext cx="8797989" cy="5055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1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</a:pPr>
            <a:r>
              <a:rPr lang="en-US" sz="3200" b="1" dirty="0"/>
              <a:t>CH 5 – Loops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3200" b="1" dirty="0"/>
              <a:t>while</a:t>
            </a:r>
          </a:p>
          <a:p>
            <a:pPr marL="1200150" lvl="2" indent="-285750">
              <a:lnSpc>
                <a:spcPct val="120000"/>
              </a:lnSpc>
            </a:pPr>
            <a:r>
              <a:rPr lang="en-US" sz="3200" b="1" dirty="0"/>
              <a:t>break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3200" b="1" dirty="0"/>
              <a:t>do-while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3200" b="1" dirty="0"/>
              <a:t>for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3200" b="1" dirty="0"/>
              <a:t>Nested loops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Homework 1 is due next Tuesday </a:t>
            </a:r>
            <a:r>
              <a:rPr lang="en-US" b="1" dirty="0" smtClean="0"/>
              <a:t>(1/23) </a:t>
            </a:r>
            <a:r>
              <a:rPr lang="en-US" b="1" dirty="0" smtClean="0"/>
              <a:t>by 5pm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h</a:t>
            </a:r>
            <a:r>
              <a:rPr lang="en-US" dirty="0" smtClean="0"/>
              <a:t>omework descriptions are available in Canvas under </a:t>
            </a:r>
            <a:r>
              <a:rPr lang="en-US" dirty="0" smtClean="0"/>
              <a:t>Assignments</a:t>
            </a:r>
            <a:endParaRPr lang="en-US" dirty="0" smtClean="0"/>
          </a:p>
          <a:p>
            <a:pPr lvl="1"/>
            <a:r>
              <a:rPr lang="de-DE" b="1" dirty="0" smtClean="0"/>
              <a:t>CH </a:t>
            </a:r>
            <a:r>
              <a:rPr lang="de-DE" b="1" dirty="0"/>
              <a:t>4: </a:t>
            </a:r>
            <a:r>
              <a:rPr lang="de-DE" b="1" dirty="0" smtClean="0"/>
              <a:t>23</a:t>
            </a:r>
          </a:p>
          <a:p>
            <a:pPr lvl="1"/>
            <a:r>
              <a:rPr lang="de-DE" b="1" dirty="0" smtClean="0"/>
              <a:t>CH </a:t>
            </a:r>
            <a:r>
              <a:rPr lang="de-DE" b="1" dirty="0"/>
              <a:t>5: 17, 21, 37, 49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72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Java includes </a:t>
            </a:r>
            <a:r>
              <a:rPr lang="en-US" b="1" dirty="0" smtClean="0">
                <a:cs typeface="Calibri"/>
              </a:rPr>
              <a:t>while</a:t>
            </a:r>
            <a:r>
              <a:rPr lang="en-US" dirty="0" smtClean="0">
                <a:cs typeface="Calibri"/>
              </a:rPr>
              <a:t> and </a:t>
            </a:r>
            <a:r>
              <a:rPr lang="en-US" b="1" dirty="0" smtClean="0">
                <a:cs typeface="Calibri"/>
              </a:rPr>
              <a:t>for</a:t>
            </a:r>
            <a:r>
              <a:rPr lang="en-US" dirty="0" smtClean="0">
                <a:cs typeface="Calibri"/>
              </a:rPr>
              <a:t> loops, just like Python. 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Additionally, it includes one other type of loop, the </a:t>
            </a:r>
            <a:r>
              <a:rPr lang="en-US" b="1" dirty="0" smtClean="0">
                <a:cs typeface="Calibri"/>
              </a:rPr>
              <a:t>do-while</a:t>
            </a:r>
            <a:r>
              <a:rPr lang="en-US" dirty="0" smtClean="0">
                <a:cs typeface="Calibri"/>
              </a:rPr>
              <a:t>, which is used in similar circumstances as intentional infinite loops.</a:t>
            </a: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r>
              <a:rPr lang="en-US" dirty="0" smtClean="0">
                <a:cs typeface="Calibri"/>
              </a:rPr>
              <a:t>Let’s review each type of loop.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76" y="2160288"/>
            <a:ext cx="6826048" cy="3865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1" y="5726488"/>
            <a:ext cx="4172938" cy="1027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79666"/>
            <a:ext cx="8229600" cy="5232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cs typeface="Calibri"/>
              </a:rPr>
              <a:t>While loops </a:t>
            </a:r>
            <a:r>
              <a:rPr lang="en-US" sz="2400" dirty="0" smtClean="0">
                <a:cs typeface="Calibri"/>
              </a:rPr>
              <a:t>repeat until a Boolean condition is false.</a:t>
            </a:r>
            <a:endParaRPr lang="en-US" sz="2400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Java works exactly the same as in Python: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74" y="5825862"/>
            <a:ext cx="4800600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07" y="2282749"/>
            <a:ext cx="5874934" cy="3254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1517073" y="4680066"/>
            <a:ext cx="125106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79666"/>
            <a:ext cx="8229600" cy="5232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alibri"/>
              </a:rPr>
              <a:t>If we know that we’ll need to run the loop at least once, we can convert a while loop into a </a:t>
            </a:r>
            <a:r>
              <a:rPr lang="en-US" sz="2800" b="1" dirty="0" smtClean="0">
                <a:cs typeface="Calibri"/>
              </a:rPr>
              <a:t>do-while</a:t>
            </a:r>
            <a:r>
              <a:rPr lang="en-US" sz="2800" dirty="0" smtClean="0">
                <a:cs typeface="Calibri"/>
              </a:rPr>
              <a:t> loop. 		</a:t>
            </a:r>
            <a:r>
              <a:rPr lang="en-US" sz="2800" i="1" dirty="0" smtClean="0">
                <a:solidFill>
                  <a:srgbClr val="0070C0"/>
                </a:solidFill>
                <a:cs typeface="Calibri"/>
              </a:rPr>
              <a:t>Be careful! do-while loops end in a </a:t>
            </a:r>
            <a:r>
              <a:rPr lang="en-US" sz="2800" b="1" i="1" dirty="0" smtClean="0">
                <a:solidFill>
                  <a:srgbClr val="FF0000"/>
                </a:solidFill>
                <a:cs typeface="Calibri"/>
              </a:rPr>
              <a:t>;</a:t>
            </a:r>
            <a:endParaRPr lang="en-US" sz="2800" b="1" i="1" dirty="0">
              <a:solidFill>
                <a:srgbClr val="FF0000"/>
              </a:solidFill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49" y="3020255"/>
            <a:ext cx="5845233" cy="3317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827222" y="5286895"/>
            <a:ext cx="831273" cy="3657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High Score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Write the </a:t>
            </a:r>
            <a:r>
              <a:rPr lang="en-US" sz="2400" b="1" dirty="0" err="1" smtClean="0"/>
              <a:t>HighScore</a:t>
            </a:r>
            <a:r>
              <a:rPr lang="en-US" sz="2400" b="1" dirty="0" smtClean="0"/>
              <a:t> </a:t>
            </a:r>
            <a:r>
              <a:rPr lang="en-US" sz="2400" dirty="0" smtClean="0"/>
              <a:t>class. The user is asked to enter a series of names and scores (each entry on the same line) until they enter STOP (in any case).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400" dirty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Once the user has entered all the scores, display the player with the high score.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400" i="1" dirty="0" smtClean="0">
              <a:solidFill>
                <a:srgbClr val="0070C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HINT: We’ve shown you how to split up this input!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16" y="2706485"/>
            <a:ext cx="5708721" cy="1516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High Score (Solution)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0" y="1417638"/>
            <a:ext cx="7659659" cy="5257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0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79666"/>
            <a:ext cx="8229600" cy="5232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alibri"/>
              </a:rPr>
              <a:t>The syntax used by for loops in Java is noticeably different from Python.</a:t>
            </a: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		for </a:t>
            </a:r>
            <a:r>
              <a:rPr lang="en-US" sz="2800" b="1" dirty="0" err="1">
                <a:solidFill>
                  <a:srgbClr val="FF0000"/>
                </a:solidFill>
                <a:cs typeface="Calibri"/>
              </a:rPr>
              <a:t>i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 in 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range(</a:t>
            </a:r>
            <a:r>
              <a:rPr lang="en-US" sz="2800" b="1" dirty="0">
                <a:solidFill>
                  <a:srgbClr val="0070C0"/>
                </a:solidFill>
                <a:cs typeface="Calibri"/>
              </a:rPr>
              <a:t>0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,</a:t>
            </a:r>
            <a:r>
              <a:rPr lang="en-US" sz="2800" b="1" dirty="0" smtClean="0">
                <a:solidFill>
                  <a:srgbClr val="00B050"/>
                </a:solidFill>
                <a:cs typeface="Calibri"/>
              </a:rPr>
              <a:t>10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,</a:t>
            </a:r>
            <a:r>
              <a:rPr lang="en-US" sz="2800" b="1" dirty="0" smtClean="0">
                <a:solidFill>
                  <a:srgbClr val="7030A0"/>
                </a:solidFill>
                <a:cs typeface="Calibri"/>
              </a:rPr>
              <a:t>1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):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	    		# 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loop body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		for (</a:t>
            </a:r>
            <a:r>
              <a:rPr lang="en-US" sz="2800" b="1" dirty="0" err="1" smtClean="0">
                <a:solidFill>
                  <a:srgbClr val="FF0000"/>
                </a:solidFill>
                <a:cs typeface="Calibri"/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cs typeface="Calibri"/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cs typeface="Calibri"/>
              </a:rPr>
              <a:t>0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; </a:t>
            </a:r>
            <a:r>
              <a:rPr lang="en-US" sz="2800" b="1" dirty="0" err="1">
                <a:solidFill>
                  <a:srgbClr val="FF0000"/>
                </a:solidFill>
                <a:cs typeface="Calibri"/>
              </a:rPr>
              <a:t>i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b="1" dirty="0">
                <a:solidFill>
                  <a:srgbClr val="00B050"/>
                </a:solidFill>
                <a:cs typeface="Calibri"/>
              </a:rPr>
              <a:t>&lt; 10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; </a:t>
            </a:r>
            <a:r>
              <a:rPr lang="en-US" sz="2800" b="1" dirty="0" err="1">
                <a:solidFill>
                  <a:srgbClr val="7030A0"/>
                </a:solidFill>
                <a:cs typeface="Calibri"/>
              </a:rPr>
              <a:t>i</a:t>
            </a:r>
            <a:r>
              <a:rPr lang="en-US" sz="2800" b="1" dirty="0">
                <a:solidFill>
                  <a:srgbClr val="7030A0"/>
                </a:solidFill>
                <a:cs typeface="Calibri"/>
              </a:rPr>
              <a:t>++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) 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	    		// </a:t>
            </a:r>
            <a:r>
              <a:rPr lang="en-US" sz="2800" b="1" dirty="0">
                <a:solidFill>
                  <a:srgbClr val="FF0000"/>
                </a:solidFill>
                <a:cs typeface="Calibri"/>
              </a:rPr>
              <a:t>loop body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		}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004" y="3399905"/>
            <a:ext cx="1320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Python: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004" y="4989295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Java: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0102" y="3192087"/>
            <a:ext cx="30008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Each language has a different way to declare the </a:t>
            </a:r>
            <a:r>
              <a:rPr lang="en-US" sz="2800" dirty="0" smtClean="0">
                <a:solidFill>
                  <a:srgbClr val="0070C0"/>
                </a:solidFill>
                <a:latin typeface="Calibri"/>
                <a:cs typeface="Calibri"/>
              </a:rPr>
              <a:t>starting value</a:t>
            </a:r>
            <a:r>
              <a:rPr lang="en-US" sz="2800" dirty="0" smtClean="0">
                <a:latin typeface="Calibri"/>
                <a:cs typeface="Calibri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Calibri"/>
                <a:cs typeface="Calibri"/>
              </a:rPr>
              <a:t>stop value</a:t>
            </a:r>
            <a:r>
              <a:rPr lang="en-US" sz="2800" dirty="0" smtClean="0">
                <a:latin typeface="Calibri"/>
                <a:cs typeface="Calibri"/>
              </a:rPr>
              <a:t>, and </a:t>
            </a:r>
            <a:r>
              <a:rPr lang="en-US" sz="2800" dirty="0" smtClean="0">
                <a:solidFill>
                  <a:srgbClr val="7030A0"/>
                </a:solidFill>
                <a:latin typeface="Calibri"/>
                <a:cs typeface="Calibri"/>
              </a:rPr>
              <a:t>increment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2867</TotalTime>
  <Words>542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Loops</vt:lpstr>
      <vt:lpstr>While Loops</vt:lpstr>
      <vt:lpstr>break</vt:lpstr>
      <vt:lpstr>Do-While Loops</vt:lpstr>
      <vt:lpstr>High Score (Group Work)</vt:lpstr>
      <vt:lpstr>High Score (Solution)</vt:lpstr>
      <vt:lpstr>For Loops</vt:lpstr>
      <vt:lpstr>For Loops</vt:lpstr>
      <vt:lpstr>Palindrome pt 1 (Group Work)</vt:lpstr>
      <vt:lpstr>Palindrome pt 1 (Solution)</vt:lpstr>
      <vt:lpstr>Palindrome pt 2 (Group Work)</vt:lpstr>
      <vt:lpstr>Palindrome pt 2 (Solution)</vt:lpstr>
      <vt:lpstr>Nested Loops</vt:lpstr>
      <vt:lpstr>Loud Vowels (Group Work)</vt:lpstr>
      <vt:lpstr>Loud Vowels (Solution)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Duncan, J</cp:lastModifiedBy>
  <cp:revision>208</cp:revision>
  <dcterms:created xsi:type="dcterms:W3CDTF">2015-12-29T00:29:41Z</dcterms:created>
  <dcterms:modified xsi:type="dcterms:W3CDTF">2018-01-18T17:56:08Z</dcterms:modified>
</cp:coreProperties>
</file>