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23" r:id="rId2"/>
    <p:sldId id="424" r:id="rId3"/>
    <p:sldId id="426" r:id="rId4"/>
    <p:sldId id="428" r:id="rId5"/>
    <p:sldId id="427" r:id="rId6"/>
    <p:sldId id="430" r:id="rId7"/>
    <p:sldId id="443" r:id="rId8"/>
    <p:sldId id="431" r:id="rId9"/>
    <p:sldId id="432" r:id="rId10"/>
    <p:sldId id="433" r:id="rId11"/>
    <p:sldId id="442" r:id="rId12"/>
    <p:sldId id="446" r:id="rId13"/>
    <p:sldId id="447" r:id="rId14"/>
    <p:sldId id="448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4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Greetings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In a class with your choice of name, write the </a:t>
            </a:r>
            <a:r>
              <a:rPr lang="en-US" sz="2400" b="1" dirty="0" smtClean="0"/>
              <a:t>greeting</a:t>
            </a:r>
            <a:r>
              <a:rPr lang="en-US" sz="2400" dirty="0" smtClean="0"/>
              <a:t> method:</a:t>
            </a:r>
          </a:p>
          <a:p>
            <a:pPr marL="118872" indent="0" algn="ctr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public static void greeting(String name,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age)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Your program should call the method inside a loop (</a:t>
            </a:r>
            <a:r>
              <a:rPr lang="en-US" sz="2400" dirty="0" smtClean="0">
                <a:solidFill>
                  <a:srgbClr val="0070C0"/>
                </a:solidFill>
              </a:rPr>
              <a:t>in main, which is also where you get user input</a:t>
            </a:r>
            <a:r>
              <a:rPr lang="en-US" sz="2400" dirty="0" smtClean="0"/>
              <a:t>) to output information on three people: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69" y="3897611"/>
            <a:ext cx="5286375" cy="240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9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Greetings (Solution)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5" y="1673523"/>
            <a:ext cx="8488550" cy="4904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2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Like in Python, we can </a:t>
            </a:r>
            <a:r>
              <a:rPr lang="en-US" b="1" dirty="0" smtClean="0">
                <a:cs typeface="Calibri"/>
              </a:rPr>
              <a:t>overload</a:t>
            </a:r>
            <a:r>
              <a:rPr lang="en-US" dirty="0" smtClean="0">
                <a:cs typeface="Calibri"/>
              </a:rPr>
              <a:t> methods in Java. </a:t>
            </a:r>
            <a:r>
              <a:rPr lang="en-US" sz="2800" i="1" dirty="0" smtClean="0">
                <a:cs typeface="Calibri"/>
              </a:rPr>
              <a:t>(Have multiple methods with the same name)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Overloaded methods must differ by either:</a:t>
            </a:r>
          </a:p>
          <a:p>
            <a:pPr lvl="1"/>
            <a:r>
              <a:rPr lang="en-US" dirty="0" smtClean="0">
                <a:cs typeface="Calibri"/>
              </a:rPr>
              <a:t>Taking parameters of different </a:t>
            </a:r>
            <a:r>
              <a:rPr lang="en-US" i="1" dirty="0" smtClean="0">
                <a:solidFill>
                  <a:srgbClr val="0070C0"/>
                </a:solidFill>
                <a:cs typeface="Calibri"/>
              </a:rPr>
              <a:t>data types</a:t>
            </a:r>
          </a:p>
          <a:p>
            <a:pPr marL="457200" lvl="1" indent="0" algn="ctr">
              <a:buNone/>
            </a:pPr>
            <a:r>
              <a:rPr lang="en-US" dirty="0" smtClean="0">
                <a:cs typeface="Calibri"/>
              </a:rPr>
              <a:t>or</a:t>
            </a:r>
          </a:p>
          <a:p>
            <a:pPr lvl="1"/>
            <a:r>
              <a:rPr lang="en-US" dirty="0" smtClean="0">
                <a:cs typeface="Calibri"/>
              </a:rPr>
              <a:t>Taking </a:t>
            </a:r>
            <a:r>
              <a:rPr lang="en-US" i="1" dirty="0" smtClean="0">
                <a:solidFill>
                  <a:srgbClr val="0070C0"/>
                </a:solidFill>
                <a:cs typeface="Calibri"/>
              </a:rPr>
              <a:t>different</a:t>
            </a:r>
            <a:r>
              <a:rPr lang="en-US" dirty="0" smtClean="0">
                <a:solidFill>
                  <a:srgbClr val="0070C0"/>
                </a:solidFill>
                <a:cs typeface="Calibri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alibri"/>
              </a:rPr>
              <a:t>numbers</a:t>
            </a:r>
            <a:r>
              <a:rPr lang="en-US" dirty="0" smtClean="0">
                <a:solidFill>
                  <a:srgbClr val="0070C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of parameters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278120"/>
            <a:ext cx="7505700" cy="439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11" y="5605116"/>
            <a:ext cx="3019425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3890356" y="5822674"/>
            <a:ext cx="73073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0804" y="4348654"/>
            <a:ext cx="24488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60804" y="3511839"/>
            <a:ext cx="24488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0945" y="1417638"/>
            <a:ext cx="8528859" cy="123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alibri"/>
              </a:rPr>
              <a:t>Java will invoke the </a:t>
            </a:r>
            <a:r>
              <a:rPr lang="en-US" i="1" dirty="0" smtClean="0">
                <a:cs typeface="Calibri"/>
              </a:rPr>
              <a:t>best match </a:t>
            </a:r>
            <a:r>
              <a:rPr lang="en-US" dirty="0" smtClean="0">
                <a:cs typeface="Calibri"/>
              </a:rPr>
              <a:t>for overloads: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Overloading Example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90945" y="1417638"/>
            <a:ext cx="8528859" cy="1865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alibri"/>
              </a:rPr>
              <a:t>Java will invoke the </a:t>
            </a:r>
            <a:r>
              <a:rPr lang="en-US" i="1" dirty="0" smtClean="0">
                <a:cs typeface="Calibri"/>
              </a:rPr>
              <a:t>best match </a:t>
            </a:r>
            <a:r>
              <a:rPr lang="en-US" dirty="0" smtClean="0">
                <a:cs typeface="Calibri"/>
              </a:rPr>
              <a:t>for overloads: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2178580"/>
            <a:ext cx="7223760" cy="4181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5199217"/>
            <a:ext cx="3771900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3291839" y="5427817"/>
            <a:ext cx="73073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720" y="4090959"/>
            <a:ext cx="1927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87720" y="3345584"/>
            <a:ext cx="1034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Double Average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 lnSpcReduction="1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In a class with your choice of name, write the </a:t>
            </a:r>
            <a:r>
              <a:rPr lang="en-US" sz="2400" b="1" dirty="0" err="1" smtClean="0"/>
              <a:t>doubleAverage</a:t>
            </a:r>
            <a:r>
              <a:rPr lang="en-US" sz="2400" b="1" dirty="0" smtClean="0"/>
              <a:t> </a:t>
            </a:r>
            <a:r>
              <a:rPr lang="en-US" sz="2400" dirty="0" smtClean="0"/>
              <a:t>method, which is value-returning:</a:t>
            </a:r>
          </a:p>
          <a:p>
            <a:pPr marL="118872" indent="0" algn="ctr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public static double </a:t>
            </a:r>
            <a:r>
              <a:rPr lang="en-US" sz="2400" b="1" dirty="0" err="1" smtClean="0">
                <a:solidFill>
                  <a:srgbClr val="FF0000"/>
                </a:solidFill>
              </a:rPr>
              <a:t>doubleAverage</a:t>
            </a:r>
            <a:r>
              <a:rPr lang="en-US" sz="2400" b="1" dirty="0" smtClean="0">
                <a:solidFill>
                  <a:srgbClr val="FF0000"/>
                </a:solidFill>
              </a:rPr>
              <a:t>(Scanner input)</a:t>
            </a: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The </a:t>
            </a:r>
            <a:r>
              <a:rPr lang="en-US" sz="2400" b="1" dirty="0" err="1" smtClean="0"/>
              <a:t>doubleAverage</a:t>
            </a:r>
            <a:r>
              <a:rPr lang="en-US" sz="2400" dirty="0" smtClean="0"/>
              <a:t> method allows the user to input doubles until they choose stop, then returns the average. </a:t>
            </a:r>
            <a:r>
              <a:rPr lang="en-US" sz="2400" dirty="0">
                <a:solidFill>
                  <a:srgbClr val="0070C0"/>
                </a:solidFill>
              </a:rPr>
              <a:t>Your program should call the method in main.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NOTE: This problem doesn’t use Overloading, even though we just talked about that.</a:t>
            </a:r>
            <a:endParaRPr lang="en-US" sz="2400" i="1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04" y="4354231"/>
            <a:ext cx="3600450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6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Double Average (Solution)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46" y="1517189"/>
            <a:ext cx="7399107" cy="5275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7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Java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Java uses </a:t>
            </a:r>
            <a:r>
              <a:rPr lang="en-US" b="1" dirty="0" smtClean="0">
                <a:cs typeface="Calibri"/>
              </a:rPr>
              <a:t>arrays</a:t>
            </a:r>
            <a:r>
              <a:rPr lang="en-US" dirty="0" smtClean="0">
                <a:cs typeface="Calibri"/>
              </a:rPr>
              <a:t> as its base sequence for non-character objects. Think of them as similar to tuples from Python.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Arrays have to be declared of a </a:t>
            </a:r>
            <a:r>
              <a:rPr lang="en-US" i="1" dirty="0" smtClean="0">
                <a:cs typeface="Calibri"/>
              </a:rPr>
              <a:t>specific size </a:t>
            </a:r>
            <a:r>
              <a:rPr lang="en-US" dirty="0" smtClean="0">
                <a:cs typeface="Calibri"/>
              </a:rPr>
              <a:t>and </a:t>
            </a:r>
            <a:r>
              <a:rPr lang="en-US" i="1" dirty="0" smtClean="0">
                <a:cs typeface="Calibri"/>
              </a:rPr>
              <a:t>data type </a:t>
            </a:r>
            <a:r>
              <a:rPr lang="en-US" dirty="0" smtClean="0">
                <a:cs typeface="Calibri"/>
              </a:rPr>
              <a:t>– they cannot grow or shrink, and they cannot store data of multiple types.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Arrays in Java are declared like this: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double[]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numList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 = new double[10];</a:t>
            </a:r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sz="1400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This creates an array of doubles with 10 spaces in it. </a:t>
            </a:r>
          </a:p>
          <a:p>
            <a:endParaRPr lang="en-US" sz="1600" dirty="0">
              <a:cs typeface="Calibri"/>
            </a:endParaRPr>
          </a:p>
          <a:p>
            <a:r>
              <a:rPr lang="en-US" dirty="0" smtClean="0">
                <a:cs typeface="Calibri"/>
              </a:rPr>
              <a:t>If you only need a few elements in an array, you can use </a:t>
            </a:r>
            <a:r>
              <a:rPr lang="en-US" i="1" dirty="0" smtClean="0">
                <a:cs typeface="Calibri"/>
              </a:rPr>
              <a:t>array initializer </a:t>
            </a:r>
            <a:r>
              <a:rPr lang="en-US" dirty="0" smtClean="0">
                <a:cs typeface="Calibri"/>
              </a:rPr>
              <a:t>notation: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		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double[]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numList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{1.2, 3.4, -2.7, 6.0};</a:t>
            </a: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Since arrays are objects containing multiple values, printing the entire array out is not helpful:</a:t>
            </a: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b="1" dirty="0" smtClean="0">
              <a:solidFill>
                <a:srgbClr val="FF0000"/>
              </a:solidFill>
              <a:cs typeface="Calibri"/>
            </a:endParaRP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b="1" dirty="0" smtClean="0">
              <a:solidFill>
                <a:srgbClr val="FF0000"/>
              </a:solidFill>
              <a:cs typeface="Calibri"/>
            </a:endParaRPr>
          </a:p>
          <a:p>
            <a:r>
              <a:rPr lang="en-US" dirty="0" smtClean="0">
                <a:cs typeface="Calibri"/>
              </a:rPr>
              <a:t>This is a memory reference!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92" y="3308217"/>
            <a:ext cx="5486400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67" y="5552338"/>
            <a:ext cx="2409825" cy="43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6159260" y="4485736"/>
            <a:ext cx="862642" cy="10006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01" y="1531259"/>
            <a:ext cx="7751285" cy="627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CH 6 – Methods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Return types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Overloading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CH 7 – Arrays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>
                <a:latin typeface="Cambria"/>
                <a:cs typeface="Cambria"/>
              </a:rPr>
              <a:t>Foreach</a:t>
            </a:r>
            <a:r>
              <a:rPr lang="en-US" sz="3200" b="1" dirty="0">
                <a:latin typeface="Cambria"/>
                <a:cs typeface="Cambria"/>
              </a:rPr>
              <a:t> </a:t>
            </a:r>
            <a:r>
              <a:rPr lang="en-US" sz="3200" b="1" dirty="0" smtClean="0">
                <a:latin typeface="Cambria"/>
                <a:cs typeface="Cambria"/>
              </a:rPr>
              <a:t>loops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latin typeface="Cambria"/>
              <a:cs typeface="Cambria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7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cs typeface="Calibri"/>
              </a:rPr>
              <a:t>Indexing</a:t>
            </a:r>
            <a:r>
              <a:rPr lang="en-US" dirty="0" smtClean="0">
                <a:cs typeface="Calibri"/>
              </a:rPr>
              <a:t> with the loop control variable of a for loop is still very effective:</a:t>
            </a: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99541"/>
            <a:ext cx="8505825" cy="1914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9" y="4762469"/>
            <a:ext cx="3267075" cy="133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7430324" y="4090959"/>
            <a:ext cx="1066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2058" y="3840793"/>
            <a:ext cx="1730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600200"/>
            <a:ext cx="8410755" cy="5111487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If you don’t care about the index numbers, you can use a </a:t>
            </a:r>
            <a:r>
              <a:rPr lang="en-US" b="1" dirty="0" err="1" smtClean="0">
                <a:cs typeface="Calibri"/>
              </a:rPr>
              <a:t>foreach</a:t>
            </a:r>
            <a:r>
              <a:rPr lang="en-US" dirty="0" smtClean="0">
                <a:cs typeface="Calibri"/>
              </a:rPr>
              <a:t> loop:</a:t>
            </a: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b="1" dirty="0" smtClean="0">
              <a:solidFill>
                <a:srgbClr val="FF0000"/>
              </a:solidFill>
              <a:cs typeface="Calibri"/>
            </a:endParaRP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b="1" dirty="0" smtClean="0">
              <a:solidFill>
                <a:srgbClr val="FF0000"/>
              </a:solidFill>
              <a:cs typeface="Calibri"/>
            </a:endParaRP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r>
              <a:rPr lang="en-US" dirty="0" smtClean="0">
                <a:cs typeface="Calibri"/>
              </a:rPr>
              <a:t>This is the same as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for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elem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 in sequence </a:t>
            </a:r>
            <a:r>
              <a:rPr lang="en-US" dirty="0" smtClean="0">
                <a:cs typeface="Calibri"/>
              </a:rPr>
              <a:t>loop in Python.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770786"/>
            <a:ext cx="5734050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65" y="5015274"/>
            <a:ext cx="4638675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4178165" y="4450544"/>
            <a:ext cx="480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50466" y="3826567"/>
            <a:ext cx="480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2423984" y="4032848"/>
            <a:ext cx="345057" cy="66854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Arrays with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417638"/>
            <a:ext cx="8410755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To directly fill an array with user input:</a:t>
            </a:r>
          </a:p>
          <a:p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endParaRPr lang="en-US" b="1" dirty="0" smtClean="0">
              <a:solidFill>
                <a:srgbClr val="FF0000"/>
              </a:solidFill>
              <a:cs typeface="Calibri"/>
            </a:endParaRP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b="1" dirty="0" smtClean="0">
              <a:solidFill>
                <a:srgbClr val="FF0000"/>
              </a:solidFill>
              <a:cs typeface="Calibri"/>
            </a:endParaRP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5" y="2233875"/>
            <a:ext cx="6728962" cy="415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82" y="2514600"/>
            <a:ext cx="375285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>
            <a:off x="1581614" y="4510929"/>
            <a:ext cx="25763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57932" y="3964589"/>
            <a:ext cx="14578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Vs 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might want to </a:t>
            </a:r>
            <a:r>
              <a:rPr lang="en-US" dirty="0" smtClean="0"/>
              <a:t>pass an array to a function.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Remember this </a:t>
            </a:r>
            <a:r>
              <a:rPr lang="en-US" dirty="0" smtClean="0"/>
              <a:t>difference from I210?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40" y="2861993"/>
            <a:ext cx="6334754" cy="34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Vs 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</a:t>
            </a:r>
            <a:r>
              <a:rPr lang="en-US" i="1" dirty="0" smtClean="0"/>
              <a:t>technically</a:t>
            </a:r>
            <a:r>
              <a:rPr lang="en-US" dirty="0" smtClean="0"/>
              <a:t> pass-by-value, always.</a:t>
            </a:r>
          </a:p>
          <a:p>
            <a:endParaRPr lang="en-US" dirty="0"/>
          </a:p>
          <a:p>
            <a:r>
              <a:rPr lang="en-US" dirty="0" smtClean="0"/>
              <a:t>However, the value of an array IS a memory reference, so when we pass that, it </a:t>
            </a:r>
            <a:r>
              <a:rPr lang="en-US" i="1" dirty="0" smtClean="0"/>
              <a:t>functions</a:t>
            </a:r>
            <a:r>
              <a:rPr lang="en-US" dirty="0" smtClean="0"/>
              <a:t> like pass-by-reference.</a:t>
            </a:r>
          </a:p>
          <a:p>
            <a:endParaRPr lang="en-US" dirty="0"/>
          </a:p>
          <a:p>
            <a:r>
              <a:rPr lang="en-US" dirty="0" smtClean="0"/>
              <a:t>The main lesson is to be careful what is done to arrays passed to methods!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417638"/>
            <a:ext cx="8410755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System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class gives us a method for copying arrays:</a:t>
            </a:r>
          </a:p>
          <a:p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endParaRPr lang="en-US" b="1" dirty="0" smtClean="0">
              <a:solidFill>
                <a:srgbClr val="FF0000"/>
              </a:solidFill>
              <a:cs typeface="Calibri"/>
            </a:endParaRP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b="1" dirty="0" smtClean="0">
              <a:solidFill>
                <a:srgbClr val="FF0000"/>
              </a:solidFill>
              <a:cs typeface="Calibri"/>
            </a:endParaRP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5" y="2560638"/>
            <a:ext cx="7953375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21" y="2808976"/>
            <a:ext cx="1524000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1374580" y="4269389"/>
            <a:ext cx="53022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Java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In Python, only functions attached to objects were called methods.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In Java, </a:t>
            </a:r>
            <a:r>
              <a:rPr lang="en-US" i="1" dirty="0" smtClean="0">
                <a:cs typeface="Calibri"/>
              </a:rPr>
              <a:t>all</a:t>
            </a:r>
            <a:r>
              <a:rPr lang="en-US" dirty="0" smtClean="0">
                <a:cs typeface="Calibri"/>
              </a:rPr>
              <a:t> functions are referred to as methods. 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Java requires us to spend more time explaining the data types used by our methods.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8" y="1600200"/>
            <a:ext cx="9066362" cy="5111487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There are two major types of methods in Java:</a:t>
            </a:r>
          </a:p>
          <a:p>
            <a:pPr lvl="1"/>
            <a:r>
              <a:rPr lang="en-US" sz="2400" b="1" dirty="0" smtClean="0">
                <a:cs typeface="Calibri"/>
              </a:rPr>
              <a:t>void methods </a:t>
            </a:r>
            <a:r>
              <a:rPr lang="en-US" sz="2400" dirty="0" smtClean="0">
                <a:cs typeface="Calibri"/>
              </a:rPr>
              <a:t>return no values. </a:t>
            </a:r>
            <a:br>
              <a:rPr lang="en-US" sz="2400" dirty="0" smtClean="0">
                <a:cs typeface="Calibri"/>
              </a:rPr>
            </a:br>
            <a:r>
              <a:rPr lang="en-US" sz="2400" b="1" dirty="0" smtClean="0">
                <a:solidFill>
                  <a:srgbClr val="FF0000"/>
                </a:solidFill>
                <a:cs typeface="Calibri"/>
              </a:rPr>
              <a:t>main()</a:t>
            </a:r>
            <a:r>
              <a:rPr lang="en-US" sz="2400" dirty="0" smtClean="0">
                <a:cs typeface="Calibri"/>
              </a:rPr>
              <a:t> is generally a void method.</a:t>
            </a:r>
          </a:p>
          <a:p>
            <a:pPr lvl="1"/>
            <a:r>
              <a:rPr lang="en-US" sz="2400" b="1" dirty="0" smtClean="0">
                <a:cs typeface="Calibri"/>
              </a:rPr>
              <a:t>value-returning methods </a:t>
            </a:r>
            <a:r>
              <a:rPr lang="en-US" sz="2400" dirty="0" smtClean="0">
                <a:cs typeface="Calibri"/>
              </a:rPr>
              <a:t>are the opposite.</a:t>
            </a:r>
          </a:p>
          <a:p>
            <a:pPr lvl="1"/>
            <a:endParaRPr lang="en-US" sz="2400" dirty="0">
              <a:cs typeface="Calibri"/>
            </a:endParaRPr>
          </a:p>
          <a:p>
            <a:r>
              <a:rPr lang="en-US" dirty="0" smtClean="0">
                <a:cs typeface="Calibri"/>
              </a:rPr>
              <a:t>The data the method accepts when it’s called are referred to as </a:t>
            </a:r>
            <a:r>
              <a:rPr lang="en-US" b="1" dirty="0" smtClean="0">
                <a:cs typeface="Calibri"/>
              </a:rPr>
              <a:t>parameters</a:t>
            </a:r>
            <a:r>
              <a:rPr lang="en-US" dirty="0" smtClean="0">
                <a:cs typeface="Calibri"/>
              </a:rPr>
              <a:t>. </a:t>
            </a:r>
            <a:br>
              <a:rPr lang="en-US" dirty="0" smtClean="0">
                <a:cs typeface="Calibri"/>
              </a:rPr>
            </a:br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When we pass actual values in during a call, we say that those are </a:t>
            </a:r>
            <a:r>
              <a:rPr lang="en-US" b="1" dirty="0" smtClean="0">
                <a:cs typeface="Calibri"/>
              </a:rPr>
              <a:t>arguments</a:t>
            </a:r>
            <a:r>
              <a:rPr lang="en-US" dirty="0" smtClean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8" y="1600200"/>
            <a:ext cx="9066362" cy="5111487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The general structure for a method is as follows: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modifier </a:t>
            </a:r>
            <a:r>
              <a:rPr lang="en-US" sz="2800" b="1" dirty="0" err="1" smtClean="0">
                <a:solidFill>
                  <a:srgbClr val="FF0000"/>
                </a:solidFill>
                <a:cs typeface="Calibri"/>
              </a:rPr>
              <a:t>returnValueType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cs typeface="Calibri"/>
              </a:rPr>
              <a:t>methodName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 (</a:t>
            </a:r>
            <a:r>
              <a:rPr lang="en-US" sz="2400" b="1" dirty="0" smtClean="0">
                <a:solidFill>
                  <a:srgbClr val="FF0000"/>
                </a:solidFill>
                <a:cs typeface="Calibri"/>
              </a:rPr>
              <a:t>parameters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) 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cs typeface="Calibri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// code for method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}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r>
              <a:rPr lang="en-US" sz="2800" dirty="0" smtClean="0">
                <a:cs typeface="Calibri"/>
              </a:rPr>
              <a:t>The first line of the method is called the </a:t>
            </a:r>
            <a:r>
              <a:rPr lang="en-US" sz="2800" b="1" dirty="0" smtClean="0">
                <a:cs typeface="Calibri"/>
              </a:rPr>
              <a:t>method header</a:t>
            </a:r>
            <a:r>
              <a:rPr lang="en-US" sz="2800" dirty="0" smtClean="0">
                <a:cs typeface="Calibri"/>
              </a:rPr>
              <a:t> – it explains how the method can be used, what information it requires, and what it returns.</a:t>
            </a: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3" y="1600421"/>
            <a:ext cx="9052794" cy="4911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046451" y="2794958"/>
            <a:ext cx="3968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Here we see two methods inside of the </a:t>
            </a:r>
            <a:r>
              <a:rPr lang="en-US" sz="2000" b="1" dirty="0" err="1" smtClean="0">
                <a:latin typeface="Calibri"/>
                <a:cs typeface="Calibri"/>
              </a:rPr>
              <a:t>MethodsExample</a:t>
            </a:r>
            <a:r>
              <a:rPr lang="en-US" sz="2000" dirty="0" smtClean="0">
                <a:latin typeface="Calibri"/>
                <a:cs typeface="Calibri"/>
              </a:rPr>
              <a:t> class.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Both are </a:t>
            </a:r>
            <a:r>
              <a:rPr lang="en-US" sz="2000" b="1" dirty="0" smtClean="0">
                <a:latin typeface="Calibri"/>
                <a:cs typeface="Calibri"/>
              </a:rPr>
              <a:t>static methods </a:t>
            </a:r>
            <a:r>
              <a:rPr lang="en-US" sz="2000" dirty="0" smtClean="0">
                <a:latin typeface="Calibri"/>
                <a:cs typeface="Calibri"/>
              </a:rPr>
              <a:t>– this has the same meaning in Java as it does in Python: we don’t require an instance of the class to use them.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5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3" y="1600421"/>
            <a:ext cx="9052794" cy="4911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287991" y="3062377"/>
            <a:ext cx="2984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libri"/>
                <a:cs typeface="Calibri"/>
              </a:rPr>
              <a:t>sumTo</a:t>
            </a:r>
            <a:r>
              <a:rPr lang="en-US" sz="2000" dirty="0" smtClean="0">
                <a:latin typeface="Calibri"/>
                <a:cs typeface="Calibri"/>
              </a:rPr>
              <a:t> and </a:t>
            </a:r>
            <a:r>
              <a:rPr lang="en-US" sz="2000" b="1" dirty="0" smtClean="0">
                <a:latin typeface="Calibri"/>
                <a:cs typeface="Calibri"/>
              </a:rPr>
              <a:t>main</a:t>
            </a:r>
            <a:r>
              <a:rPr lang="en-US" sz="2000" dirty="0" smtClean="0">
                <a:latin typeface="Calibri"/>
                <a:cs typeface="Calibri"/>
              </a:rPr>
              <a:t> are both </a:t>
            </a:r>
            <a:r>
              <a:rPr lang="en-US" sz="2000" i="1" dirty="0" smtClean="0">
                <a:latin typeface="Calibri"/>
                <a:cs typeface="Calibri"/>
              </a:rPr>
              <a:t>public</a:t>
            </a:r>
            <a:r>
              <a:rPr lang="en-US" sz="2000" dirty="0" smtClean="0">
                <a:latin typeface="Calibri"/>
                <a:cs typeface="Calibri"/>
              </a:rPr>
              <a:t> methods, which has the same meaning in Java as in Python.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40280" y="4037162"/>
            <a:ext cx="4347711" cy="267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02257" y="2544792"/>
            <a:ext cx="4485734" cy="6470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3" y="1600421"/>
            <a:ext cx="9052794" cy="4911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046451" y="2794958"/>
            <a:ext cx="3968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libri"/>
                <a:cs typeface="Calibri"/>
              </a:rPr>
              <a:t>sumTo</a:t>
            </a:r>
            <a:r>
              <a:rPr lang="en-US" sz="2000" dirty="0" smtClean="0">
                <a:latin typeface="Calibri"/>
                <a:cs typeface="Calibri"/>
              </a:rPr>
              <a:t>, a value-returning method, has 1 argument, an integer named endpoint.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r>
              <a:rPr lang="en-US" sz="2000" b="1" dirty="0" err="1" smtClean="0">
                <a:latin typeface="Calibri"/>
                <a:cs typeface="Calibri"/>
              </a:rPr>
              <a:t>sumTo</a:t>
            </a:r>
            <a:r>
              <a:rPr lang="en-US" sz="2000" dirty="0" smtClean="0">
                <a:latin typeface="Calibri"/>
                <a:cs typeface="Calibri"/>
              </a:rPr>
              <a:t> returns an integer as well.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76113" y="2520687"/>
            <a:ext cx="2153583" cy="6400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001328" y="2520688"/>
            <a:ext cx="3128368" cy="17235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073085" y="3985404"/>
            <a:ext cx="3056612" cy="24410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3" y="1600421"/>
            <a:ext cx="9052794" cy="4911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046451" y="2794958"/>
            <a:ext cx="3968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main</a:t>
            </a:r>
            <a:r>
              <a:rPr lang="en-US" sz="2000" dirty="0" smtClean="0">
                <a:latin typeface="Calibri"/>
                <a:cs typeface="Calibri"/>
              </a:rPr>
              <a:t>, a void method, also accepts an argument. The way in which this is acquired is a little unusual, and we won’t worry about it for now.</a:t>
            </a:r>
          </a:p>
          <a:p>
            <a:endParaRPr lang="en-US" sz="20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Notice main doesn’t have a return statement!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09026" y="3160719"/>
            <a:ext cx="1920671" cy="11783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26543" y="4908431"/>
            <a:ext cx="4103154" cy="9747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2856</TotalTime>
  <Words>672</Words>
  <Application>Microsoft Office PowerPoint</Application>
  <PresentationFormat>On-screen Show (4:3)</PresentationFormat>
  <Paragraphs>146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Information-Infrastructure</vt:lpstr>
      <vt:lpstr>I400 – Application Development in Java</vt:lpstr>
      <vt:lpstr>Today</vt:lpstr>
      <vt:lpstr>Methods – Java vs Python</vt:lpstr>
      <vt:lpstr>Methods Terminology</vt:lpstr>
      <vt:lpstr>Methods Syntax</vt:lpstr>
      <vt:lpstr>Method Example</vt:lpstr>
      <vt:lpstr>Method Example</vt:lpstr>
      <vt:lpstr>Method Example</vt:lpstr>
      <vt:lpstr>Method Example</vt:lpstr>
      <vt:lpstr>Greetings (Group Work)</vt:lpstr>
      <vt:lpstr>Greetings (Solution)</vt:lpstr>
      <vt:lpstr>Overloading Methods</vt:lpstr>
      <vt:lpstr>Overloading Example</vt:lpstr>
      <vt:lpstr>Overloading Example</vt:lpstr>
      <vt:lpstr>Double Average (Group Work)</vt:lpstr>
      <vt:lpstr>Double Average (Solution)</vt:lpstr>
      <vt:lpstr>Arrays – Java vs Python</vt:lpstr>
      <vt:lpstr>Array Declaration</vt:lpstr>
      <vt:lpstr>Outputting an Array</vt:lpstr>
      <vt:lpstr>Outputting an Array</vt:lpstr>
      <vt:lpstr>Foreach Loop</vt:lpstr>
      <vt:lpstr>Filling Arrays with Input</vt:lpstr>
      <vt:lpstr>Pass By Reference Vs Value</vt:lpstr>
      <vt:lpstr>Pass By Reference Vs Value</vt:lpstr>
      <vt:lpstr>Copying an Array</vt:lpstr>
      <vt:lpstr>PowerPoint Presentation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J</cp:lastModifiedBy>
  <cp:revision>208</cp:revision>
  <dcterms:created xsi:type="dcterms:W3CDTF">2015-12-29T00:29:41Z</dcterms:created>
  <dcterms:modified xsi:type="dcterms:W3CDTF">2018-01-22T01:51:17Z</dcterms:modified>
</cp:coreProperties>
</file>