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71" r:id="rId2"/>
    <p:sldId id="472" r:id="rId3"/>
    <p:sldId id="505" r:id="rId4"/>
    <p:sldId id="473" r:id="rId5"/>
    <p:sldId id="474" r:id="rId6"/>
    <p:sldId id="475" r:id="rId7"/>
    <p:sldId id="476" r:id="rId8"/>
    <p:sldId id="477" r:id="rId9"/>
    <p:sldId id="480" r:id="rId10"/>
    <p:sldId id="478" r:id="rId11"/>
    <p:sldId id="479" r:id="rId12"/>
    <p:sldId id="481" r:id="rId13"/>
    <p:sldId id="482" r:id="rId14"/>
    <p:sldId id="483" r:id="rId15"/>
    <p:sldId id="484" r:id="rId16"/>
    <p:sldId id="496" r:id="rId17"/>
    <p:sldId id="497" r:id="rId18"/>
    <p:sldId id="486" r:id="rId19"/>
    <p:sldId id="487" r:id="rId20"/>
    <p:sldId id="488" r:id="rId21"/>
    <p:sldId id="491" r:id="rId22"/>
    <p:sldId id="492" r:id="rId23"/>
    <p:sldId id="506" r:id="rId24"/>
    <p:sldId id="494" r:id="rId25"/>
    <p:sldId id="493" r:id="rId26"/>
    <p:sldId id="502" r:id="rId27"/>
    <p:sldId id="503" r:id="rId28"/>
    <p:sldId id="504" r:id="rId29"/>
    <p:sldId id="495" r:id="rId30"/>
    <p:sldId id="498" r:id="rId31"/>
    <p:sldId id="499" r:id="rId32"/>
    <p:sldId id="500" r:id="rId33"/>
    <p:sldId id="50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09" d="100"/>
          <a:sy n="109" d="100"/>
        </p:scale>
        <p:origin x="111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intertech.com/Blog/whats-package-info-java-fo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21"/>
            <a:ext cx="274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1148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class has</a:t>
            </a:r>
            <a:br>
              <a:rPr lang="en-US" dirty="0" smtClean="0"/>
            </a:br>
            <a:r>
              <a:rPr lang="en-US" dirty="0" smtClean="0"/>
              <a:t>two value-returning</a:t>
            </a:r>
            <a:br>
              <a:rPr lang="en-US" dirty="0" smtClean="0"/>
            </a:br>
            <a:r>
              <a:rPr lang="en-US" b="1" dirty="0" smtClean="0"/>
              <a:t>getter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These are also 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b="1" dirty="0" smtClean="0"/>
              <a:t>access </a:t>
            </a:r>
            <a:br>
              <a:rPr lang="en-US" b="1" dirty="0" smtClean="0"/>
            </a:br>
            <a:r>
              <a:rPr lang="en-US" b="1" dirty="0" smtClean="0"/>
              <a:t>methods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Note that using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is optional if no local </a:t>
            </a:r>
            <a:br>
              <a:rPr lang="en-US" dirty="0" smtClean="0"/>
            </a:br>
            <a:r>
              <a:rPr lang="en-US" dirty="0" smtClean="0"/>
              <a:t>variable has the same </a:t>
            </a:r>
            <a:br>
              <a:rPr lang="en-US" dirty="0" smtClean="0"/>
            </a:br>
            <a:r>
              <a:rPr lang="en-US" dirty="0" smtClean="0"/>
              <a:t>name.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2" y="429914"/>
            <a:ext cx="5237672" cy="616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2829464" y="3217653"/>
            <a:ext cx="1319842" cy="439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9464" y="3217653"/>
            <a:ext cx="1319842" cy="11473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21"/>
            <a:ext cx="274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600200"/>
            <a:ext cx="8479766" cy="511148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Finally, we see</a:t>
            </a:r>
            <a:br>
              <a:rPr lang="en-US" dirty="0" smtClean="0"/>
            </a:br>
            <a:r>
              <a:rPr lang="en-US" dirty="0" smtClean="0"/>
              <a:t>two void </a:t>
            </a:r>
            <a:r>
              <a:rPr lang="en-US" b="1" dirty="0" smtClean="0"/>
              <a:t>setter</a:t>
            </a:r>
            <a:br>
              <a:rPr lang="en-US" b="1" dirty="0" smtClean="0"/>
            </a:br>
            <a:r>
              <a:rPr lang="en-US" b="1" dirty="0" smtClean="0"/>
              <a:t>methods</a:t>
            </a: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change the data</a:t>
            </a:r>
            <a:br>
              <a:rPr lang="en-US" dirty="0" smtClean="0"/>
            </a:br>
            <a:r>
              <a:rPr lang="en-US" dirty="0" smtClean="0"/>
              <a:t>field values.</a:t>
            </a:r>
          </a:p>
          <a:p>
            <a:endParaRPr lang="en-US" dirty="0" smtClean="0"/>
          </a:p>
          <a:p>
            <a:r>
              <a:rPr lang="en-US" dirty="0" smtClean="0"/>
              <a:t>These are also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b="1" dirty="0" err="1" smtClean="0"/>
              <a:t>mutator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2" y="429914"/>
            <a:ext cx="5237672" cy="616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2927949" y="3511837"/>
            <a:ext cx="1121434" cy="15259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27949" y="3511837"/>
            <a:ext cx="1121434" cy="24662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the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instantiate a Rectangle. The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keyword invokes the class constructor.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56" y="1417638"/>
            <a:ext cx="7234288" cy="3488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295291" y="3640347"/>
            <a:ext cx="3247126" cy="159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then call two methods from the object. Note that the </a:t>
            </a:r>
            <a:r>
              <a:rPr lang="en-US" b="1" dirty="0" smtClean="0">
                <a:solidFill>
                  <a:srgbClr val="FF0000"/>
                </a:solidFill>
              </a:rPr>
              <a:t>Rectangle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doesn’t need to appear above the </a:t>
            </a:r>
            <a:r>
              <a:rPr lang="en-US" b="1" dirty="0" err="1" smtClean="0">
                <a:solidFill>
                  <a:srgbClr val="FF0000"/>
                </a:solidFill>
              </a:rPr>
              <a:t>TestRectangle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56" y="1417638"/>
            <a:ext cx="7234288" cy="3488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4572000" y="4226943"/>
            <a:ext cx="2596551" cy="1006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56" y="1560513"/>
            <a:ext cx="7234288" cy="3488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06" y="5191604"/>
            <a:ext cx="5324475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0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also access the data fields of an object directly – </a:t>
            </a:r>
            <a:r>
              <a:rPr lang="en-US" i="1" dirty="0" smtClean="0"/>
              <a:t>although we may not want to allow this in the future.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8" y="1488362"/>
            <a:ext cx="5776643" cy="3329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62709" y="4203766"/>
            <a:ext cx="1371600" cy="9807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Stocks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6" y="1518250"/>
            <a:ext cx="8499685" cy="5168534"/>
          </a:xfrm>
        </p:spPr>
        <p:txBody>
          <a:bodyPr>
            <a:normAutofit fontScale="92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800" dirty="0" smtClean="0"/>
              <a:t>Stocks have: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/>
              <a:t>name</a:t>
            </a:r>
            <a:r>
              <a:rPr lang="en-US" sz="2400" dirty="0" smtClean="0"/>
              <a:t> (String) 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/>
              <a:t>symbol</a:t>
            </a:r>
            <a:r>
              <a:rPr lang="en-US" sz="2400" dirty="0" smtClean="0"/>
              <a:t> (String)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/>
              <a:t>current price </a:t>
            </a:r>
            <a:r>
              <a:rPr lang="en-US" sz="2400" dirty="0" smtClean="0"/>
              <a:t>(double)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/>
              <a:t>previous price </a:t>
            </a:r>
            <a:r>
              <a:rPr lang="en-US" sz="2400" dirty="0" smtClean="0"/>
              <a:t>(double)</a:t>
            </a: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6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a </a:t>
            </a:r>
            <a:r>
              <a:rPr lang="en-US" sz="2400" b="1" dirty="0" smtClean="0">
                <a:solidFill>
                  <a:srgbClr val="FF0000"/>
                </a:solidFill>
              </a:rPr>
              <a:t>Stock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class that has suitable data fields, a constructor, and a </a:t>
            </a:r>
            <a:r>
              <a:rPr lang="en-US" sz="2400" b="1" dirty="0" err="1" smtClean="0">
                <a:solidFill>
                  <a:srgbClr val="FF0000"/>
                </a:solidFill>
              </a:rPr>
              <a:t>printStock</a:t>
            </a:r>
            <a:r>
              <a:rPr lang="en-US" sz="2400" b="1" dirty="0" smtClean="0">
                <a:solidFill>
                  <a:srgbClr val="FF0000"/>
                </a:solidFill>
              </a:rPr>
              <a:t>() </a:t>
            </a:r>
            <a:r>
              <a:rPr lang="en-US" sz="2400" dirty="0" smtClean="0"/>
              <a:t>method that produces this kind of output: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800" dirty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 algn="ctr">
              <a:lnSpc>
                <a:spcPct val="120000"/>
              </a:lnSpc>
              <a:buNone/>
            </a:pPr>
            <a:endParaRPr lang="en-US" sz="2400" i="1" dirty="0" smtClean="0">
              <a:solidFill>
                <a:srgbClr val="0070C0"/>
              </a:solidFill>
            </a:endParaRPr>
          </a:p>
          <a:p>
            <a:pPr marL="118872" indent="0" algn="ctr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(You don’t need methods to get or set the data fields)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14" y="4453862"/>
            <a:ext cx="4190927" cy="1310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1" y="1600201"/>
            <a:ext cx="2374930" cy="1660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36720"/>
            <a:ext cx="3743864" cy="1344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4201064" y="5109200"/>
            <a:ext cx="4527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71699" y="6270349"/>
            <a:ext cx="574137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i="1" dirty="0">
                <a:solidFill>
                  <a:srgbClr val="7030A0"/>
                </a:solidFill>
              </a:rPr>
              <a:t>(Test code can be downloaded from Canvas!!)</a:t>
            </a:r>
          </a:p>
        </p:txBody>
      </p:sp>
    </p:spTree>
    <p:extLst>
      <p:ext uri="{BB962C8B-B14F-4D97-AF65-F5344CB8AC3E}">
        <p14:creationId xmlns:p14="http://schemas.microsoft.com/office/powerpoint/2010/main" val="18452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Stocks (Solution)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19" y="1499620"/>
            <a:ext cx="6170762" cy="5293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0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Java has a special value called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null</a:t>
            </a:r>
            <a:r>
              <a:rPr lang="en-US" dirty="0" smtClean="0">
                <a:cs typeface="Calibri"/>
              </a:rPr>
              <a:t> that’s similar to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None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in Python. 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3" y="3014662"/>
            <a:ext cx="5629275" cy="357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10" y="3736843"/>
            <a:ext cx="211455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4632385" y="3976777"/>
            <a:ext cx="153550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cs typeface="Calibri"/>
              </a:rPr>
              <a:t>NullPointerException</a:t>
            </a:r>
            <a:r>
              <a:rPr lang="en-US" dirty="0" smtClean="0">
                <a:cs typeface="Calibri"/>
              </a:rPr>
              <a:t> is a common type of runtime error in Java.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2800" dirty="0" smtClean="0">
                <a:cs typeface="Calibri"/>
              </a:rPr>
              <a:t>It occurs when you try to invoke a method on an object, or reference its value, but you have not yet given the object a value (so its value is null).</a:t>
            </a:r>
            <a:endParaRPr lang="en-US" sz="28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29733"/>
            <a:ext cx="3048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9 – </a:t>
            </a:r>
            <a:r>
              <a:rPr lang="en-US" sz="3200" b="1" dirty="0">
                <a:latin typeface="Cambria"/>
                <a:cs typeface="Cambria"/>
              </a:rPr>
              <a:t>Objects &amp; User-defined Classes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Constructors, Getters </a:t>
            </a:r>
            <a:r>
              <a:rPr lang="en-US" sz="2400" b="1" dirty="0">
                <a:latin typeface="Cambria"/>
                <a:cs typeface="Cambria"/>
              </a:rPr>
              <a:t>/ Setters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 smtClean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Null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Static vs Instance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Public vs Private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Packages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7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932" y="1600200"/>
            <a:ext cx="4528868" cy="51114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alibri"/>
              </a:rPr>
              <a:t>In this example, when </a:t>
            </a:r>
            <a:r>
              <a:rPr lang="en-US" sz="2400" b="1" dirty="0" smtClean="0">
                <a:solidFill>
                  <a:srgbClr val="FF0000"/>
                </a:solidFill>
                <a:cs typeface="Calibri"/>
              </a:rPr>
              <a:t>t </a:t>
            </a:r>
            <a:r>
              <a:rPr lang="en-US" sz="2400" dirty="0" smtClean="0">
                <a:cs typeface="Calibri"/>
              </a:rPr>
              <a:t>is assigned </a:t>
            </a:r>
            <a:r>
              <a:rPr lang="en-US" sz="2400" b="1" dirty="0" smtClean="0">
                <a:solidFill>
                  <a:srgbClr val="FF0000"/>
                </a:solidFill>
                <a:cs typeface="Calibri"/>
              </a:rPr>
              <a:t>null</a:t>
            </a:r>
            <a:r>
              <a:rPr lang="en-US" sz="2400" dirty="0" smtClean="0">
                <a:cs typeface="Calibri"/>
              </a:rPr>
              <a:t>, the old value of </a:t>
            </a:r>
            <a:r>
              <a:rPr lang="en-US" sz="2400" b="1" dirty="0" smtClean="0">
                <a:solidFill>
                  <a:srgbClr val="FF0000"/>
                </a:solidFill>
                <a:cs typeface="Calibri"/>
              </a:rPr>
              <a:t>t </a:t>
            </a:r>
            <a:r>
              <a:rPr lang="en-US" sz="2400" dirty="0" smtClean="0">
                <a:cs typeface="Calibri"/>
              </a:rPr>
              <a:t>is no longer reference by anything. This useless object (</a:t>
            </a:r>
            <a:r>
              <a:rPr lang="en-US" sz="2400" b="1" dirty="0" smtClean="0">
                <a:cs typeface="Calibri"/>
              </a:rPr>
              <a:t>garbage</a:t>
            </a:r>
            <a:r>
              <a:rPr lang="en-US" sz="2400" dirty="0" smtClean="0">
                <a:cs typeface="Calibri"/>
              </a:rPr>
              <a:t>) takes up memory!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Java is a </a:t>
            </a:r>
            <a:r>
              <a:rPr lang="en-US" sz="2400" b="1" dirty="0">
                <a:cs typeface="Calibri"/>
              </a:rPr>
              <a:t>garbage-collected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language: The </a:t>
            </a:r>
            <a:r>
              <a:rPr lang="en-US" sz="2400" b="1" dirty="0" smtClean="0">
                <a:cs typeface="Calibri"/>
              </a:rPr>
              <a:t>Java Virtual Machine </a:t>
            </a:r>
            <a:r>
              <a:rPr lang="en-US" sz="2400" dirty="0" smtClean="0">
                <a:cs typeface="Calibri"/>
              </a:rPr>
              <a:t>(JVM) automatically detects and eliminates garbage.</a:t>
            </a:r>
            <a:endParaRPr lang="en-US" sz="24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639180" cy="2652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90" y="4615133"/>
            <a:ext cx="2669087" cy="13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Data fields that belong to individual objects are also called </a:t>
            </a:r>
            <a:r>
              <a:rPr lang="en-US" b="1" dirty="0" smtClean="0">
                <a:cs typeface="Calibri"/>
              </a:rPr>
              <a:t>instance variables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In contrast, some data fields are suitable for belonging to the entire class – these are called </a:t>
            </a:r>
            <a:r>
              <a:rPr lang="en-US" b="1" dirty="0" smtClean="0">
                <a:cs typeface="Calibri"/>
              </a:rPr>
              <a:t>static variables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Static variables were called </a:t>
            </a:r>
            <a:r>
              <a:rPr lang="en-US" i="1" dirty="0" smtClean="0">
                <a:cs typeface="Calibri"/>
              </a:rPr>
              <a:t>class attributes </a:t>
            </a:r>
            <a:r>
              <a:rPr lang="en-US" dirty="0" smtClean="0">
                <a:cs typeface="Calibri"/>
              </a:rPr>
              <a:t>in Python.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4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Static variables are declared and referenced in a different way.</a:t>
            </a:r>
            <a:endParaRPr lang="en-US" sz="28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85" y="2447362"/>
            <a:ext cx="5296709" cy="4133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57" y="3436012"/>
            <a:ext cx="2238375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4849887" y="3131389"/>
            <a:ext cx="0" cy="4873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608" y="4590691"/>
            <a:ext cx="6890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0100" y="6030802"/>
            <a:ext cx="9226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We can also create arrays of our objects!</a:t>
            </a:r>
            <a:endParaRPr lang="en-US" sz="28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1" y="1966823"/>
            <a:ext cx="7148517" cy="462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1069676" y="2805023"/>
            <a:ext cx="6890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42197" y="3719423"/>
            <a:ext cx="0" cy="4730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vs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84577" cy="529404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cs typeface="Calibri"/>
              </a:rPr>
              <a:t>Like Python, we can define methods and variables to be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private</a:t>
            </a:r>
            <a:r>
              <a:rPr lang="en-US" dirty="0" smtClean="0">
                <a:cs typeface="Calibri"/>
              </a:rPr>
              <a:t>, which means they are only accessible inside of their own class.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We use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public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modifier to indicate that other classes should be able to access something.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Our default </a:t>
            </a:r>
            <a:r>
              <a:rPr lang="en-US" dirty="0" smtClean="0">
                <a:cs typeface="Calibri"/>
              </a:rPr>
              <a:t>assumptions are:</a:t>
            </a:r>
          </a:p>
          <a:p>
            <a:pPr lvl="1"/>
            <a:r>
              <a:rPr lang="en-US" dirty="0" smtClean="0">
                <a:cs typeface="Calibri"/>
              </a:rPr>
              <a:t>all </a:t>
            </a:r>
            <a:r>
              <a:rPr lang="en-US" dirty="0">
                <a:cs typeface="Calibri"/>
              </a:rPr>
              <a:t>data fields </a:t>
            </a:r>
            <a:r>
              <a:rPr lang="en-US" dirty="0" smtClean="0">
                <a:cs typeface="Calibri"/>
              </a:rPr>
              <a:t>will be </a:t>
            </a:r>
            <a:r>
              <a:rPr lang="en-US" dirty="0">
                <a:cs typeface="Calibri"/>
              </a:rPr>
              <a:t>declared </a:t>
            </a:r>
            <a:r>
              <a:rPr lang="en-US" dirty="0" smtClean="0">
                <a:cs typeface="Calibri"/>
              </a:rPr>
              <a:t>private</a:t>
            </a:r>
          </a:p>
          <a:p>
            <a:pPr lvl="1"/>
            <a:r>
              <a:rPr lang="en-US" dirty="0" smtClean="0">
                <a:cs typeface="Calibri"/>
              </a:rPr>
              <a:t>all </a:t>
            </a:r>
            <a:r>
              <a:rPr lang="en-US" dirty="0">
                <a:cs typeface="Calibri"/>
              </a:rPr>
              <a:t>constructors and methods will be declared public.</a:t>
            </a: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cs typeface="Calibri"/>
              </a:rPr>
              <a:t>Java allows you to group classes into </a:t>
            </a:r>
            <a:r>
              <a:rPr lang="en-US" b="1" dirty="0" smtClean="0">
                <a:cs typeface="Calibri"/>
              </a:rPr>
              <a:t>packages</a:t>
            </a:r>
            <a:r>
              <a:rPr lang="en-US" dirty="0" smtClean="0">
                <a:cs typeface="Calibri"/>
              </a:rPr>
              <a:t> using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package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statement.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If no public/private modifier is used, then our data or methods are only accessible by other classes in the same package – aka </a:t>
            </a:r>
            <a:r>
              <a:rPr lang="en-US" b="1" dirty="0" smtClean="0">
                <a:cs typeface="Calibri"/>
              </a:rPr>
              <a:t>package-private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We’ve been working in the </a:t>
            </a:r>
            <a:r>
              <a:rPr lang="en-US" i="1" dirty="0" smtClean="0">
                <a:cs typeface="Calibri"/>
              </a:rPr>
              <a:t>default package</a:t>
            </a:r>
            <a:r>
              <a:rPr lang="en-US" dirty="0" smtClean="0">
                <a:cs typeface="Calibri"/>
              </a:rPr>
              <a:t>, but we may not want to do that on real projects.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Here’s how to create a new Package in Eclipse: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668703"/>
            <a:ext cx="514350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215945" y="3709542"/>
            <a:ext cx="467488" cy="7876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If you want, you can tell Eclipse to create a </a:t>
            </a:r>
            <a:r>
              <a:rPr lang="en-US" b="1" dirty="0" smtClean="0">
                <a:cs typeface="Calibri"/>
              </a:rPr>
              <a:t>package-info.java</a:t>
            </a:r>
            <a:r>
              <a:rPr lang="en-US" dirty="0" smtClean="0">
                <a:cs typeface="Calibri"/>
              </a:rPr>
              <a:t> file.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en-US" sz="2000" dirty="0">
                <a:cs typeface="Calibri"/>
                <a:hlinkClick r:id="rId2"/>
              </a:rPr>
              <a:t>https://www.intertech.com/Blog/whats-package-info-java-for</a:t>
            </a:r>
            <a:r>
              <a:rPr lang="en-US" sz="2000" dirty="0" smtClean="0">
                <a:cs typeface="Calibri"/>
                <a:hlinkClick r:id="rId2"/>
              </a:rPr>
              <a:t>/</a:t>
            </a:r>
            <a:endParaRPr lang="en-US" sz="2000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56" y="2560638"/>
            <a:ext cx="3237884" cy="3083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882541" y="3818442"/>
            <a:ext cx="467488" cy="7876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941634" y="4744528"/>
            <a:ext cx="1519551" cy="6565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Much more information can </a:t>
            </a:r>
            <a:r>
              <a:rPr lang="en-US" dirty="0">
                <a:cs typeface="Calibri"/>
              </a:rPr>
              <a:t>be found here: </a:t>
            </a:r>
            <a:r>
              <a:rPr lang="en-US" sz="2000" dirty="0">
                <a:cs typeface="Calibri"/>
                <a:hlinkClick r:id="rId2"/>
              </a:rPr>
              <a:t>http://</a:t>
            </a:r>
            <a:r>
              <a:rPr lang="en-US" sz="2000" dirty="0" smtClean="0">
                <a:cs typeface="Calibri"/>
                <a:hlinkClick r:id="rId2"/>
              </a:rPr>
              <a:t>docs.oracle.com/javase/tutorial/java/package/index.html</a:t>
            </a:r>
            <a:endParaRPr lang="en-US" sz="2000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47" y="1679171"/>
            <a:ext cx="5641668" cy="359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4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" y="3001579"/>
            <a:ext cx="5917615" cy="3473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01" y="5005891"/>
            <a:ext cx="44386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542" y="2456921"/>
            <a:ext cx="5993114" cy="233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588085" y="3553392"/>
            <a:ext cx="2224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4734" y="1417638"/>
            <a:ext cx="8602066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We define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name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as private, and </a:t>
            </a:r>
            <a:r>
              <a:rPr lang="en-US" b="1" dirty="0" smtClean="0">
                <a:cs typeface="Calibri"/>
              </a:rPr>
              <a:t>encapsulate</a:t>
            </a:r>
            <a:r>
              <a:rPr lang="en-US" dirty="0" smtClean="0">
                <a:cs typeface="Calibri"/>
              </a:rPr>
              <a:t> it with methods.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Remember, </a:t>
            </a:r>
            <a:r>
              <a:rPr lang="en-US" b="1" dirty="0" smtClean="0">
                <a:cs typeface="Calibri"/>
              </a:rPr>
              <a:t>local variables </a:t>
            </a:r>
            <a:r>
              <a:rPr lang="en-US" dirty="0" smtClean="0">
                <a:cs typeface="Calibri"/>
              </a:rPr>
              <a:t>(those created inside a method) only exist in the </a:t>
            </a:r>
            <a:r>
              <a:rPr lang="en-US" b="1" dirty="0" smtClean="0">
                <a:cs typeface="Calibri"/>
              </a:rPr>
              <a:t>local scope</a:t>
            </a:r>
            <a:r>
              <a:rPr lang="en-US" dirty="0" smtClean="0">
                <a:cs typeface="Calibri"/>
              </a:rPr>
              <a:t>. If you try to access them elsewhere, you’ll get an error!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4926132"/>
            <a:ext cx="7248525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1" y="4079395"/>
            <a:ext cx="6696075" cy="47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3053530"/>
            <a:ext cx="3487049" cy="369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Smart Bulb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483744"/>
            <a:ext cx="8703426" cy="5203040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000" dirty="0" smtClean="0"/>
              <a:t>We’re developing the software for a smart light bulb with variable intensity dial  (</a:t>
            </a:r>
            <a:r>
              <a:rPr lang="en-US" sz="1800" dirty="0" smtClean="0">
                <a:solidFill>
                  <a:srgbClr val="0070C0"/>
                </a:solidFill>
              </a:rPr>
              <a:t>Low/Medium/High</a:t>
            </a:r>
            <a:r>
              <a:rPr lang="en-US" sz="2000" dirty="0" smtClean="0"/>
              <a:t>) and multiple color settings (</a:t>
            </a:r>
            <a:r>
              <a:rPr lang="en-US" sz="1800" dirty="0" smtClean="0">
                <a:solidFill>
                  <a:srgbClr val="0070C0"/>
                </a:solidFill>
              </a:rPr>
              <a:t>Red/Green/Blue/White</a:t>
            </a:r>
            <a:r>
              <a:rPr lang="en-US" sz="2000" dirty="0" smtClean="0"/>
              <a:t>). We receive the following test code and desired output.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Write the </a:t>
            </a:r>
            <a:r>
              <a:rPr lang="en-US" sz="2000" b="1" dirty="0" err="1" smtClean="0"/>
              <a:t>LightBulb</a:t>
            </a:r>
            <a:r>
              <a:rPr lang="en-US" sz="2000" b="1" dirty="0" smtClean="0"/>
              <a:t> class</a:t>
            </a:r>
            <a:r>
              <a:rPr lang="en-US" sz="2000" dirty="0" smtClean="0"/>
              <a:t>.   </a:t>
            </a:r>
            <a:r>
              <a:rPr lang="en-US" sz="2000" i="1" dirty="0" smtClean="0">
                <a:solidFill>
                  <a:srgbClr val="7030A0"/>
                </a:solidFill>
              </a:rPr>
              <a:t>(Test code can be downloaded from Canvas!!)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9457" y="3165231"/>
            <a:ext cx="2130193" cy="53930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89457" y="3996313"/>
            <a:ext cx="2130193" cy="58687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37589" y="5632205"/>
            <a:ext cx="2782061" cy="2958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50" y="3053530"/>
            <a:ext cx="2590647" cy="3545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 flipV="1">
            <a:off x="3548794" y="4785495"/>
            <a:ext cx="2170856" cy="60383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48794" y="5994187"/>
            <a:ext cx="2170856" cy="28902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Smart Bulb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1)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7" y="1576859"/>
            <a:ext cx="6308425" cy="4964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9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Smart Bulb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2)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47850"/>
            <a:ext cx="6172200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0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 </a:t>
            </a:r>
            <a:r>
              <a:rPr lang="en-US" b="1" dirty="0">
                <a:cs typeface="Calibri"/>
              </a:rPr>
              <a:t>class</a:t>
            </a:r>
            <a:r>
              <a:rPr lang="en-US" dirty="0">
                <a:cs typeface="Calibri"/>
              </a:rPr>
              <a:t> is a template for the creation of objects. An </a:t>
            </a:r>
            <a:r>
              <a:rPr lang="en-US" b="1" dirty="0">
                <a:cs typeface="Calibri"/>
              </a:rPr>
              <a:t>instance</a:t>
            </a:r>
            <a:r>
              <a:rPr lang="en-US" dirty="0">
                <a:cs typeface="Calibri"/>
              </a:rPr>
              <a:t> is a specific object.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Java uses specific terminology for objects.</a:t>
            </a:r>
          </a:p>
          <a:p>
            <a:pPr lvl="1"/>
            <a:r>
              <a:rPr lang="en-US" dirty="0" smtClean="0">
                <a:cs typeface="Calibri"/>
              </a:rPr>
              <a:t>The </a:t>
            </a:r>
            <a:r>
              <a:rPr lang="en-US" b="1" dirty="0" smtClean="0">
                <a:cs typeface="Calibri"/>
              </a:rPr>
              <a:t>state</a:t>
            </a:r>
            <a:r>
              <a:rPr lang="en-US" dirty="0" smtClean="0">
                <a:cs typeface="Calibri"/>
              </a:rPr>
              <a:t> of an object consists of all of the object’s </a:t>
            </a:r>
            <a:r>
              <a:rPr lang="en-US" b="1" dirty="0" smtClean="0">
                <a:cs typeface="Calibri"/>
              </a:rPr>
              <a:t>data fields </a:t>
            </a:r>
            <a:r>
              <a:rPr lang="en-US" dirty="0" smtClean="0">
                <a:cs typeface="Calibri"/>
              </a:rPr>
              <a:t>(</a:t>
            </a:r>
            <a:r>
              <a:rPr lang="en-US" i="1" dirty="0" smtClean="0">
                <a:cs typeface="Calibri"/>
              </a:rPr>
              <a:t>called attributes in Python</a:t>
            </a:r>
            <a:r>
              <a:rPr lang="en-US" dirty="0" smtClean="0">
                <a:cs typeface="Calibri"/>
              </a:rPr>
              <a:t>)</a:t>
            </a:r>
          </a:p>
          <a:p>
            <a:pPr lvl="1"/>
            <a:endParaRPr lang="en-US" sz="1600" dirty="0" smtClean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The </a:t>
            </a:r>
            <a:r>
              <a:rPr lang="en-US" b="1" dirty="0" smtClean="0">
                <a:cs typeface="Calibri"/>
              </a:rPr>
              <a:t>behavior</a:t>
            </a:r>
            <a:r>
              <a:rPr lang="en-US" dirty="0" smtClean="0">
                <a:cs typeface="Calibri"/>
              </a:rPr>
              <a:t> of an object consists of all methods that can be used with that object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A class has a specific method, called a </a:t>
            </a:r>
            <a:r>
              <a:rPr lang="en-US" b="1" dirty="0" smtClean="0">
                <a:cs typeface="Calibri"/>
              </a:rPr>
              <a:t>constructor</a:t>
            </a:r>
            <a:r>
              <a:rPr lang="en-US" dirty="0" smtClean="0">
                <a:cs typeface="Calibri"/>
              </a:rPr>
              <a:t>, that is used in the creation of instances.</a:t>
            </a:r>
          </a:p>
          <a:p>
            <a:pPr lvl="1"/>
            <a:r>
              <a:rPr lang="en-US" dirty="0" smtClean="0">
                <a:cs typeface="Calibri"/>
              </a:rPr>
              <a:t>Often, the constructor is used to set up initial values for the state of the object.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Methods defined inside of the class become part of the object’s behavior.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21"/>
            <a:ext cx="274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</a:t>
            </a:r>
            <a:br>
              <a:rPr lang="en-US" dirty="0" smtClean="0"/>
            </a:br>
            <a:r>
              <a:rPr lang="en-US" dirty="0" smtClean="0"/>
              <a:t>keyword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define</a:t>
            </a:r>
            <a:br>
              <a:rPr lang="en-US" dirty="0" smtClean="0"/>
            </a:br>
            <a:r>
              <a:rPr lang="en-US" dirty="0" smtClean="0"/>
              <a:t>a new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2" y="429914"/>
            <a:ext cx="5237672" cy="616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655608"/>
            <a:ext cx="1207698" cy="16735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21"/>
            <a:ext cx="274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</a:t>
            </a:r>
            <a:br>
              <a:rPr lang="en-US" dirty="0" smtClean="0"/>
            </a:br>
            <a:r>
              <a:rPr lang="en-US" b="1" dirty="0" smtClean="0"/>
              <a:t>data fields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defined</a:t>
            </a:r>
            <a:br>
              <a:rPr lang="en-US" dirty="0" smtClean="0"/>
            </a:br>
            <a:r>
              <a:rPr lang="en-US" dirty="0" smtClean="0"/>
              <a:t>below the class</a:t>
            </a:r>
            <a:br>
              <a:rPr lang="en-US" dirty="0" smtClean="0"/>
            </a:br>
            <a:r>
              <a:rPr lang="en-US" dirty="0" smtClean="0"/>
              <a:t>header.</a:t>
            </a:r>
          </a:p>
          <a:p>
            <a:endParaRPr lang="en-US" dirty="0"/>
          </a:p>
          <a:p>
            <a:r>
              <a:rPr lang="en-US" dirty="0" smtClean="0"/>
              <a:t>Each instance</a:t>
            </a:r>
            <a:br>
              <a:rPr lang="en-US" dirty="0" smtClean="0"/>
            </a:br>
            <a:r>
              <a:rPr lang="en-US" dirty="0" smtClean="0"/>
              <a:t>gets its own</a:t>
            </a:r>
            <a:br>
              <a:rPr lang="en-US" dirty="0" smtClean="0"/>
            </a:br>
            <a:r>
              <a:rPr lang="en-US" dirty="0" smtClean="0"/>
              <a:t>copy of these.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2" y="429914"/>
            <a:ext cx="5237672" cy="616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001992" y="1000664"/>
            <a:ext cx="1121434" cy="13284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21"/>
            <a:ext cx="274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600200"/>
            <a:ext cx="8479766" cy="5111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class can have</a:t>
            </a:r>
            <a:br>
              <a:rPr lang="en-US" dirty="0" smtClean="0"/>
            </a:br>
            <a:r>
              <a:rPr lang="en-US" dirty="0" smtClean="0"/>
              <a:t>any number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/>
              <a:t>constructors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class has</a:t>
            </a:r>
            <a:br>
              <a:rPr lang="en-US" dirty="0" smtClean="0"/>
            </a:br>
            <a:r>
              <a:rPr lang="en-US" dirty="0" smtClean="0"/>
              <a:t>two: </a:t>
            </a:r>
          </a:p>
          <a:p>
            <a:pPr lvl="1"/>
            <a:r>
              <a:rPr lang="en-US" dirty="0" smtClean="0"/>
              <a:t>one for the </a:t>
            </a:r>
            <a:br>
              <a:rPr lang="en-US" dirty="0" smtClean="0"/>
            </a:br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another for</a:t>
            </a:r>
            <a:br>
              <a:rPr lang="en-US" dirty="0" smtClean="0"/>
            </a:br>
            <a:r>
              <a:rPr lang="en-US" dirty="0" smtClean="0"/>
              <a:t>custom values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2" y="429914"/>
            <a:ext cx="5237672" cy="616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001992" y="1673525"/>
            <a:ext cx="1121434" cy="6556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01992" y="2329132"/>
            <a:ext cx="1121434" cy="2846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21"/>
            <a:ext cx="274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600200"/>
            <a:ext cx="8479766" cy="5111487"/>
          </a:xfrm>
        </p:spPr>
        <p:txBody>
          <a:bodyPr>
            <a:normAutofit/>
          </a:bodyPr>
          <a:lstStyle/>
          <a:p>
            <a:r>
              <a:rPr lang="en-US" dirty="0" smtClean="0"/>
              <a:t>The special</a:t>
            </a:r>
            <a:br>
              <a:rPr lang="en-US" dirty="0" smtClean="0"/>
            </a:br>
            <a:r>
              <a:rPr lang="en-US" dirty="0" smtClean="0"/>
              <a:t>variable name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refers to</a:t>
            </a:r>
            <a:br>
              <a:rPr lang="en-US" dirty="0" smtClean="0"/>
            </a:br>
            <a:r>
              <a:rPr lang="en-US" dirty="0" smtClean="0"/>
              <a:t>the current</a:t>
            </a:r>
            <a:br>
              <a:rPr lang="en-US" dirty="0" smtClean="0"/>
            </a:br>
            <a:r>
              <a:rPr lang="en-US" dirty="0" smtClean="0"/>
              <a:t>instance.</a:t>
            </a:r>
          </a:p>
          <a:p>
            <a:endParaRPr lang="en-US" dirty="0"/>
          </a:p>
          <a:p>
            <a:r>
              <a:rPr lang="en-US" dirty="0" smtClean="0"/>
              <a:t>It’s the same as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self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Python.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2" y="429914"/>
            <a:ext cx="5237672" cy="616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001992" y="2872596"/>
            <a:ext cx="1444925" cy="1121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2912</TotalTime>
  <Words>795</Words>
  <Application>Microsoft Office PowerPoint</Application>
  <PresentationFormat>On-screen Show (4:3)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Scope Reminder</vt:lpstr>
      <vt:lpstr>Objects in Java</vt:lpstr>
      <vt:lpstr>Objects in Java</vt:lpstr>
      <vt:lpstr>Anatomy of a Class</vt:lpstr>
      <vt:lpstr>Anatomy of a Class</vt:lpstr>
      <vt:lpstr>Anatomy of a Class</vt:lpstr>
      <vt:lpstr>Anatomy of a Class</vt:lpstr>
      <vt:lpstr>Anatomy of a Class</vt:lpstr>
      <vt:lpstr>Anatomy of a Class</vt:lpstr>
      <vt:lpstr>Invoking the Constructor</vt:lpstr>
      <vt:lpstr>Calling Methods</vt:lpstr>
      <vt:lpstr>Rectangle Output</vt:lpstr>
      <vt:lpstr>Accessing Data Fields</vt:lpstr>
      <vt:lpstr>Stocks (Group Work)</vt:lpstr>
      <vt:lpstr>Stocks (Solution)</vt:lpstr>
      <vt:lpstr>Null</vt:lpstr>
      <vt:lpstr>Null Pointers</vt:lpstr>
      <vt:lpstr>Garbage Collection</vt:lpstr>
      <vt:lpstr>Static vs Instance</vt:lpstr>
      <vt:lpstr>Static Variables</vt:lpstr>
      <vt:lpstr>Arrays of Objects</vt:lpstr>
      <vt:lpstr>Public vs Private</vt:lpstr>
      <vt:lpstr>Packages</vt:lpstr>
      <vt:lpstr>Packages</vt:lpstr>
      <vt:lpstr>Packages</vt:lpstr>
      <vt:lpstr>Packages</vt:lpstr>
      <vt:lpstr>Encapsulation</vt:lpstr>
      <vt:lpstr>Smart Bulb (Group Work)</vt:lpstr>
      <vt:lpstr>Smart Bulb (Solution pt 1)</vt:lpstr>
      <vt:lpstr>Smart Bulb (Solution pt 2)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222</cp:revision>
  <dcterms:created xsi:type="dcterms:W3CDTF">2015-12-29T00:29:41Z</dcterms:created>
  <dcterms:modified xsi:type="dcterms:W3CDTF">2018-01-29T02:54:30Z</dcterms:modified>
</cp:coreProperties>
</file>