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502" r:id="rId2"/>
    <p:sldId id="503" r:id="rId3"/>
    <p:sldId id="504" r:id="rId4"/>
    <p:sldId id="505" r:id="rId5"/>
    <p:sldId id="506" r:id="rId6"/>
    <p:sldId id="509" r:id="rId7"/>
    <p:sldId id="508" r:id="rId8"/>
    <p:sldId id="507" r:id="rId9"/>
    <p:sldId id="510" r:id="rId10"/>
    <p:sldId id="511" r:id="rId11"/>
    <p:sldId id="512" r:id="rId12"/>
    <p:sldId id="513" r:id="rId13"/>
    <p:sldId id="514" r:id="rId14"/>
    <p:sldId id="515" r:id="rId15"/>
    <p:sldId id="518" r:id="rId16"/>
    <p:sldId id="519" r:id="rId17"/>
    <p:sldId id="520" r:id="rId18"/>
    <p:sldId id="516" r:id="rId19"/>
    <p:sldId id="533" r:id="rId20"/>
    <p:sldId id="534" r:id="rId21"/>
    <p:sldId id="521" r:id="rId22"/>
    <p:sldId id="522" r:id="rId23"/>
    <p:sldId id="523" r:id="rId24"/>
    <p:sldId id="524" r:id="rId25"/>
    <p:sldId id="525" r:id="rId26"/>
    <p:sldId id="526" r:id="rId27"/>
    <p:sldId id="527" r:id="rId28"/>
    <p:sldId id="528" r:id="rId29"/>
    <p:sldId id="535" r:id="rId30"/>
    <p:sldId id="536" r:id="rId31"/>
    <p:sldId id="25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44" autoAdjust="0"/>
  </p:normalViewPr>
  <p:slideViewPr>
    <p:cSldViewPr snapToGrid="0" snapToObjects="1"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46EAA-3B6D-6F4E-B65D-42C599A8905C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EA4E0-E502-194F-83B3-EC605CCEB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1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igh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2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53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6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37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72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1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8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7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i="0" cap="all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4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1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7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CD6C-6F82-5D4B-8A84-CF166E34901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63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I400 – Application Development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4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super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We can re-write the constructor of 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Student</a:t>
            </a:r>
            <a:r>
              <a:rPr lang="en-US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smtClean="0">
                <a:cs typeface="Calibri"/>
              </a:rPr>
              <a:t>to use 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super() </a:t>
            </a:r>
            <a:r>
              <a:rPr lang="en-US" dirty="0" smtClean="0">
                <a:cs typeface="Calibri"/>
              </a:rPr>
              <a:t>:</a:t>
            </a:r>
          </a:p>
          <a:p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r>
              <a:rPr lang="en-US" dirty="0" smtClean="0">
                <a:cs typeface="Calibri"/>
              </a:rPr>
              <a:t>Now, the entire constructor from 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Person</a:t>
            </a:r>
            <a:r>
              <a:rPr lang="en-US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smtClean="0">
                <a:cs typeface="Calibri"/>
              </a:rPr>
              <a:t>is run, which could be useful if we add more functionality later.</a:t>
            </a: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38462"/>
            <a:ext cx="4619625" cy="981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89" y="3452812"/>
            <a:ext cx="5362575" cy="933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>
            <a:off x="2691441" y="3328985"/>
            <a:ext cx="1190446" cy="45801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01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/>
          </a:bodyPr>
          <a:lstStyle/>
          <a:p>
            <a:r>
              <a:rPr lang="en-US" b="1" dirty="0" smtClean="0">
                <a:cs typeface="Calibri"/>
              </a:rPr>
              <a:t>Overriding</a:t>
            </a:r>
            <a:r>
              <a:rPr lang="en-US" dirty="0" smtClean="0">
                <a:cs typeface="Calibri"/>
              </a:rPr>
              <a:t> is when a subclass modifies the implementation of a method from the superclass. The methods must have the same name and list of parameters.</a:t>
            </a:r>
          </a:p>
          <a:p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If you want to preserve functionality from the superclass, you can use the 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super() </a:t>
            </a:r>
            <a:r>
              <a:rPr lang="en-US" dirty="0" smtClean="0">
                <a:cs typeface="Calibri"/>
              </a:rPr>
              <a:t>method to invoke the superclass’ version.</a:t>
            </a: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52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Let’s say we add a </a:t>
            </a:r>
            <a:r>
              <a:rPr lang="en-US" b="1" dirty="0" err="1" smtClean="0">
                <a:solidFill>
                  <a:srgbClr val="FF0000"/>
                </a:solidFill>
                <a:cs typeface="Calibri"/>
              </a:rPr>
              <a:t>toString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() </a:t>
            </a:r>
            <a:r>
              <a:rPr lang="en-US" dirty="0" smtClean="0">
                <a:cs typeface="Calibri"/>
              </a:rPr>
              <a:t>to Person:</a:t>
            </a: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263" y="2153616"/>
            <a:ext cx="6015800" cy="45580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>
            <a:off x="959149" y="6302172"/>
            <a:ext cx="119044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46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We can override the </a:t>
            </a:r>
            <a:r>
              <a:rPr lang="en-US" b="1" dirty="0" err="1" smtClean="0">
                <a:solidFill>
                  <a:srgbClr val="FF0000"/>
                </a:solidFill>
                <a:cs typeface="Calibri"/>
              </a:rPr>
              <a:t>toString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() </a:t>
            </a:r>
            <a:r>
              <a:rPr lang="en-US" dirty="0" smtClean="0">
                <a:cs typeface="Calibri"/>
              </a:rPr>
              <a:t>method in Student, adding to the original functionality:</a:t>
            </a: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638" y="2560638"/>
            <a:ext cx="5788724" cy="35585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5" name="Straight Arrow Connector 4"/>
          <p:cNvCxnSpPr/>
          <p:nvPr/>
        </p:nvCxnSpPr>
        <p:spPr>
          <a:xfrm>
            <a:off x="1082415" y="5666693"/>
            <a:ext cx="119044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46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The output of our test code shows the new result. Only the last line of each </a:t>
            </a:r>
            <a:r>
              <a:rPr lang="en-US" b="1" dirty="0" err="1" smtClean="0">
                <a:solidFill>
                  <a:srgbClr val="FF0000"/>
                </a:solidFill>
                <a:cs typeface="Calibri"/>
              </a:rPr>
              <a:t>toString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()</a:t>
            </a:r>
            <a:r>
              <a:rPr lang="en-US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smtClean="0">
                <a:cs typeface="Calibri"/>
              </a:rPr>
              <a:t>call comes from new code in 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Student</a:t>
            </a:r>
            <a:r>
              <a:rPr lang="en-US" dirty="0" smtClean="0">
                <a:cs typeface="Calibri"/>
              </a:rPr>
              <a:t>.</a:t>
            </a: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24" y="3191773"/>
            <a:ext cx="4683455" cy="31860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102" y="3871193"/>
            <a:ext cx="2847975" cy="1323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92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@Override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One mistake we could make is to override a method in a subclass that we never got around to writing in the superclass!</a:t>
            </a:r>
          </a:p>
          <a:p>
            <a:endParaRPr lang="en-US" dirty="0" smtClean="0">
              <a:cs typeface="Calibri"/>
            </a:endParaRPr>
          </a:p>
          <a:p>
            <a:r>
              <a:rPr lang="en-US" b="1" dirty="0" smtClean="0">
                <a:solidFill>
                  <a:srgbClr val="FF0000"/>
                </a:solidFill>
                <a:cs typeface="Calibri"/>
              </a:rPr>
              <a:t>@Override </a:t>
            </a:r>
            <a:r>
              <a:rPr lang="en-US" dirty="0" smtClean="0">
                <a:cs typeface="Calibri"/>
              </a:rPr>
              <a:t>is an annotation that requires a method with the same signature to exist in the parent class.</a:t>
            </a: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5475257"/>
            <a:ext cx="3362325" cy="87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244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@Override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If we forgot to write the method in the superclass, OR we </a:t>
            </a:r>
            <a:r>
              <a:rPr lang="en-US" dirty="0" err="1" smtClean="0">
                <a:cs typeface="Calibri"/>
              </a:rPr>
              <a:t>mis</a:t>
            </a:r>
            <a:r>
              <a:rPr lang="en-US" dirty="0" smtClean="0">
                <a:cs typeface="Calibri"/>
              </a:rPr>
              <a:t>-typed the name, it’s caught at compilation:</a:t>
            </a: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35" y="4476913"/>
            <a:ext cx="8585530" cy="9748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705" y="3292774"/>
            <a:ext cx="3362325" cy="87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423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toString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The </a:t>
            </a:r>
            <a:r>
              <a:rPr lang="en-US" b="1" dirty="0" err="1" smtClean="0">
                <a:solidFill>
                  <a:srgbClr val="FF0000"/>
                </a:solidFill>
                <a:cs typeface="Calibri"/>
              </a:rPr>
              <a:t>toString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() </a:t>
            </a:r>
            <a:r>
              <a:rPr lang="en-US" dirty="0" smtClean="0">
                <a:cs typeface="Calibri"/>
              </a:rPr>
              <a:t>method is inherited from Object, the base object class.</a:t>
            </a:r>
          </a:p>
          <a:p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If no implementation of </a:t>
            </a:r>
            <a:r>
              <a:rPr lang="en-US" b="1" dirty="0" err="1" smtClean="0">
                <a:solidFill>
                  <a:srgbClr val="FF0000"/>
                </a:solidFill>
                <a:cs typeface="Calibri"/>
              </a:rPr>
              <a:t>toString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() </a:t>
            </a:r>
            <a:r>
              <a:rPr lang="en-US" dirty="0" smtClean="0">
                <a:cs typeface="Calibri"/>
              </a:rPr>
              <a:t>is given inside of a class, the default value is the class name and a memory reference: </a:t>
            </a: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463" y="5152575"/>
            <a:ext cx="2476500" cy="676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77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toString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Once we’ve written a </a:t>
            </a:r>
            <a:r>
              <a:rPr lang="en-US" b="1" dirty="0" err="1" smtClean="0">
                <a:solidFill>
                  <a:srgbClr val="FF0000"/>
                </a:solidFill>
                <a:cs typeface="Calibri"/>
              </a:rPr>
              <a:t>toString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() </a:t>
            </a:r>
            <a:r>
              <a:rPr lang="en-US" dirty="0" smtClean="0">
                <a:cs typeface="Calibri"/>
              </a:rPr>
              <a:t>method in a class, 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print() </a:t>
            </a:r>
            <a:r>
              <a:rPr lang="en-US" dirty="0" smtClean="0">
                <a:cs typeface="Calibri"/>
              </a:rPr>
              <a:t>and </a:t>
            </a:r>
            <a:r>
              <a:rPr lang="en-US" b="1" dirty="0" err="1" smtClean="0">
                <a:solidFill>
                  <a:srgbClr val="FF0000"/>
                </a:solidFill>
                <a:cs typeface="Calibri"/>
              </a:rPr>
              <a:t>println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() </a:t>
            </a:r>
            <a:r>
              <a:rPr lang="en-US" dirty="0" smtClean="0">
                <a:cs typeface="Calibri"/>
              </a:rPr>
              <a:t>can invoke it automatically (without needing the call):</a:t>
            </a: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1" y="3260784"/>
            <a:ext cx="4303029" cy="29272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229" y="3260784"/>
            <a:ext cx="4276559" cy="29272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4093034" y="4648776"/>
            <a:ext cx="119044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013844" y="5734843"/>
            <a:ext cx="119044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9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(Group Work)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Extend the </a:t>
            </a:r>
            <a:r>
              <a:rPr lang="en-US" b="1" dirty="0" smtClean="0">
                <a:solidFill>
                  <a:srgbClr val="FF0000"/>
                </a:solidFill>
              </a:rPr>
              <a:t>Person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class to cover a new subclass, </a:t>
            </a:r>
            <a:r>
              <a:rPr lang="en-US" b="1" dirty="0" smtClean="0">
                <a:solidFill>
                  <a:srgbClr val="FF0000"/>
                </a:solidFill>
              </a:rPr>
              <a:t>Employee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An </a:t>
            </a:r>
            <a:r>
              <a:rPr lang="en-US" b="1" dirty="0" smtClean="0">
                <a:solidFill>
                  <a:srgbClr val="FF0000"/>
                </a:solidFill>
              </a:rPr>
              <a:t>Employee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has a </a:t>
            </a:r>
            <a:r>
              <a:rPr lang="en-US" b="1" dirty="0" smtClean="0"/>
              <a:t>name</a:t>
            </a:r>
            <a:r>
              <a:rPr lang="en-US" dirty="0" smtClean="0"/>
              <a:t> (String), a </a:t>
            </a:r>
            <a:r>
              <a:rPr lang="en-US" b="1" dirty="0" smtClean="0"/>
              <a:t>job title </a:t>
            </a:r>
            <a:r>
              <a:rPr lang="en-US" dirty="0" smtClean="0"/>
              <a:t>(String), and a </a:t>
            </a:r>
            <a:r>
              <a:rPr lang="en-US" b="1" dirty="0" smtClean="0"/>
              <a:t>salary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Add a no-</a:t>
            </a:r>
            <a:r>
              <a:rPr lang="en-US" dirty="0" err="1" smtClean="0"/>
              <a:t>arg</a:t>
            </a:r>
            <a:r>
              <a:rPr lang="en-US" dirty="0" smtClean="0"/>
              <a:t> and a normal </a:t>
            </a:r>
            <a:r>
              <a:rPr lang="en-US" b="1" dirty="0" smtClean="0"/>
              <a:t>constructor</a:t>
            </a:r>
            <a:r>
              <a:rPr lang="en-US" dirty="0" smtClean="0"/>
              <a:t>, then override the parent’s </a:t>
            </a:r>
            <a:r>
              <a:rPr lang="en-US" b="1" dirty="0" err="1" smtClean="0">
                <a:solidFill>
                  <a:srgbClr val="FF0000"/>
                </a:solidFill>
              </a:rPr>
              <a:t>toString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/>
              <a:t>Starter code is on Canvas as </a:t>
            </a:r>
            <a:r>
              <a:rPr lang="en-US" sz="2800" b="1" dirty="0" smtClean="0">
                <a:solidFill>
                  <a:srgbClr val="002060"/>
                </a:solidFill>
              </a:rPr>
              <a:t>TestEmployee.java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253" y="4866196"/>
            <a:ext cx="5629275" cy="676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441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0801" y="1531259"/>
            <a:ext cx="7751285" cy="467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latin typeface="Cambria"/>
                <a:cs typeface="Cambria"/>
              </a:rPr>
              <a:t>CH 11 – Inheritance</a:t>
            </a:r>
            <a:endParaRPr lang="en-US" sz="3200" b="1" dirty="0">
              <a:latin typeface="Cambria"/>
              <a:cs typeface="Cambria"/>
            </a:endParaRP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2400" b="1" dirty="0" err="1" smtClean="0">
                <a:latin typeface="Cambria"/>
                <a:cs typeface="Cambria"/>
              </a:rPr>
              <a:t>Superclasses</a:t>
            </a:r>
            <a:r>
              <a:rPr lang="en-US" sz="2400" b="1" dirty="0" smtClean="0">
                <a:latin typeface="Cambria"/>
                <a:cs typeface="Cambria"/>
              </a:rPr>
              <a:t> &amp; subclasses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endParaRPr lang="en-US" sz="2400" b="1" dirty="0" smtClean="0">
              <a:latin typeface="Cambria"/>
              <a:cs typeface="Cambria"/>
            </a:endParaRP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2400" b="1" dirty="0" smtClean="0">
                <a:latin typeface="Cambria"/>
                <a:cs typeface="Calibri"/>
              </a:rPr>
              <a:t>Super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endParaRPr lang="en-US" sz="2400" b="1" dirty="0" smtClean="0">
              <a:latin typeface="Cambria"/>
              <a:cs typeface="Calibri"/>
            </a:endParaRP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2400" b="1" dirty="0" smtClean="0">
                <a:latin typeface="Cambria"/>
                <a:cs typeface="Calibri"/>
              </a:rPr>
              <a:t>Overriding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endParaRPr lang="en-US" sz="2400" b="1" dirty="0" smtClean="0">
              <a:latin typeface="Cambria"/>
              <a:cs typeface="Calibri"/>
            </a:endParaRP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2400" b="1" dirty="0" err="1" smtClean="0">
                <a:latin typeface="Cambria"/>
                <a:cs typeface="Calibri"/>
              </a:rPr>
              <a:t>Instanceof</a:t>
            </a:r>
            <a:endParaRPr lang="en-US" sz="2400" b="1" dirty="0" smtClean="0">
              <a:latin typeface="Cambria"/>
              <a:cs typeface="Calibri"/>
            </a:endParaRP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endParaRPr lang="en-US" sz="2400" b="1" dirty="0" smtClean="0">
              <a:latin typeface="Cambria"/>
              <a:cs typeface="Calibri"/>
            </a:endParaRP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2400" b="1" dirty="0" smtClean="0">
                <a:latin typeface="Cambria"/>
                <a:cs typeface="Calibri"/>
              </a:rPr>
              <a:t>.equals()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31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(Solution)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01" y="1549808"/>
            <a:ext cx="7265598" cy="50504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68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cs typeface="Calibri"/>
              </a:rPr>
              <a:t>Every instance of a subclass is also an instance of its superclass!</a:t>
            </a:r>
          </a:p>
          <a:p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This means you can cast an object to the type of its superclass (</a:t>
            </a:r>
            <a:r>
              <a:rPr lang="en-US" b="1" dirty="0" err="1" smtClean="0">
                <a:cs typeface="Calibri"/>
              </a:rPr>
              <a:t>upcasting</a:t>
            </a:r>
            <a:r>
              <a:rPr lang="en-US" dirty="0" smtClean="0">
                <a:cs typeface="Calibri"/>
              </a:rPr>
              <a:t>). You can also cast an object to the type of its subclass (</a:t>
            </a:r>
            <a:r>
              <a:rPr lang="en-US" b="1" dirty="0" err="1" smtClean="0">
                <a:cs typeface="Calibri"/>
              </a:rPr>
              <a:t>downcasting</a:t>
            </a:r>
            <a:r>
              <a:rPr lang="en-US" dirty="0" smtClean="0">
                <a:cs typeface="Calibri"/>
              </a:rPr>
              <a:t>).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 smtClean="0">
                <a:cs typeface="Calibri"/>
              </a:rPr>
              <a:t>Upcasting</a:t>
            </a:r>
            <a:r>
              <a:rPr lang="en-US" dirty="0" smtClean="0">
                <a:cs typeface="Calibri"/>
              </a:rPr>
              <a:t> can happen implicitly, but </a:t>
            </a:r>
            <a:r>
              <a:rPr lang="en-US" dirty="0" err="1" smtClean="0">
                <a:cs typeface="Calibri"/>
              </a:rPr>
              <a:t>downcasting</a:t>
            </a:r>
            <a:r>
              <a:rPr lang="en-US" dirty="0" smtClean="0">
                <a:cs typeface="Calibri"/>
              </a:rPr>
              <a:t> needs to use our normal casting syntax.</a:t>
            </a: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43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instanceof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cs typeface="Calibri"/>
              </a:rPr>
              <a:t>We can also write methods that operate on the superclass type, and still include code in there that cares about the subtype!</a:t>
            </a:r>
          </a:p>
          <a:p>
            <a:endParaRPr lang="en-US" dirty="0" smtClean="0">
              <a:cs typeface="Calibri"/>
            </a:endParaRPr>
          </a:p>
          <a:p>
            <a:r>
              <a:rPr lang="en-US" dirty="0" smtClean="0">
                <a:cs typeface="Calibri"/>
              </a:rPr>
              <a:t>If we’re going to need to cast to a subtype, it’s best to check that the object we’re working with can be cast in that manner.</a:t>
            </a:r>
          </a:p>
          <a:p>
            <a:endParaRPr lang="en-US" dirty="0" smtClean="0">
              <a:cs typeface="Calibri"/>
            </a:endParaRPr>
          </a:p>
          <a:p>
            <a:r>
              <a:rPr lang="en-US" dirty="0" smtClean="0">
                <a:cs typeface="Calibri"/>
              </a:rPr>
              <a:t>That’s where the </a:t>
            </a:r>
            <a:r>
              <a:rPr lang="en-US" b="1" dirty="0" err="1" smtClean="0">
                <a:solidFill>
                  <a:srgbClr val="FF0000"/>
                </a:solidFill>
                <a:cs typeface="Calibri"/>
              </a:rPr>
              <a:t>instanceof</a:t>
            </a:r>
            <a:r>
              <a:rPr lang="en-US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smtClean="0">
                <a:cs typeface="Calibri"/>
              </a:rPr>
              <a:t>keyword comes in.</a:t>
            </a: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2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instanceof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Remember the 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Rectangle</a:t>
            </a:r>
            <a:r>
              <a:rPr lang="en-US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smtClean="0">
                <a:cs typeface="Calibri"/>
              </a:rPr>
              <a:t>class?</a:t>
            </a: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681" y="2104845"/>
            <a:ext cx="3764638" cy="44520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540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instanceof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If we extend the Rectangle class to add more information:</a:t>
            </a:r>
          </a:p>
          <a:p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It might be nice to have a </a:t>
            </a:r>
            <a:r>
              <a:rPr lang="en-US" b="1" dirty="0" err="1" smtClean="0">
                <a:solidFill>
                  <a:srgbClr val="FF0000"/>
                </a:solidFill>
                <a:cs typeface="Calibri"/>
              </a:rPr>
              <a:t>toString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() </a:t>
            </a:r>
            <a:r>
              <a:rPr lang="en-US" dirty="0" smtClean="0">
                <a:cs typeface="Calibri"/>
              </a:rPr>
              <a:t>method in the original class that can tell these apart!</a:t>
            </a: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880683"/>
            <a:ext cx="6248400" cy="2114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55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instanceof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Notice how we check before casting:</a:t>
            </a: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49" y="2141760"/>
            <a:ext cx="8241102" cy="15049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899" y="4789727"/>
            <a:ext cx="5114925" cy="457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>
            <a:off x="4037161" y="3036497"/>
            <a:ext cx="0" cy="168421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48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instanceof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An easy mistake is to forget the parentheses that force the casting to happen first!</a:t>
            </a: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53" y="191351"/>
            <a:ext cx="1259274" cy="10997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54" y="2597512"/>
            <a:ext cx="7584416" cy="14319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25" y="4551404"/>
            <a:ext cx="7219950" cy="1485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 flipV="1">
            <a:off x="4071666" y="3457282"/>
            <a:ext cx="0" cy="70927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707810" y="3457282"/>
            <a:ext cx="0" cy="70927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16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.equals()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Depending on our goals, it may be worth overriding the default notion of </a:t>
            </a:r>
            <a:r>
              <a:rPr lang="en-US" b="1" dirty="0" smtClean="0">
                <a:cs typeface="Calibri"/>
              </a:rPr>
              <a:t>equality</a:t>
            </a:r>
            <a:r>
              <a:rPr lang="en-US" dirty="0" smtClean="0">
                <a:cs typeface="Calibri"/>
              </a:rPr>
              <a:t> for objects (</a:t>
            </a:r>
            <a:r>
              <a:rPr lang="en-US" i="1" dirty="0" smtClean="0">
                <a:cs typeface="Calibri"/>
              </a:rPr>
              <a:t>do they have the same memory reference?</a:t>
            </a:r>
            <a:r>
              <a:rPr lang="en-US" dirty="0" smtClean="0">
                <a:cs typeface="Calibri"/>
              </a:rPr>
              <a:t>) This code goes inside 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Rectangle</a:t>
            </a:r>
            <a:r>
              <a:rPr lang="en-US" dirty="0" smtClean="0">
                <a:cs typeface="Calibri"/>
              </a:rPr>
              <a:t>:</a:t>
            </a: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14" y="3706662"/>
            <a:ext cx="7810500" cy="2343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082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.equals()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We can now test for equality:</a:t>
            </a: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21" y="2166592"/>
            <a:ext cx="6476012" cy="26058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2" y="5113487"/>
            <a:ext cx="5133975" cy="1047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915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Rectangular Solid (Group Work)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9781" y="1600200"/>
            <a:ext cx="8816195" cy="5086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Create a subclass of </a:t>
            </a:r>
            <a:r>
              <a:rPr lang="en-US" sz="2400" b="1" dirty="0" smtClean="0">
                <a:solidFill>
                  <a:srgbClr val="FF0000"/>
                </a:solidFill>
              </a:rPr>
              <a:t>Rectangle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called </a:t>
            </a:r>
            <a:r>
              <a:rPr lang="en-US" sz="2400" b="1" dirty="0" err="1" smtClean="0">
                <a:solidFill>
                  <a:srgbClr val="FF0000"/>
                </a:solidFill>
              </a:rPr>
              <a:t>RectangularSolid</a:t>
            </a:r>
            <a:r>
              <a:rPr lang="en-US" sz="2400" dirty="0" smtClean="0"/>
              <a:t>. In addition to a </a:t>
            </a:r>
            <a:r>
              <a:rPr lang="en-US" sz="2400" b="1" dirty="0" smtClean="0"/>
              <a:t>length</a:t>
            </a:r>
            <a:r>
              <a:rPr lang="en-US" sz="2400" dirty="0" smtClean="0"/>
              <a:t> and </a:t>
            </a:r>
            <a:r>
              <a:rPr lang="en-US" sz="2400" b="1" dirty="0" smtClean="0"/>
              <a:t>width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rgbClr val="FF0000"/>
                </a:solidFill>
              </a:rPr>
              <a:t>RectangularSolids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also have a </a:t>
            </a:r>
            <a:r>
              <a:rPr lang="en-US" sz="2400" b="1" dirty="0" smtClean="0"/>
              <a:t>depth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smtClean="0"/>
              <a:t>Create an access method called </a:t>
            </a:r>
            <a:r>
              <a:rPr lang="en-US" sz="2000" b="1" dirty="0" err="1" smtClean="0">
                <a:solidFill>
                  <a:srgbClr val="FF0000"/>
                </a:solidFill>
              </a:rPr>
              <a:t>getVolume</a:t>
            </a:r>
            <a:r>
              <a:rPr lang="en-US" sz="2000" b="1" dirty="0" smtClean="0">
                <a:solidFill>
                  <a:srgbClr val="FF0000"/>
                </a:solidFill>
              </a:rPr>
              <a:t>() </a:t>
            </a:r>
            <a:r>
              <a:rPr lang="en-US" sz="2000" dirty="0" smtClean="0"/>
              <a:t>that returns the </a:t>
            </a:r>
            <a:r>
              <a:rPr lang="en-US" sz="2000" b="1" dirty="0" err="1" smtClean="0">
                <a:solidFill>
                  <a:srgbClr val="FF0000"/>
                </a:solidFill>
              </a:rPr>
              <a:t>RectangularSolid</a:t>
            </a:r>
            <a:r>
              <a:rPr lang="en-US" sz="2000" dirty="0" err="1" smtClean="0"/>
              <a:t>’s</a:t>
            </a:r>
            <a:r>
              <a:rPr lang="en-US" sz="2000" dirty="0" smtClean="0"/>
              <a:t> volume.</a:t>
            </a:r>
          </a:p>
          <a:p>
            <a:pPr lvl="1"/>
            <a:r>
              <a:rPr lang="en-US" sz="2000" dirty="0" smtClean="0"/>
              <a:t>Override the parent’s </a:t>
            </a:r>
            <a:r>
              <a:rPr lang="en-US" sz="2000" b="1" dirty="0" err="1" smtClean="0">
                <a:solidFill>
                  <a:srgbClr val="FF0000"/>
                </a:solidFill>
              </a:rPr>
              <a:t>toString</a:t>
            </a:r>
            <a:r>
              <a:rPr lang="en-US" sz="2000" b="1" dirty="0" smtClean="0">
                <a:solidFill>
                  <a:srgbClr val="FF0000"/>
                </a:solidFill>
              </a:rPr>
              <a:t>() </a:t>
            </a:r>
            <a:r>
              <a:rPr lang="en-US" sz="2000" dirty="0" smtClean="0"/>
              <a:t>method.</a:t>
            </a:r>
          </a:p>
          <a:p>
            <a:pPr lvl="1"/>
            <a:r>
              <a:rPr lang="en-US" sz="2000" dirty="0" smtClean="0"/>
              <a:t>Override the parent’s </a:t>
            </a:r>
            <a:r>
              <a:rPr lang="en-US" sz="2000" b="1" dirty="0" smtClean="0">
                <a:solidFill>
                  <a:srgbClr val="FF0000"/>
                </a:solidFill>
              </a:rPr>
              <a:t>equals() </a:t>
            </a:r>
            <a:r>
              <a:rPr lang="en-US" sz="2000" dirty="0" smtClean="0"/>
              <a:t>method. Two </a:t>
            </a:r>
            <a:r>
              <a:rPr lang="en-US" sz="2000" b="1" dirty="0" err="1" smtClean="0">
                <a:solidFill>
                  <a:srgbClr val="FF0000"/>
                </a:solidFill>
              </a:rPr>
              <a:t>RectangularSolid</a:t>
            </a:r>
            <a:r>
              <a:rPr lang="en-US" sz="2000" dirty="0" err="1" smtClean="0"/>
              <a:t>s</a:t>
            </a:r>
            <a:r>
              <a:rPr lang="en-US" sz="2000" dirty="0" smtClean="0"/>
              <a:t> are equal if they have the same volume.</a:t>
            </a:r>
          </a:p>
          <a:p>
            <a:r>
              <a:rPr lang="en-US" sz="2400" dirty="0" smtClean="0"/>
              <a:t>Starter code is on Canvas as </a:t>
            </a:r>
            <a:r>
              <a:rPr lang="en-US" sz="2400" b="1" dirty="0" smtClean="0">
                <a:solidFill>
                  <a:srgbClr val="002060"/>
                </a:solidFill>
              </a:rPr>
              <a:t>ExtendRectangle.java</a:t>
            </a:r>
            <a:r>
              <a:rPr lang="en-US" sz="2400" dirty="0" smtClean="0"/>
              <a:t>, and should produce this output: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92" y="5425206"/>
            <a:ext cx="7486650" cy="1114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67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Like Python, Java allows you to avoid duplicating code by creating </a:t>
            </a:r>
            <a:r>
              <a:rPr lang="en-US" b="1" dirty="0" err="1" smtClean="0">
                <a:cs typeface="Calibri"/>
              </a:rPr>
              <a:t>superclasses</a:t>
            </a:r>
            <a:r>
              <a:rPr lang="en-US" dirty="0" smtClean="0">
                <a:cs typeface="Calibri"/>
              </a:rPr>
              <a:t> (parent classes) that can be </a:t>
            </a:r>
            <a:r>
              <a:rPr lang="en-US" b="1" dirty="0" smtClean="0">
                <a:cs typeface="Calibri"/>
              </a:rPr>
              <a:t>extended</a:t>
            </a:r>
            <a:r>
              <a:rPr lang="en-US" dirty="0" smtClean="0">
                <a:cs typeface="Calibri"/>
              </a:rPr>
              <a:t> by </a:t>
            </a:r>
            <a:r>
              <a:rPr lang="en-US" b="1" dirty="0" smtClean="0">
                <a:cs typeface="Calibri"/>
              </a:rPr>
              <a:t>subclasses</a:t>
            </a:r>
            <a:r>
              <a:rPr lang="en-US" dirty="0" smtClean="0">
                <a:cs typeface="Calibri"/>
              </a:rPr>
              <a:t> (child classes).</a:t>
            </a:r>
          </a:p>
          <a:p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Inheritance is a good choice when you want to model several things that exist in an “is-a” relationship with a common object.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cs typeface="Calibri"/>
              </a:rPr>
              <a:t>An Employee </a:t>
            </a:r>
            <a:r>
              <a:rPr lang="en-US" i="1" dirty="0" smtClean="0">
                <a:solidFill>
                  <a:srgbClr val="0070C0"/>
                </a:solidFill>
                <a:cs typeface="Calibri"/>
              </a:rPr>
              <a:t>is a</a:t>
            </a:r>
            <a:r>
              <a:rPr lang="en-US" dirty="0" smtClean="0">
                <a:solidFill>
                  <a:srgbClr val="0070C0"/>
                </a:solidFill>
                <a:cs typeface="Calibri"/>
              </a:rPr>
              <a:t> Person, a Student </a:t>
            </a:r>
            <a:r>
              <a:rPr lang="en-US" i="1" dirty="0" smtClean="0">
                <a:solidFill>
                  <a:srgbClr val="0070C0"/>
                </a:solidFill>
                <a:cs typeface="Calibri"/>
              </a:rPr>
              <a:t>is a</a:t>
            </a:r>
            <a:r>
              <a:rPr lang="en-US" dirty="0" smtClean="0">
                <a:solidFill>
                  <a:srgbClr val="0070C0"/>
                </a:solidFill>
                <a:cs typeface="Calibri"/>
              </a:rPr>
              <a:t> Person, a Visitor </a:t>
            </a:r>
            <a:r>
              <a:rPr lang="en-US" i="1" dirty="0" smtClean="0">
                <a:solidFill>
                  <a:srgbClr val="0070C0"/>
                </a:solidFill>
                <a:cs typeface="Calibri"/>
              </a:rPr>
              <a:t>is a</a:t>
            </a:r>
            <a:r>
              <a:rPr lang="en-US" dirty="0" smtClean="0">
                <a:solidFill>
                  <a:srgbClr val="0070C0"/>
                </a:solidFill>
                <a:cs typeface="Calibri"/>
              </a:rPr>
              <a:t> Person.</a:t>
            </a:r>
            <a:endParaRPr lang="en-US" dirty="0">
              <a:solidFill>
                <a:srgbClr val="0070C0"/>
              </a:solidFill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4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Rectangular Solid (Solution)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474" y="1502793"/>
            <a:ext cx="6597051" cy="52226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3146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57200" y="28027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Cambria"/>
                <a:ea typeface="+mj-ea"/>
                <a:cs typeface="Cambria"/>
              </a:defRPr>
            </a:lvl1pPr>
          </a:lstStyle>
          <a:p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7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In this case, we say that Employee, Student, and Visitor are </a:t>
            </a:r>
            <a:r>
              <a:rPr lang="en-US" b="1" dirty="0" smtClean="0">
                <a:cs typeface="Calibri"/>
              </a:rPr>
              <a:t>subtypes</a:t>
            </a:r>
            <a:r>
              <a:rPr lang="en-US" dirty="0" smtClean="0">
                <a:cs typeface="Calibri"/>
              </a:rPr>
              <a:t> of Person, which is their </a:t>
            </a:r>
            <a:r>
              <a:rPr lang="en-US" b="1" dirty="0" err="1" smtClean="0">
                <a:cs typeface="Calibri"/>
              </a:rPr>
              <a:t>supertype</a:t>
            </a:r>
            <a:r>
              <a:rPr lang="en-US" dirty="0" smtClean="0">
                <a:cs typeface="Calibri"/>
              </a:rPr>
              <a:t>.</a:t>
            </a:r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03917" y="3545453"/>
            <a:ext cx="2493034" cy="6556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Person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09600" y="5129841"/>
            <a:ext cx="2493034" cy="6556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Employee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303917" y="5129841"/>
            <a:ext cx="2493034" cy="65560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Student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5992483" y="5129841"/>
            <a:ext cx="2493034" cy="6556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Visitor</a:t>
            </a:r>
            <a:endParaRPr lang="en-US" sz="2800" dirty="0"/>
          </a:p>
        </p:txBody>
      </p:sp>
      <p:cxnSp>
        <p:nvCxnSpPr>
          <p:cNvPr id="9" name="Straight Arrow Connector 8"/>
          <p:cNvCxnSpPr>
            <a:stCxn id="5" idx="0"/>
            <a:endCxn id="4" idx="2"/>
          </p:cNvCxnSpPr>
          <p:nvPr/>
        </p:nvCxnSpPr>
        <p:spPr>
          <a:xfrm flipV="1">
            <a:off x="1856117" y="4201061"/>
            <a:ext cx="2694317" cy="92878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4" idx="2"/>
          </p:cNvCxnSpPr>
          <p:nvPr/>
        </p:nvCxnSpPr>
        <p:spPr>
          <a:xfrm flipV="1">
            <a:off x="4550434" y="4201061"/>
            <a:ext cx="0" cy="92878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0"/>
            <a:endCxn id="4" idx="2"/>
          </p:cNvCxnSpPr>
          <p:nvPr/>
        </p:nvCxnSpPr>
        <p:spPr>
          <a:xfrm flipH="1" flipV="1">
            <a:off x="4550434" y="4201061"/>
            <a:ext cx="2688566" cy="92878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1280" y="4271894"/>
            <a:ext cx="3165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C000"/>
                </a:solidFill>
                <a:latin typeface="Calibri"/>
                <a:cs typeface="Calibri"/>
              </a:rPr>
              <a:t>Extends</a:t>
            </a:r>
            <a:endParaRPr lang="en-US" sz="3200" b="1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741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Here’s our superclass, Person:</a:t>
            </a:r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26" y="2097267"/>
            <a:ext cx="7386548" cy="46144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615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/>
          </a:bodyPr>
          <a:lstStyle/>
          <a:p>
            <a:r>
              <a:rPr lang="en-US" sz="3600" dirty="0" smtClean="0">
                <a:cs typeface="Calibri"/>
              </a:rPr>
              <a:t>Unlike in Python, a subclass in Java doesn’t get access to </a:t>
            </a:r>
            <a:r>
              <a:rPr lang="en-US" sz="3600" i="1" dirty="0" smtClean="0">
                <a:cs typeface="Calibri"/>
              </a:rPr>
              <a:t>private</a:t>
            </a:r>
            <a:r>
              <a:rPr lang="en-US" sz="3600" dirty="0" smtClean="0">
                <a:cs typeface="Calibri"/>
              </a:rPr>
              <a:t> methods or data fields.</a:t>
            </a:r>
          </a:p>
          <a:p>
            <a:endParaRPr lang="en-US" sz="3600" dirty="0">
              <a:cs typeface="Calibri"/>
            </a:endParaRPr>
          </a:p>
          <a:p>
            <a:r>
              <a:rPr lang="en-US" sz="3600" dirty="0" smtClean="0">
                <a:cs typeface="Calibri"/>
              </a:rPr>
              <a:t>If we set up public access methods &amp; </a:t>
            </a:r>
            <a:r>
              <a:rPr lang="en-US" sz="3600" dirty="0" err="1" smtClean="0">
                <a:cs typeface="Calibri"/>
              </a:rPr>
              <a:t>mutators</a:t>
            </a:r>
            <a:r>
              <a:rPr lang="en-US" sz="3600" dirty="0" smtClean="0">
                <a:cs typeface="Calibri"/>
              </a:rPr>
              <a:t> correctly, we can simply use those.</a:t>
            </a:r>
            <a:endParaRPr lang="en-US" sz="3600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53" y="191351"/>
            <a:ext cx="1259274" cy="109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And our subclass, Student, which uses the 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extends</a:t>
            </a:r>
            <a:r>
              <a:rPr lang="en-US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smtClean="0">
                <a:cs typeface="Calibri"/>
              </a:rPr>
              <a:t>keyword.</a:t>
            </a:r>
          </a:p>
          <a:p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We can use</a:t>
            </a:r>
            <a:br>
              <a:rPr lang="en-US" dirty="0" smtClean="0">
                <a:cs typeface="Calibri"/>
              </a:rPr>
            </a:br>
            <a:r>
              <a:rPr lang="en-US" dirty="0" smtClean="0">
                <a:cs typeface="Calibri"/>
              </a:rPr>
              <a:t>methods</a:t>
            </a:r>
            <a:br>
              <a:rPr lang="en-US" dirty="0" smtClean="0">
                <a:cs typeface="Calibri"/>
              </a:rPr>
            </a:br>
            <a:r>
              <a:rPr lang="en-US" dirty="0" smtClean="0">
                <a:cs typeface="Calibri"/>
              </a:rPr>
              <a:t>from the</a:t>
            </a:r>
            <a:br>
              <a:rPr lang="en-US" dirty="0" smtClean="0">
                <a:cs typeface="Calibri"/>
              </a:rPr>
            </a:br>
            <a:r>
              <a:rPr lang="en-US" dirty="0" smtClean="0">
                <a:cs typeface="Calibri"/>
              </a:rPr>
              <a:t>superclass.</a:t>
            </a:r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779" y="2560638"/>
            <a:ext cx="5276850" cy="3352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>
            <a:off x="1854679" y="2449902"/>
            <a:ext cx="1321100" cy="20002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25947" y="4349212"/>
            <a:ext cx="144061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06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cs typeface="Calibri"/>
              </a:rPr>
              <a:t>We create some Students:</a:t>
            </a:r>
          </a:p>
          <a:p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Notice the output:</a:t>
            </a:r>
          </a:p>
          <a:p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To get this, the constructor for 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Student</a:t>
            </a:r>
            <a:r>
              <a:rPr lang="en-US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smtClean="0">
                <a:cs typeface="Calibri"/>
              </a:rPr>
              <a:t>also had to invoke the constructor for 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Person</a:t>
            </a:r>
            <a:r>
              <a:rPr lang="en-US" dirty="0" smtClean="0">
                <a:cs typeface="Calibri"/>
              </a:rPr>
              <a:t>.</a:t>
            </a: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2266950"/>
            <a:ext cx="7515225" cy="2324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4736969"/>
            <a:ext cx="2571750" cy="457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748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super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Like Python, Java supports the 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super() </a:t>
            </a:r>
            <a:r>
              <a:rPr lang="en-US" dirty="0" smtClean="0">
                <a:cs typeface="Calibri"/>
              </a:rPr>
              <a:t>method for invoking methods from the superclass.</a:t>
            </a:r>
          </a:p>
          <a:p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If you want to invoke a constructor from the superclass, the 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super() </a:t>
            </a:r>
            <a:r>
              <a:rPr lang="en-US" dirty="0" smtClean="0">
                <a:cs typeface="Calibri"/>
              </a:rPr>
              <a:t>method must appear on the first line.</a:t>
            </a: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8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rmation-Infrastructure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Information-Infrastructure.potx</Template>
  <TotalTime>2998</TotalTime>
  <Words>912</Words>
  <Application>Microsoft Office PowerPoint</Application>
  <PresentationFormat>On-screen Show (4:3)</PresentationFormat>
  <Paragraphs>129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ＭＳ Ｐゴシック</vt:lpstr>
      <vt:lpstr>Arial</vt:lpstr>
      <vt:lpstr>Calibri</vt:lpstr>
      <vt:lpstr>Cambria</vt:lpstr>
      <vt:lpstr>Georgia</vt:lpstr>
      <vt:lpstr>Information-Infrastructure</vt:lpstr>
      <vt:lpstr>I400 – Application Development in Java</vt:lpstr>
      <vt:lpstr>Today</vt:lpstr>
      <vt:lpstr>Inheritance</vt:lpstr>
      <vt:lpstr>Inheritance</vt:lpstr>
      <vt:lpstr>Inheritance</vt:lpstr>
      <vt:lpstr>Inheritance</vt:lpstr>
      <vt:lpstr>Inheritance</vt:lpstr>
      <vt:lpstr>Inheritance</vt:lpstr>
      <vt:lpstr>The super method</vt:lpstr>
      <vt:lpstr>The super method</vt:lpstr>
      <vt:lpstr>Overriding</vt:lpstr>
      <vt:lpstr>Overriding</vt:lpstr>
      <vt:lpstr>Overriding</vt:lpstr>
      <vt:lpstr>Overriding</vt:lpstr>
      <vt:lpstr>@Override</vt:lpstr>
      <vt:lpstr>@Override</vt:lpstr>
      <vt:lpstr>toString()</vt:lpstr>
      <vt:lpstr>toString()</vt:lpstr>
      <vt:lpstr>Employee (Group Work)</vt:lpstr>
      <vt:lpstr>Employee (Solution)</vt:lpstr>
      <vt:lpstr>Object Casting</vt:lpstr>
      <vt:lpstr>instanceof</vt:lpstr>
      <vt:lpstr>instanceof</vt:lpstr>
      <vt:lpstr>instanceof</vt:lpstr>
      <vt:lpstr>instanceof</vt:lpstr>
      <vt:lpstr>instanceof</vt:lpstr>
      <vt:lpstr>.equals()</vt:lpstr>
      <vt:lpstr>.equals()</vt:lpstr>
      <vt:lpstr>Rectangular Solid (Group Work)</vt:lpstr>
      <vt:lpstr>Rectangular Solid (Solution)</vt:lpstr>
      <vt:lpstr>PowerPoint Presentation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I400 Slides</dc:title>
  <dc:creator>J Duncan</dc:creator>
  <cp:lastModifiedBy>Duncan, J</cp:lastModifiedBy>
  <cp:revision>230</cp:revision>
  <dcterms:created xsi:type="dcterms:W3CDTF">2015-12-29T00:29:41Z</dcterms:created>
  <dcterms:modified xsi:type="dcterms:W3CDTF">2017-09-14T01:54:17Z</dcterms:modified>
</cp:coreProperties>
</file>