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502" r:id="rId2"/>
    <p:sldId id="503" r:id="rId3"/>
    <p:sldId id="517" r:id="rId4"/>
    <p:sldId id="513" r:id="rId5"/>
    <p:sldId id="515" r:id="rId6"/>
    <p:sldId id="529" r:id="rId7"/>
    <p:sldId id="530" r:id="rId8"/>
    <p:sldId id="531" r:id="rId9"/>
    <p:sldId id="532" r:id="rId10"/>
    <p:sldId id="535" r:id="rId11"/>
    <p:sldId id="536" r:id="rId12"/>
    <p:sldId id="556" r:id="rId13"/>
    <p:sldId id="537" r:id="rId14"/>
    <p:sldId id="538" r:id="rId15"/>
    <p:sldId id="539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48" r:id="rId25"/>
    <p:sldId id="550" r:id="rId26"/>
    <p:sldId id="551" r:id="rId27"/>
    <p:sldId id="552" r:id="rId28"/>
    <p:sldId id="553" r:id="rId29"/>
    <p:sldId id="554" r:id="rId30"/>
    <p:sldId id="555" r:id="rId31"/>
    <p:sldId id="25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4" autoAdjust="0"/>
  </p:normalViewPr>
  <p:slideViewPr>
    <p:cSldViewPr snapToGrid="0" snapToObjects="1">
      <p:cViewPr varScale="1">
        <p:scale>
          <a:sx n="106" d="100"/>
          <a:sy n="106" d="100"/>
        </p:scale>
        <p:origin x="34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46EAA-3B6D-6F4E-B65D-42C599A8905C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EA4E0-E502-194F-83B3-EC605CCE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I400 – Application Development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</a:t>
            </a:r>
            <a:r>
              <a:rPr lang="en-US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List (Group Work)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Create an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 to store Employees, and:</a:t>
            </a:r>
            <a:endParaRPr lang="en-US" sz="2800" dirty="0"/>
          </a:p>
          <a:p>
            <a:pPr lvl="1"/>
            <a:r>
              <a:rPr lang="en-US" sz="2400" dirty="0" smtClean="0"/>
              <a:t>Add at least 5 Employees to your list.</a:t>
            </a:r>
            <a:endParaRPr lang="en-US" sz="2400" dirty="0"/>
          </a:p>
          <a:p>
            <a:pPr lvl="1"/>
            <a:r>
              <a:rPr lang="en-US" sz="2400" dirty="0" smtClean="0"/>
              <a:t>Output the contents of the list in detail.</a:t>
            </a:r>
            <a:endParaRPr lang="en-US" sz="2400" dirty="0"/>
          </a:p>
          <a:p>
            <a:pPr lvl="1"/>
            <a:r>
              <a:rPr lang="en-US" sz="2400" dirty="0" smtClean="0"/>
              <a:t>Compute the total of all salaries. </a:t>
            </a:r>
            <a:br>
              <a:rPr lang="en-US" sz="2400" dirty="0" smtClean="0"/>
            </a:b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You’ll need to add a new access method for salary to Employee</a:t>
            </a:r>
            <a:r>
              <a:rPr lang="en-US" sz="2000" dirty="0" smtClean="0"/>
              <a:t>)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Lost your Employee code? Get </a:t>
            </a:r>
            <a:r>
              <a:rPr lang="en-US" sz="2000" b="1" dirty="0" smtClean="0">
                <a:solidFill>
                  <a:srgbClr val="002060"/>
                </a:solidFill>
              </a:rPr>
              <a:t>EmployeeList.java</a:t>
            </a:r>
            <a:r>
              <a:rPr lang="en-US" sz="2000" dirty="0" smtClean="0"/>
              <a:t> from Canvas.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3870046"/>
            <a:ext cx="7124700" cy="1724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093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List (Solution </a:t>
            </a:r>
            <a:r>
              <a:rPr lang="en-US" dirty="0" err="1" smtClean="0"/>
              <a:t>pt</a:t>
            </a:r>
            <a:r>
              <a:rPr lang="en-US" dirty="0" smtClean="0"/>
              <a:t> 1)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97405"/>
            <a:ext cx="5943600" cy="3028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072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List (Solution </a:t>
            </a:r>
            <a:r>
              <a:rPr lang="en-US" dirty="0" err="1" smtClean="0"/>
              <a:t>pt</a:t>
            </a:r>
            <a:r>
              <a:rPr lang="en-US" dirty="0" smtClean="0"/>
              <a:t> 2)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2" y="1664898"/>
            <a:ext cx="8185135" cy="45073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01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cs typeface="Calibri"/>
              </a:rPr>
              <a:t>There are many things we can do in Java to cause our programs to crash. </a:t>
            </a:r>
          </a:p>
          <a:p>
            <a:endParaRPr lang="en-US" b="1" dirty="0">
              <a:solidFill>
                <a:srgbClr val="FF0000"/>
              </a:solidFill>
              <a:cs typeface="Calibri"/>
            </a:endParaRPr>
          </a:p>
          <a:p>
            <a:r>
              <a:rPr lang="en-US" dirty="0" smtClean="0">
                <a:cs typeface="Calibri"/>
              </a:rPr>
              <a:t>We could:</a:t>
            </a:r>
          </a:p>
          <a:p>
            <a:pPr lvl="1"/>
            <a:r>
              <a:rPr lang="en-US" dirty="0" smtClean="0">
                <a:cs typeface="Calibri"/>
              </a:rPr>
              <a:t>try to access a part of an array that doesn’t exist</a:t>
            </a:r>
          </a:p>
          <a:p>
            <a:pPr lvl="1"/>
            <a:r>
              <a:rPr lang="en-US" dirty="0" smtClean="0">
                <a:cs typeface="Calibri"/>
              </a:rPr>
              <a:t>reference an object that has no value</a:t>
            </a:r>
          </a:p>
          <a:p>
            <a:pPr lvl="1"/>
            <a:r>
              <a:rPr lang="en-US" dirty="0" smtClean="0">
                <a:cs typeface="Calibri"/>
              </a:rPr>
              <a:t>divide by zero</a:t>
            </a:r>
          </a:p>
          <a:p>
            <a:pPr lvl="1"/>
            <a:r>
              <a:rPr lang="en-US" dirty="0" smtClean="0">
                <a:cs typeface="Calibri"/>
              </a:rPr>
              <a:t>try to write to a non-existent file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Just like Python, Java provides robust exception handling.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2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Exception handling allows us to create structures where our programs delegate responsibility for or centralize the handling of errors that occur at run-time.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Exception handling does NOT replace simple logic tests for values outside of allowable ranges.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0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alibri"/>
              </a:rPr>
              <a:t>Let’s take a look at a situation where a runtime error might occur:</a:t>
            </a:r>
          </a:p>
          <a:p>
            <a:endParaRPr lang="en-US" sz="2800" dirty="0">
              <a:cs typeface="Calibri"/>
            </a:endParaRPr>
          </a:p>
          <a:p>
            <a:endParaRPr lang="en-US" sz="2800" dirty="0" smtClean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endParaRPr lang="en-US" sz="2800" dirty="0" smtClean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endParaRPr lang="en-US" sz="2800" dirty="0" smtClean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r>
              <a:rPr lang="en-US" sz="2800" dirty="0" smtClean="0">
                <a:solidFill>
                  <a:srgbClr val="0070C0"/>
                </a:solidFill>
                <a:cs typeface="Calibri"/>
              </a:rPr>
              <a:t>What happens if the input isn’t an integer?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2560638"/>
            <a:ext cx="7067550" cy="3162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3167149" y="4314305"/>
            <a:ext cx="3416531" cy="83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28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cs typeface="Calibri"/>
              </a:rPr>
              <a:t>What happens if the input isn’t an integer?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2028623"/>
            <a:ext cx="7067550" cy="3162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3167149" y="3749040"/>
            <a:ext cx="3416531" cy="83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3921745"/>
            <a:ext cx="8086725" cy="1323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2612967" y="4575419"/>
            <a:ext cx="20304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/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We use the keyword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try </a:t>
            </a:r>
            <a:r>
              <a:rPr lang="en-US" dirty="0" smtClean="0">
                <a:cs typeface="Calibri"/>
              </a:rPr>
              <a:t>to surround a block of code that might cause an exception.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We use the keyword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catch </a:t>
            </a:r>
            <a:r>
              <a:rPr lang="en-US" dirty="0" smtClean="0">
                <a:cs typeface="Calibri"/>
              </a:rPr>
              <a:t>to designate code to run if a particular exception occurs. This is like the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except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smtClean="0">
                <a:cs typeface="Calibri"/>
              </a:rPr>
              <a:t>keyword in Python.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We can also use a </a:t>
            </a:r>
            <a:r>
              <a:rPr lang="en-US" b="1" dirty="0" err="1" smtClean="0">
                <a:solidFill>
                  <a:srgbClr val="FF0000"/>
                </a:solidFill>
                <a:cs typeface="Calibri"/>
              </a:rPr>
              <a:t>System.exit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(1)</a:t>
            </a:r>
            <a:r>
              <a:rPr lang="en-US" dirty="0" smtClean="0">
                <a:cs typeface="Calibri"/>
              </a:rPr>
              <a:t> call to immediately end the program.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5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/ catch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60" y="1729183"/>
            <a:ext cx="5480079" cy="31906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50" y="5250093"/>
            <a:ext cx="3990975" cy="44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245331"/>
            <a:ext cx="4305300" cy="45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708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4422371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In addition to a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try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smtClean="0">
                <a:cs typeface="Calibri"/>
              </a:rPr>
              <a:t>block and a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catch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smtClean="0">
                <a:cs typeface="Calibri"/>
              </a:rPr>
              <a:t>block, you can add a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finally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smtClean="0">
                <a:cs typeface="Calibri"/>
              </a:rPr>
              <a:t>block that will run in almost any case.</a:t>
            </a:r>
            <a:endParaRPr lang="en-US" dirty="0">
              <a:cs typeface="Calibri"/>
            </a:endParaRPr>
          </a:p>
          <a:p>
            <a:pPr lvl="1"/>
            <a:r>
              <a:rPr lang="en-US" dirty="0" smtClean="0">
                <a:cs typeface="Calibri"/>
              </a:rPr>
              <a:t>If the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catch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smtClean="0">
                <a:cs typeface="Calibri"/>
              </a:rPr>
              <a:t>block exits the program with a </a:t>
            </a:r>
            <a:r>
              <a:rPr lang="en-US" b="1" dirty="0" err="1" smtClean="0">
                <a:solidFill>
                  <a:srgbClr val="FF0000"/>
                </a:solidFill>
                <a:cs typeface="Calibri"/>
              </a:rPr>
              <a:t>System.exit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()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smtClean="0">
                <a:cs typeface="Calibri"/>
              </a:rPr>
              <a:t>call, the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finally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smtClean="0">
                <a:cs typeface="Calibri"/>
              </a:rPr>
              <a:t>block isn’t executed.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580" y="1995055"/>
            <a:ext cx="3742652" cy="446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0801" y="1531259"/>
            <a:ext cx="7751285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latin typeface="Cambria"/>
                <a:cs typeface="Cambria"/>
              </a:rPr>
              <a:t>CH 12 – Exception Handling</a:t>
            </a:r>
            <a:endParaRPr lang="en-US" sz="3200" b="1" dirty="0">
              <a:latin typeface="Cambria"/>
              <a:cs typeface="Cambria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b="1" dirty="0" smtClean="0">
                <a:latin typeface="Cambria"/>
                <a:cs typeface="Cambria"/>
              </a:rPr>
              <a:t>Dates (Actually CH 9)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2400" b="1" dirty="0">
              <a:latin typeface="Cambria"/>
              <a:cs typeface="Cambria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b="1" dirty="0" err="1" smtClean="0">
                <a:latin typeface="Cambria"/>
                <a:cs typeface="Calibri"/>
              </a:rPr>
              <a:t>ArrayLists</a:t>
            </a:r>
            <a:r>
              <a:rPr lang="en-US" sz="2400" b="1" dirty="0" smtClean="0">
                <a:latin typeface="Cambria"/>
                <a:cs typeface="Calibri"/>
              </a:rPr>
              <a:t> &amp; </a:t>
            </a:r>
            <a:r>
              <a:rPr lang="en-US" sz="2400" b="1" dirty="0" err="1" smtClean="0">
                <a:latin typeface="Cambria"/>
                <a:cs typeface="Calibri"/>
              </a:rPr>
              <a:t>ArrayList</a:t>
            </a:r>
            <a:r>
              <a:rPr lang="en-US" sz="2400" b="1" dirty="0" smtClean="0">
                <a:latin typeface="Cambria"/>
                <a:cs typeface="Calibri"/>
              </a:rPr>
              <a:t> methods (Actually CH 11)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2400" b="1" dirty="0">
              <a:latin typeface="Cambria"/>
              <a:cs typeface="Calibri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b="1" dirty="0" smtClean="0">
                <a:latin typeface="Cambria"/>
                <a:cs typeface="Calibri"/>
              </a:rPr>
              <a:t>Exceptions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2400" b="1" dirty="0">
              <a:latin typeface="Cambria"/>
              <a:cs typeface="Calibri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b="1" dirty="0" smtClean="0">
                <a:latin typeface="Cambria"/>
                <a:cs typeface="Calibri"/>
              </a:rPr>
              <a:t>try </a:t>
            </a:r>
            <a:r>
              <a:rPr lang="en-US" sz="2400" b="1" dirty="0">
                <a:latin typeface="Cambria"/>
                <a:cs typeface="Calibri"/>
              </a:rPr>
              <a:t>/ catch / finally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2400" b="1" dirty="0">
              <a:latin typeface="Cambria"/>
              <a:cs typeface="Calibri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b="1" dirty="0" smtClean="0">
                <a:latin typeface="Cambria"/>
                <a:cs typeface="Calibri"/>
              </a:rPr>
              <a:t>throw / throws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2400" b="1" dirty="0">
              <a:latin typeface="Cambria"/>
              <a:cs typeface="Calibri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2000" dirty="0" smtClean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31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/ catch / finally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09" y="1562504"/>
            <a:ext cx="7107381" cy="4935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Left Brace 3"/>
          <p:cNvSpPr/>
          <p:nvPr/>
        </p:nvSpPr>
        <p:spPr>
          <a:xfrm>
            <a:off x="1525386" y="4264429"/>
            <a:ext cx="340822" cy="1787236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Calibri"/>
              </a:rPr>
              <a:t>Sometimes, exceptions arise in our methods, and we might want to handle them elsewhere:</a:t>
            </a:r>
          </a:p>
          <a:p>
            <a:endParaRPr lang="en-US" sz="2800" dirty="0">
              <a:cs typeface="Calibri"/>
            </a:endParaRPr>
          </a:p>
          <a:p>
            <a:endParaRPr lang="en-US" sz="2800" dirty="0" smtClean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endParaRPr lang="en-US" sz="2800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46" y="2394383"/>
            <a:ext cx="6186803" cy="4147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12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alibri"/>
              </a:rPr>
              <a:t>Sometimes, exceptions arise in our methods, and we might want to handle them elsewhere:</a:t>
            </a:r>
          </a:p>
          <a:p>
            <a:endParaRPr lang="en-US" sz="2800" dirty="0">
              <a:cs typeface="Calibri"/>
            </a:endParaRPr>
          </a:p>
          <a:p>
            <a:endParaRPr lang="en-US" sz="2800" dirty="0" smtClean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endParaRPr lang="en-US" sz="2800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83" y="2560638"/>
            <a:ext cx="3577158" cy="2398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771" y="3455062"/>
            <a:ext cx="3409950" cy="60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212070"/>
            <a:ext cx="8129847" cy="11485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925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/ throws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alibri"/>
              </a:rPr>
              <a:t>If we want our method to pass control of the situation back to where it was called, we can have it </a:t>
            </a:r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throw</a:t>
            </a:r>
            <a:r>
              <a:rPr lang="en-US" sz="2800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800" dirty="0" smtClean="0">
                <a:cs typeface="Calibri"/>
              </a:rPr>
              <a:t>an exception. This usually involves creating a new </a:t>
            </a:r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Exception</a:t>
            </a:r>
            <a:r>
              <a:rPr lang="en-US" sz="2800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800" dirty="0" smtClean="0">
                <a:cs typeface="Calibri"/>
              </a:rPr>
              <a:t>object.</a:t>
            </a:r>
          </a:p>
          <a:p>
            <a:endParaRPr lang="en-US" sz="2800" dirty="0">
              <a:cs typeface="Calibri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Exception</a:t>
            </a:r>
            <a:r>
              <a:rPr lang="en-US" sz="2800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800" dirty="0" smtClean="0">
                <a:cs typeface="Calibri"/>
              </a:rPr>
              <a:t>is the superclass to all other types of exception, so we can (and often should) throw a more specific exception, like </a:t>
            </a:r>
            <a:r>
              <a:rPr lang="en-US" sz="2800" b="1" dirty="0" err="1" smtClean="0">
                <a:solidFill>
                  <a:srgbClr val="FF0000"/>
                </a:solidFill>
                <a:cs typeface="Calibri"/>
              </a:rPr>
              <a:t>ArithmeticException</a:t>
            </a:r>
            <a:r>
              <a:rPr lang="en-US" sz="2800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800" dirty="0" smtClean="0">
                <a:cs typeface="Calibri"/>
              </a:rPr>
              <a:t>or </a:t>
            </a:r>
            <a:r>
              <a:rPr lang="en-US" sz="2800" b="1" dirty="0" err="1" smtClean="0">
                <a:solidFill>
                  <a:srgbClr val="FF0000"/>
                </a:solidFill>
                <a:cs typeface="Calibri"/>
              </a:rPr>
              <a:t>NullPointerException</a:t>
            </a:r>
            <a:r>
              <a:rPr lang="en-US" sz="2800" dirty="0" smtClean="0">
                <a:cs typeface="Calibri"/>
              </a:rPr>
              <a:t>.</a:t>
            </a:r>
            <a:endParaRPr lang="en-US" sz="2800" dirty="0">
              <a:cs typeface="Calibri"/>
            </a:endParaRPr>
          </a:p>
          <a:p>
            <a:endParaRPr lang="en-US" sz="2800" dirty="0" smtClean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endParaRPr lang="en-US" sz="2800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6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/ throws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alibri"/>
              </a:rPr>
              <a:t>When a method is capable of producing an exception that it won’t be handling, we need to add a modifier to the method’s signature (first line).</a:t>
            </a:r>
          </a:p>
          <a:p>
            <a:endParaRPr lang="en-US" sz="2800" dirty="0">
              <a:cs typeface="Calibri"/>
            </a:endParaRPr>
          </a:p>
          <a:p>
            <a:endParaRPr lang="en-US" sz="2800" dirty="0" smtClean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r>
              <a:rPr lang="en-US" sz="2800" dirty="0" smtClean="0">
                <a:cs typeface="Calibri"/>
              </a:rPr>
              <a:t>We use the </a:t>
            </a:r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throws</a:t>
            </a:r>
            <a:r>
              <a:rPr lang="en-US" sz="2800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800" dirty="0" smtClean="0">
                <a:cs typeface="Calibri"/>
              </a:rPr>
              <a:t>keyword to indicate that this method might produce this exception. Java will require the calling location to handle the exception in a </a:t>
            </a:r>
            <a:r>
              <a:rPr lang="en-US" sz="2800" b="1" dirty="0" smtClean="0">
                <a:solidFill>
                  <a:srgbClr val="FF0000"/>
                </a:solidFill>
                <a:cs typeface="Calibri"/>
              </a:rPr>
              <a:t>try/catch</a:t>
            </a:r>
            <a:r>
              <a:rPr lang="en-US" sz="2800" dirty="0" smtClean="0">
                <a:cs typeface="Calibri"/>
              </a:rPr>
              <a:t> block.</a:t>
            </a:r>
            <a:endParaRPr lang="en-US" sz="2800" dirty="0">
              <a:cs typeface="Calibri"/>
            </a:endParaRPr>
          </a:p>
          <a:p>
            <a:endParaRPr lang="en-US" sz="2800" dirty="0" smtClean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endParaRPr lang="en-US" sz="2800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43" y="3200399"/>
            <a:ext cx="8215057" cy="5569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Straight Connector 4"/>
          <p:cNvCxnSpPr/>
          <p:nvPr/>
        </p:nvCxnSpPr>
        <p:spPr>
          <a:xfrm>
            <a:off x="7065818" y="3470562"/>
            <a:ext cx="1479666" cy="83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84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/ throws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08" y="1562793"/>
            <a:ext cx="7271984" cy="50263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42" y="4591349"/>
            <a:ext cx="7181850" cy="88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2335876" y="5727469"/>
            <a:ext cx="4106488" cy="83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76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/ throws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07" y="1559905"/>
            <a:ext cx="7240385" cy="3960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4" y="5754485"/>
            <a:ext cx="3524250" cy="68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Left Brace 6"/>
          <p:cNvSpPr/>
          <p:nvPr/>
        </p:nvSpPr>
        <p:spPr>
          <a:xfrm>
            <a:off x="1375757" y="3707475"/>
            <a:ext cx="340822" cy="970035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474719" y="4571999"/>
            <a:ext cx="12552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4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Multiple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alibri"/>
              </a:rPr>
              <a:t>If our code could throw many different types of Exceptions, we have two options:</a:t>
            </a:r>
          </a:p>
          <a:p>
            <a:endParaRPr lang="en-US" sz="2800" dirty="0">
              <a:cs typeface="Calibri"/>
            </a:endParaRPr>
          </a:p>
          <a:p>
            <a:endParaRPr lang="en-US" sz="2800" dirty="0" smtClean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endParaRPr lang="en-US" sz="2800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80" y="2452904"/>
            <a:ext cx="3749040" cy="2284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33" y="5035516"/>
            <a:ext cx="7063134" cy="1203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5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Exceptional Movies (Group Work)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6007" y="1600200"/>
            <a:ext cx="8702214" cy="5086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Download </a:t>
            </a:r>
            <a:r>
              <a:rPr lang="en-US" sz="2400" b="1" dirty="0" smtClean="0">
                <a:solidFill>
                  <a:srgbClr val="002060"/>
                </a:solidFill>
              </a:rPr>
              <a:t>AddExceptions.java</a:t>
            </a:r>
            <a:r>
              <a:rPr lang="en-US" sz="2400" dirty="0" smtClean="0"/>
              <a:t> from Canvas. The code in this file throws exceptions under certain circumstances, but they aren’t being handled. Fix that by handling the SPECIFIC exception.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70C0"/>
                </a:solidFill>
              </a:rPr>
              <a:t>Try entering “Jaws” as your first movie to generate the error.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/>
              <a:t>Two runs are shown here, using the corrected </a:t>
            </a:r>
            <a:r>
              <a:rPr lang="en-US" sz="2400" dirty="0" smtClean="0"/>
              <a:t>code: 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48" y="4143491"/>
            <a:ext cx="4102573" cy="24760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9" y="4143491"/>
            <a:ext cx="4551652" cy="19888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753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Exceptional Movies (Solution </a:t>
            </a:r>
            <a:r>
              <a:rPr lang="en-US" dirty="0" err="1" smtClean="0"/>
              <a:t>pt</a:t>
            </a:r>
            <a:r>
              <a:rPr lang="en-US" dirty="0" smtClean="0"/>
              <a:t> 1)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23" y="1417638"/>
            <a:ext cx="6925754" cy="54401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804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Aside -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Java has a useful built-in class for dates.</a:t>
            </a:r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0" y="2016760"/>
            <a:ext cx="7067640" cy="35380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5704609"/>
            <a:ext cx="7505700" cy="857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747988" y="2698422"/>
            <a:ext cx="11904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47988" y="3978582"/>
            <a:ext cx="11904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47988" y="4884669"/>
            <a:ext cx="11904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47988" y="3474719"/>
            <a:ext cx="7576862" cy="2229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7988" y="6125146"/>
            <a:ext cx="7576862" cy="553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7988" y="4314305"/>
            <a:ext cx="7576862" cy="1406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47988" y="6331078"/>
            <a:ext cx="7576862" cy="341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Exceptional Movies (Solution </a:t>
            </a:r>
            <a:r>
              <a:rPr lang="en-US" dirty="0" err="1" smtClean="0"/>
              <a:t>pt</a:t>
            </a:r>
            <a:r>
              <a:rPr lang="en-US" dirty="0" smtClean="0"/>
              <a:t> 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2217"/>
            <a:ext cx="9144000" cy="264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3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2802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Calibri"/>
              </a:rPr>
              <a:t>We could use this to timestamp our instances: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05" y="2083561"/>
            <a:ext cx="5335258" cy="4535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>
            <a:off x="1138686" y="2449040"/>
            <a:ext cx="11904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38686" y="2967200"/>
            <a:ext cx="11904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38686" y="3532465"/>
            <a:ext cx="11904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138686" y="5294764"/>
            <a:ext cx="11904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31315" y="5802284"/>
            <a:ext cx="0" cy="33483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6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24" y="2185933"/>
            <a:ext cx="4683455" cy="3186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6" y="3030089"/>
            <a:ext cx="3761296" cy="14977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9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cs typeface="Calibri"/>
              </a:rPr>
              <a:t>Arrays in Java are like tuples in Python – limited in certain ways.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However, there is a class we can bring in that behaves more like a list from Python – the </a:t>
            </a:r>
            <a:r>
              <a:rPr lang="en-US" b="1" dirty="0" err="1" smtClean="0">
                <a:cs typeface="Calibri"/>
              </a:rPr>
              <a:t>ArrayList</a:t>
            </a:r>
            <a:r>
              <a:rPr lang="en-US" dirty="0" smtClean="0">
                <a:cs typeface="Calibri"/>
              </a:rPr>
              <a:t> class!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We have to import it at the top of the file:</a:t>
            </a:r>
          </a:p>
          <a:p>
            <a:pPr marL="0" indent="0">
              <a:buNone/>
            </a:pPr>
            <a:r>
              <a:rPr lang="en-US" dirty="0" smtClean="0">
                <a:cs typeface="Calibri"/>
              </a:rPr>
              <a:t/>
            </a:r>
            <a:br>
              <a:rPr lang="en-US" dirty="0" smtClean="0">
                <a:cs typeface="Calibri"/>
              </a:rPr>
            </a:br>
            <a:r>
              <a:rPr lang="en-US" b="1" dirty="0" smtClean="0">
                <a:solidFill>
                  <a:srgbClr val="FF0000"/>
                </a:solidFill>
                <a:cs typeface="Calibri"/>
              </a:rPr>
              <a:t>import </a:t>
            </a:r>
            <a:r>
              <a:rPr lang="en-US" b="1" dirty="0" err="1" smtClean="0">
                <a:solidFill>
                  <a:srgbClr val="FF0000"/>
                </a:solidFill>
                <a:cs typeface="Calibri"/>
              </a:rPr>
              <a:t>java.util.ArrayList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;</a:t>
            </a: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: .add(), .size(), .get()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112" y="1544128"/>
            <a:ext cx="5907776" cy="5124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883" y="6241212"/>
            <a:ext cx="5438775" cy="285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9011" y="4761781"/>
            <a:ext cx="9005978" cy="2027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011" y="3881887"/>
            <a:ext cx="9005978" cy="2907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011" y="2967487"/>
            <a:ext cx="9005978" cy="3821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0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ArrayList</a:t>
            </a:r>
            <a:r>
              <a:rPr lang="en-US" sz="3600" dirty="0" smtClean="0"/>
              <a:t>: .contains(), .</a:t>
            </a:r>
            <a:r>
              <a:rPr lang="en-US" sz="3600" dirty="0" err="1" smtClean="0"/>
              <a:t>indexOf</a:t>
            </a:r>
            <a:r>
              <a:rPr lang="en-US" sz="3600" dirty="0" smtClean="0"/>
              <a:t>(), .set()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638300"/>
            <a:ext cx="7534275" cy="358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61" y="5684808"/>
            <a:ext cx="5705475" cy="45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69011" y="3674853"/>
            <a:ext cx="9005978" cy="311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1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ArrayList</a:t>
            </a:r>
            <a:r>
              <a:rPr lang="en-US" sz="3600" dirty="0" smtClean="0"/>
              <a:t>: .remove(), .clear(), .</a:t>
            </a:r>
            <a:r>
              <a:rPr lang="en-US" sz="3600" dirty="0" err="1" smtClean="0"/>
              <a:t>isEmpty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925098"/>
            <a:ext cx="6524625" cy="2657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676" y="5090034"/>
            <a:ext cx="5762625" cy="9048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011" y="3950897"/>
            <a:ext cx="9005978" cy="283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011" y="3364302"/>
            <a:ext cx="9005978" cy="342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5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Information-Infrastructure.potx</Template>
  <TotalTime>3207</TotalTime>
  <Words>692</Words>
  <Application>Microsoft Office PowerPoint</Application>
  <PresentationFormat>On-screen Show (4:3)</PresentationFormat>
  <Paragraphs>124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ＭＳ Ｐゴシック</vt:lpstr>
      <vt:lpstr>Arial</vt:lpstr>
      <vt:lpstr>Calibri</vt:lpstr>
      <vt:lpstr>Cambria</vt:lpstr>
      <vt:lpstr>Georgia</vt:lpstr>
      <vt:lpstr>Information-Infrastructure</vt:lpstr>
      <vt:lpstr>I400 – Application Development in Java</vt:lpstr>
      <vt:lpstr>Today</vt:lpstr>
      <vt:lpstr>Brief Aside - Dates</vt:lpstr>
      <vt:lpstr>Overriding</vt:lpstr>
      <vt:lpstr>Overriding</vt:lpstr>
      <vt:lpstr>ArrayList</vt:lpstr>
      <vt:lpstr>ArrayList: .add(), .size(), .get()</vt:lpstr>
      <vt:lpstr>ArrayList: .contains(), .indexOf(), .set()</vt:lpstr>
      <vt:lpstr>ArrayList: .remove(), .clear(), .isEmpty()</vt:lpstr>
      <vt:lpstr>Employee List (Group Work)</vt:lpstr>
      <vt:lpstr>Employee List (Solution pt 1)</vt:lpstr>
      <vt:lpstr>Employee List (Solution pt 2)</vt:lpstr>
      <vt:lpstr>Exception Handling</vt:lpstr>
      <vt:lpstr>Exception Handling</vt:lpstr>
      <vt:lpstr>Exception Handling</vt:lpstr>
      <vt:lpstr>Exception Handling</vt:lpstr>
      <vt:lpstr>try / catch</vt:lpstr>
      <vt:lpstr>try / catch</vt:lpstr>
      <vt:lpstr>finally</vt:lpstr>
      <vt:lpstr>try / catch / finally</vt:lpstr>
      <vt:lpstr>Exception Handling</vt:lpstr>
      <vt:lpstr>Exception Handling</vt:lpstr>
      <vt:lpstr>throw / throws</vt:lpstr>
      <vt:lpstr>throw / throws</vt:lpstr>
      <vt:lpstr>throw / throws</vt:lpstr>
      <vt:lpstr>throw / throws</vt:lpstr>
      <vt:lpstr>Handling Multiple Exceptions</vt:lpstr>
      <vt:lpstr>Exceptional Movies (Group Work)</vt:lpstr>
      <vt:lpstr>Exceptional Movies (Solution pt 1)</vt:lpstr>
      <vt:lpstr>Exceptional Movies (Solution pt 2)</vt:lpstr>
      <vt:lpstr>PowerPoint Presentation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I400 Slides</dc:title>
  <dc:creator>J Duncan</dc:creator>
  <cp:lastModifiedBy>Duncan, J</cp:lastModifiedBy>
  <cp:revision>246</cp:revision>
  <dcterms:created xsi:type="dcterms:W3CDTF">2015-12-29T00:29:41Z</dcterms:created>
  <dcterms:modified xsi:type="dcterms:W3CDTF">2017-09-19T16:48:08Z</dcterms:modified>
</cp:coreProperties>
</file>