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61" r:id="rId4"/>
    <p:sldId id="263" r:id="rId5"/>
    <p:sldId id="272" r:id="rId6"/>
    <p:sldId id="267" r:id="rId7"/>
    <p:sldId id="273" r:id="rId8"/>
    <p:sldId id="275" r:id="rId9"/>
    <p:sldId id="276" r:id="rId10"/>
    <p:sldId id="277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usine" panose="020704090202050204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7"/>
    <p:restoredTop sz="94626"/>
  </p:normalViewPr>
  <p:slideViewPr>
    <p:cSldViewPr snapToGrid="0">
      <p:cViewPr>
        <p:scale>
          <a:sx n="135" d="100"/>
          <a:sy n="135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SWENG 861</a:t>
            </a:r>
            <a:br>
              <a:rPr lang="en" dirty="0"/>
            </a:br>
            <a:r>
              <a:rPr lang="en" dirty="0"/>
              <a:t>Bennett Schoonerman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>
            <a:spLocks noGrp="1"/>
          </p:cNvSpPr>
          <p:nvPr>
            <p:ph type="body" idx="4294967295"/>
          </p:nvPr>
        </p:nvSpPr>
        <p:spPr>
          <a:xfrm>
            <a:off x="410904" y="362950"/>
            <a:ext cx="3018000" cy="14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DESKTOP PROJECT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18" name="Google Shape;318;p3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19" name="Google Shape;319;p32"/>
          <p:cNvGrpSpPr/>
          <p:nvPr/>
        </p:nvGrpSpPr>
        <p:grpSpPr>
          <a:xfrm>
            <a:off x="1925314" y="1396320"/>
            <a:ext cx="5137914" cy="3010243"/>
            <a:chOff x="3488300" y="1066711"/>
            <a:chExt cx="5137914" cy="3010243"/>
          </a:xfrm>
        </p:grpSpPr>
        <p:sp>
          <p:nvSpPr>
            <p:cNvPr id="320" name="Google Shape;320;p32"/>
            <p:cNvSpPr/>
            <p:nvPr/>
          </p:nvSpPr>
          <p:spPr>
            <a:xfrm>
              <a:off x="3908466" y="1066711"/>
              <a:ext cx="4296005" cy="2875574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488300" y="3997737"/>
              <a:ext cx="5137914" cy="79217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3488300" y="3934363"/>
              <a:ext cx="5137122" cy="63373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5676334" y="3934363"/>
              <a:ext cx="752334" cy="3960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0B7F877-4EDD-22FE-493F-F4A87723A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302" y="1593290"/>
            <a:ext cx="3961712" cy="25108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4294967295"/>
          </p:nvPr>
        </p:nvSpPr>
        <p:spPr>
          <a:xfrm>
            <a:off x="909499" y="3160274"/>
            <a:ext cx="7772399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at:</a:t>
            </a:r>
            <a:br>
              <a:rPr lang="en" sz="1800" dirty="0"/>
            </a:br>
            <a:r>
              <a:rPr lang="en" sz="1800" dirty="0"/>
              <a:t>bas6849@psu.edu</a:t>
            </a:r>
            <a:endParaRPr sz="1800" dirty="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</a:t>
            </a:r>
            <a:endParaRPr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983608"/>
            <a:ext cx="82296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Develop a program implementing a REST API client that will provide the end-user with the functionality to inquire about real time flight prices. </a:t>
            </a: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Visit a mobile friendly public website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Search airports (with predictive text)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Select the date you want to fly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Enter the desired number of passengers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Get prices for the flights matching your search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Understand if the the prices are a good deal</a:t>
            </a:r>
            <a:endParaRPr sz="18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838227"/>
            <a:ext cx="3994500" cy="3127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Amadeus</a:t>
            </a:r>
          </a:p>
          <a:p>
            <a:pPr marL="285750" indent="-285750"/>
            <a:r>
              <a:rPr lang="en-US" dirty="0"/>
              <a:t>Robust API selection</a:t>
            </a:r>
          </a:p>
          <a:p>
            <a:pPr marL="285750" indent="-285750"/>
            <a:r>
              <a:rPr lang="en-US" dirty="0"/>
              <a:t>Great documentation </a:t>
            </a:r>
          </a:p>
          <a:p>
            <a:pPr marL="285750" indent="-285750"/>
            <a:r>
              <a:rPr lang="en-US" dirty="0"/>
              <a:t>Great developer tools</a:t>
            </a:r>
          </a:p>
          <a:p>
            <a:pPr marL="285750" indent="-285750"/>
            <a:r>
              <a:rPr lang="en-US" dirty="0"/>
              <a:t>Easy App insights</a:t>
            </a:r>
          </a:p>
          <a:p>
            <a:pPr marL="285750" indent="-285750"/>
            <a:r>
              <a:rPr lang="en-US" dirty="0"/>
              <a:t>Node.js SDK for ease of implementation</a:t>
            </a:r>
          </a:p>
          <a:p>
            <a:pPr marL="285750" indent="-285750"/>
            <a:endParaRPr dirty="0"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 selection</a:t>
            </a:r>
            <a:endParaRPr dirty="0"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 descr="A graph with a blue line&#10;&#10;Description automatically generated with low confidence">
            <a:extLst>
              <a:ext uri="{FF2B5EF4-FFF2-40B4-BE49-F238E27FC236}">
                <a16:creationId xmlns:a16="http://schemas.microsoft.com/office/drawing/2014/main" id="{34FB891B-63AA-853F-A37C-75B3AAE3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666" y="472234"/>
            <a:ext cx="4785556" cy="2165187"/>
          </a:xfrm>
          <a:prstGeom prst="rect">
            <a:avLst/>
          </a:prstGeom>
        </p:spPr>
      </p:pic>
      <p:pic>
        <p:nvPicPr>
          <p:cNvPr id="7" name="Picture 6" descr="A screenshot of a search engine&#10;&#10;Description automatically generated with medium confidence">
            <a:extLst>
              <a:ext uri="{FF2B5EF4-FFF2-40B4-BE49-F238E27FC236}">
                <a16:creationId xmlns:a16="http://schemas.microsoft.com/office/drawing/2014/main" id="{49A8A536-C47D-D4DF-21E3-646CE6B78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541" y="2313915"/>
            <a:ext cx="2699616" cy="24736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REST overview</a:t>
            </a:r>
            <a:endParaRPr dirty="0"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2678138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Node.js Server</a:t>
            </a: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407831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Amadeus Servers</a:t>
            </a: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1799562"/>
            <a:ext cx="0" cy="878576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3261938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215762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React App</a:t>
            </a: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5" name="Google Shape;262;p27">
            <a:extLst>
              <a:ext uri="{FF2B5EF4-FFF2-40B4-BE49-F238E27FC236}">
                <a16:creationId xmlns:a16="http://schemas.microsoft.com/office/drawing/2014/main" id="{D9FCB985-2CCD-EA4C-4E93-8F8788B9A8D7}"/>
              </a:ext>
            </a:extLst>
          </p:cNvPr>
          <p:cNvCxnSpPr>
            <a:cxnSpLocks/>
          </p:cNvCxnSpPr>
          <p:nvPr/>
        </p:nvCxnSpPr>
        <p:spPr>
          <a:xfrm flipV="1">
            <a:off x="4745665" y="1799562"/>
            <a:ext cx="0" cy="842588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7" name="Google Shape;262;p27">
            <a:extLst>
              <a:ext uri="{FF2B5EF4-FFF2-40B4-BE49-F238E27FC236}">
                <a16:creationId xmlns:a16="http://schemas.microsoft.com/office/drawing/2014/main" id="{1ED57E53-0BEF-9ECB-BABF-12AF8D5EDE1F}"/>
              </a:ext>
            </a:extLst>
          </p:cNvPr>
          <p:cNvCxnSpPr>
            <a:cxnSpLocks/>
          </p:cNvCxnSpPr>
          <p:nvPr/>
        </p:nvCxnSpPr>
        <p:spPr>
          <a:xfrm flipV="1">
            <a:off x="4752753" y="3261938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2C1FA-435D-91AF-0E68-5F1B0231C4AA}"/>
              </a:ext>
            </a:extLst>
          </p:cNvPr>
          <p:cNvSpPr/>
          <p:nvPr/>
        </p:nvSpPr>
        <p:spPr>
          <a:xfrm>
            <a:off x="765543" y="1488558"/>
            <a:ext cx="7757613" cy="3072809"/>
          </a:xfrm>
          <a:prstGeom prst="rect">
            <a:avLst/>
          </a:prstGeom>
          <a:solidFill>
            <a:schemeClr val="accent1">
              <a:alpha val="25259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oogle Shape;257;p27">
            <a:extLst>
              <a:ext uri="{FF2B5EF4-FFF2-40B4-BE49-F238E27FC236}">
                <a16:creationId xmlns:a16="http://schemas.microsoft.com/office/drawing/2014/main" id="{ABDDAC4C-0708-A83F-F96C-55E44A40B3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structure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80936B-BC4F-8D73-3A03-061E8BAC7058}"/>
              </a:ext>
            </a:extLst>
          </p:cNvPr>
          <p:cNvSpPr/>
          <p:nvPr/>
        </p:nvSpPr>
        <p:spPr>
          <a:xfrm>
            <a:off x="917944" y="1640958"/>
            <a:ext cx="2688142" cy="2712101"/>
          </a:xfrm>
          <a:prstGeom prst="rect">
            <a:avLst/>
          </a:prstGeom>
          <a:solidFill>
            <a:schemeClr val="accent1">
              <a:alpha val="25259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Google Shape;257;p27">
            <a:extLst>
              <a:ext uri="{FF2B5EF4-FFF2-40B4-BE49-F238E27FC236}">
                <a16:creationId xmlns:a16="http://schemas.microsoft.com/office/drawing/2014/main" id="{A9DBD845-C4C3-125D-9FBB-C575B8FE3E82}"/>
              </a:ext>
            </a:extLst>
          </p:cNvPr>
          <p:cNvSpPr txBox="1">
            <a:spLocks/>
          </p:cNvSpPr>
          <p:nvPr/>
        </p:nvSpPr>
        <p:spPr>
          <a:xfrm>
            <a:off x="917944" y="1640958"/>
            <a:ext cx="2597988" cy="69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n-US" dirty="0"/>
              <a:t>Node Express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85118-D8BD-40FD-BBE9-F7478A11C93D}"/>
              </a:ext>
            </a:extLst>
          </p:cNvPr>
          <p:cNvSpPr/>
          <p:nvPr/>
        </p:nvSpPr>
        <p:spPr>
          <a:xfrm>
            <a:off x="1157778" y="2483475"/>
            <a:ext cx="2242245" cy="1637765"/>
          </a:xfrm>
          <a:prstGeom prst="rect">
            <a:avLst/>
          </a:prstGeom>
          <a:solidFill>
            <a:schemeClr val="accent1">
              <a:alpha val="25259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oogle Shape;257;p27">
            <a:extLst>
              <a:ext uri="{FF2B5EF4-FFF2-40B4-BE49-F238E27FC236}">
                <a16:creationId xmlns:a16="http://schemas.microsoft.com/office/drawing/2014/main" id="{6D1A23F8-F0B3-7DC4-3800-9EC05834751C}"/>
              </a:ext>
            </a:extLst>
          </p:cNvPr>
          <p:cNvSpPr txBox="1">
            <a:spLocks/>
          </p:cNvSpPr>
          <p:nvPr/>
        </p:nvSpPr>
        <p:spPr>
          <a:xfrm>
            <a:off x="1157778" y="2496354"/>
            <a:ext cx="2242245" cy="10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n-US" dirty="0"/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middleware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Serves up Build from React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15021B-875C-9EA0-0897-D1983AE111AF}"/>
              </a:ext>
            </a:extLst>
          </p:cNvPr>
          <p:cNvSpPr/>
          <p:nvPr/>
        </p:nvSpPr>
        <p:spPr>
          <a:xfrm>
            <a:off x="3755765" y="1640958"/>
            <a:ext cx="4622691" cy="2712101"/>
          </a:xfrm>
          <a:prstGeom prst="rect">
            <a:avLst/>
          </a:prstGeom>
          <a:solidFill>
            <a:schemeClr val="accent1">
              <a:alpha val="25259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Google Shape;257;p27">
            <a:extLst>
              <a:ext uri="{FF2B5EF4-FFF2-40B4-BE49-F238E27FC236}">
                <a16:creationId xmlns:a16="http://schemas.microsoft.com/office/drawing/2014/main" id="{99719849-F2EB-1642-97D9-DFA9EE26A59A}"/>
              </a:ext>
            </a:extLst>
          </p:cNvPr>
          <p:cNvSpPr txBox="1">
            <a:spLocks/>
          </p:cNvSpPr>
          <p:nvPr/>
        </p:nvSpPr>
        <p:spPr>
          <a:xfrm>
            <a:off x="3755765" y="1640958"/>
            <a:ext cx="4467657" cy="69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n-US" dirty="0"/>
              <a:t>React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F80E91-62F0-B3C5-7891-AD15260C05EF}"/>
              </a:ext>
            </a:extLst>
          </p:cNvPr>
          <p:cNvSpPr/>
          <p:nvPr/>
        </p:nvSpPr>
        <p:spPr>
          <a:xfrm>
            <a:off x="3955210" y="2122307"/>
            <a:ext cx="4268212" cy="1337211"/>
          </a:xfrm>
          <a:prstGeom prst="rect">
            <a:avLst/>
          </a:prstGeom>
          <a:solidFill>
            <a:schemeClr val="accent1">
              <a:alpha val="25259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257;p27">
            <a:extLst>
              <a:ext uri="{FF2B5EF4-FFF2-40B4-BE49-F238E27FC236}">
                <a16:creationId xmlns:a16="http://schemas.microsoft.com/office/drawing/2014/main" id="{D48F34A9-7082-77E4-32BA-4D60F025D3A8}"/>
              </a:ext>
            </a:extLst>
          </p:cNvPr>
          <p:cNvSpPr txBox="1">
            <a:spLocks/>
          </p:cNvSpPr>
          <p:nvPr/>
        </p:nvSpPr>
        <p:spPr>
          <a:xfrm>
            <a:off x="3955210" y="2154026"/>
            <a:ext cx="1930436" cy="50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92CE72-0367-9C53-A9FC-6CAB46979C66}"/>
              </a:ext>
            </a:extLst>
          </p:cNvPr>
          <p:cNvSpPr/>
          <p:nvPr/>
        </p:nvSpPr>
        <p:spPr>
          <a:xfrm>
            <a:off x="5160028" y="3636106"/>
            <a:ext cx="1131945" cy="540365"/>
          </a:xfrm>
          <a:prstGeom prst="rect">
            <a:avLst/>
          </a:prstGeom>
          <a:solidFill>
            <a:schemeClr val="accent1">
              <a:alpha val="25259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257;p27">
            <a:extLst>
              <a:ext uri="{FF2B5EF4-FFF2-40B4-BE49-F238E27FC236}">
                <a16:creationId xmlns:a16="http://schemas.microsoft.com/office/drawing/2014/main" id="{95DFE4D8-9FD0-5767-1966-AD46DC130D7A}"/>
              </a:ext>
            </a:extLst>
          </p:cNvPr>
          <p:cNvSpPr txBox="1">
            <a:spLocks/>
          </p:cNvSpPr>
          <p:nvPr/>
        </p:nvSpPr>
        <p:spPr>
          <a:xfrm>
            <a:off x="5187181" y="3678384"/>
            <a:ext cx="1131945" cy="50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n-US" dirty="0"/>
              <a:t>Public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69A585-6991-8F42-AD85-DA60A83B074A}"/>
              </a:ext>
            </a:extLst>
          </p:cNvPr>
          <p:cNvSpPr/>
          <p:nvPr/>
        </p:nvSpPr>
        <p:spPr>
          <a:xfrm>
            <a:off x="3957427" y="3636107"/>
            <a:ext cx="1000940" cy="540365"/>
          </a:xfrm>
          <a:prstGeom prst="rect">
            <a:avLst/>
          </a:prstGeom>
          <a:solidFill>
            <a:schemeClr val="accent1">
              <a:alpha val="25259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Google Shape;257;p27">
            <a:extLst>
              <a:ext uri="{FF2B5EF4-FFF2-40B4-BE49-F238E27FC236}">
                <a16:creationId xmlns:a16="http://schemas.microsoft.com/office/drawing/2014/main" id="{988295DC-C3D2-695C-620E-0CE12865AA24}"/>
              </a:ext>
            </a:extLst>
          </p:cNvPr>
          <p:cNvSpPr txBox="1">
            <a:spLocks/>
          </p:cNvSpPr>
          <p:nvPr/>
        </p:nvSpPr>
        <p:spPr>
          <a:xfrm>
            <a:off x="3957426" y="3667826"/>
            <a:ext cx="1000940" cy="50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n-US" dirty="0"/>
              <a:t>Build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F5B953-6F07-8AB4-8F10-51E83AAD9E48}"/>
              </a:ext>
            </a:extLst>
          </p:cNvPr>
          <p:cNvSpPr/>
          <p:nvPr/>
        </p:nvSpPr>
        <p:spPr>
          <a:xfrm>
            <a:off x="4765183" y="2215103"/>
            <a:ext cx="3370975" cy="540365"/>
          </a:xfrm>
          <a:prstGeom prst="rect">
            <a:avLst/>
          </a:prstGeom>
          <a:solidFill>
            <a:schemeClr val="accent1">
              <a:alpha val="25259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Google Shape;257;p27">
            <a:extLst>
              <a:ext uri="{FF2B5EF4-FFF2-40B4-BE49-F238E27FC236}">
                <a16:creationId xmlns:a16="http://schemas.microsoft.com/office/drawing/2014/main" id="{80F83D9F-663B-0D6D-0C8A-03C8C6A85C71}"/>
              </a:ext>
            </a:extLst>
          </p:cNvPr>
          <p:cNvSpPr txBox="1">
            <a:spLocks/>
          </p:cNvSpPr>
          <p:nvPr/>
        </p:nvSpPr>
        <p:spPr>
          <a:xfrm>
            <a:off x="5555152" y="2236482"/>
            <a:ext cx="1930436" cy="50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n-US" dirty="0"/>
              <a:t>Components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343CA5-7AC8-9EAE-1A49-8900E06BC0CD}"/>
              </a:ext>
            </a:extLst>
          </p:cNvPr>
          <p:cNvSpPr/>
          <p:nvPr/>
        </p:nvSpPr>
        <p:spPr>
          <a:xfrm>
            <a:off x="4765183" y="2817775"/>
            <a:ext cx="3370975" cy="540365"/>
          </a:xfrm>
          <a:prstGeom prst="rect">
            <a:avLst/>
          </a:prstGeom>
          <a:solidFill>
            <a:schemeClr val="accent1">
              <a:alpha val="25259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Google Shape;257;p27">
            <a:extLst>
              <a:ext uri="{FF2B5EF4-FFF2-40B4-BE49-F238E27FC236}">
                <a16:creationId xmlns:a16="http://schemas.microsoft.com/office/drawing/2014/main" id="{581B0991-F134-BD3B-C2AA-8C6B09814FFA}"/>
              </a:ext>
            </a:extLst>
          </p:cNvPr>
          <p:cNvSpPr txBox="1">
            <a:spLocks/>
          </p:cNvSpPr>
          <p:nvPr/>
        </p:nvSpPr>
        <p:spPr>
          <a:xfrm>
            <a:off x="5885646" y="2849494"/>
            <a:ext cx="2444347" cy="50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n-US" dirty="0"/>
              <a:t>Utils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Used</a:t>
            </a:r>
            <a:endParaRPr dirty="0"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457200" y="1422964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ESlint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 pluggable linter that encourages code best practices and integrates with many IDE’s.</a:t>
            </a:r>
            <a:endParaRPr sz="1200" dirty="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3223964" y="1422964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Express.js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err="1"/>
              <a:t>Express.js</a:t>
            </a:r>
            <a:r>
              <a:rPr lang="en" sz="1200" dirty="0"/>
              <a:t> is a popular Node.js server framework that powers several web apps.</a:t>
            </a:r>
            <a:endParaRPr sz="1200" dirty="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3"/>
          </p:nvPr>
        </p:nvSpPr>
        <p:spPr>
          <a:xfrm>
            <a:off x="5990726" y="1422964"/>
            <a:ext cx="2696073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Jest Testing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Jest is a BDD/TDD assertion library for Node and the browser that can be delightfully paired with any testing framework.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Render.io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A unified cloud for apps and websites with free TLS certificates, a global CDN, DDOS protection, and auto deploys from Git.</a:t>
            </a:r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3223964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Amadeus Node SDK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Makes it easy to integrate with your code without worrying about basic overhead tasks associated with RESTful services.</a:t>
            </a:r>
            <a:endParaRPr sz="1200" dirty="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3"/>
          </p:nvPr>
        </p:nvSpPr>
        <p:spPr>
          <a:xfrm>
            <a:off x="5990727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React.js</a:t>
            </a:r>
            <a:r>
              <a:rPr lang="en-US" sz="1200" dirty="0"/>
              <a:t> is a popular UI framework that was created by Jordan </a:t>
            </a:r>
            <a:r>
              <a:rPr lang="en-US" sz="1200" dirty="0" err="1"/>
              <a:t>Walke</a:t>
            </a:r>
            <a:r>
              <a:rPr lang="en-US" sz="1200" dirty="0"/>
              <a:t> at Facebook.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5" name="Google Shape;275;p28"/>
          <p:cNvSpPr/>
          <p:nvPr/>
        </p:nvSpPr>
        <p:spPr>
          <a:xfrm>
            <a:off x="3347112" y="1095800"/>
            <a:ext cx="358382" cy="37276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25" y="3124068"/>
            <a:ext cx="432837" cy="372292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37991" y="1095802"/>
            <a:ext cx="379274" cy="34480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332652" y="3161991"/>
            <a:ext cx="387310" cy="3443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107156" y="3129373"/>
            <a:ext cx="424823" cy="361689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107143" y="1149565"/>
            <a:ext cx="400167" cy="26523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body" idx="4294967295"/>
          </p:nvPr>
        </p:nvSpPr>
        <p:spPr>
          <a:xfrm>
            <a:off x="434050" y="745649"/>
            <a:ext cx="4101900" cy="3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MOBILE PROJECT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X</a:t>
            </a:r>
            <a:r>
              <a:rPr lang="en" sz="1800" dirty="0"/>
              <a:t>s breakpoints are used to define styles at the smallest screen sizes.</a:t>
            </a:r>
            <a:endParaRPr sz="1800" dirty="0"/>
          </a:p>
        </p:txBody>
      </p:sp>
      <p:sp>
        <p:nvSpPr>
          <p:cNvPr id="294" name="Google Shape;294;p3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95" name="Google Shape;295;p30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296" name="Google Shape;296;p30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20068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17D83364-C938-339D-7772-683A0705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164" y="773082"/>
            <a:ext cx="1984842" cy="35846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body" idx="4294967295"/>
          </p:nvPr>
        </p:nvSpPr>
        <p:spPr>
          <a:xfrm>
            <a:off x="434050" y="745649"/>
            <a:ext cx="4101900" cy="3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TABLET PROJECT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 mobile view is the same as the desktop view as far as breakpoints.</a:t>
            </a:r>
            <a:endParaRPr sz="1800" dirty="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07" name="Google Shape;307;p31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08" name="Google Shape;308;p31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Screens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45CC544A-C9A0-14BE-CD63-34E88D25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99" y="866010"/>
            <a:ext cx="2572611" cy="34346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320</Words>
  <Application>Microsoft Macintosh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Cousine</vt:lpstr>
      <vt:lpstr>Calibri</vt:lpstr>
      <vt:lpstr>Valentine template</vt:lpstr>
      <vt:lpstr>SWENG 861 Bennett Schoonerman</vt:lpstr>
      <vt:lpstr>INSTRUCTIONS</vt:lpstr>
      <vt:lpstr>REQUIREMENTS</vt:lpstr>
      <vt:lpstr>API selection</vt:lpstr>
      <vt:lpstr>Basic REST overview</vt:lpstr>
      <vt:lpstr>Project structure</vt:lpstr>
      <vt:lpstr>Technology Used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SWENG 865 Bennett Schoonerman</dc:title>
  <cp:lastModifiedBy>Schoonerman, Bennett</cp:lastModifiedBy>
  <cp:revision>5</cp:revision>
  <cp:lastPrinted>2023-06-22T22:39:34Z</cp:lastPrinted>
  <dcterms:modified xsi:type="dcterms:W3CDTF">2023-06-23T14:43:45Z</dcterms:modified>
</cp:coreProperties>
</file>