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12192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1" y="4494770"/>
            <a:ext cx="1064259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</a:t>
            </a:r>
            <a:r>
              <a:rPr lang="de-DE"/>
              <a:t>Vortrags 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351" y="2420839"/>
            <a:ext cx="1064259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022351" y="3392202"/>
            <a:ext cx="1064259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9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 lIns="72000" tIns="72000" rIns="72000" bIns="72000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47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1"/>
            <a:ext cx="12192000" cy="50768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24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9282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78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7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6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52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20801" y="1412777"/>
            <a:ext cx="4874684" cy="46816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8684" y="1412777"/>
            <a:ext cx="4876800" cy="46816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735627" y="260648"/>
            <a:ext cx="9361123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18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5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55235" y="119270"/>
            <a:ext cx="8713528" cy="654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585" b="0" strike="noStrike" spc="-1" smtClean="0">
                <a:solidFill>
                  <a:srgbClr val="000000"/>
                </a:solidFill>
                <a:latin typeface="IBM Plex Sans"/>
              </a:rPr>
              <a:t>Titelmasterformat durch Klicken bearbeiten</a:t>
            </a:r>
            <a:endParaRPr lang="en-US" sz="2585" b="0" strike="noStrike" spc="-1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14485" y="1428811"/>
            <a:ext cx="10923355" cy="453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/>
            <a:r>
              <a:rPr lang="de-DE" sz="1633" b="0" strike="noStrike" spc="-1" smtClean="0">
                <a:solidFill>
                  <a:srgbClr val="000000"/>
                </a:solidFill>
                <a:latin typeface="IBM Plex Sans"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09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1" y="4494770"/>
            <a:ext cx="1064259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351" y="2420839"/>
            <a:ext cx="1064259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22351" y="3392202"/>
            <a:ext cx="1064259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86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0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9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18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B82B04-3C2A-47AF-AB9A-746301007D0E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4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514351" y="1484313"/>
            <a:ext cx="11164268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8122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514351" y="1484313"/>
            <a:ext cx="11164268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812280"/>
          </a:xfrm>
          <a:solidFill>
            <a:schemeClr val="bg1">
              <a:lumMod val="95000"/>
              <a:alpha val="50000"/>
            </a:schemeClr>
          </a:solidFill>
        </p:spPr>
        <p:txBody>
          <a:bodyPr lIns="72000" tIns="36000" rIns="72000" bIns="72000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5143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1658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23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 lIns="72000" tIns="72000" rIns="72000" bIns="72000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5143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1658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58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55734" y="1484314"/>
            <a:ext cx="6009217" cy="42497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27049" y="1484313"/>
            <a:ext cx="498556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34035" y="2943181"/>
            <a:ext cx="4977765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34035" y="4402050"/>
            <a:ext cx="497776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5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5852" y="1484313"/>
            <a:ext cx="5512769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514352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09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514351" y="1484314"/>
            <a:ext cx="34544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7725261" y="1484314"/>
            <a:ext cx="3450167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112684" y="1484314"/>
            <a:ext cx="34544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5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4351" y="1484313"/>
            <a:ext cx="11164268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083984" y="6275709"/>
            <a:ext cx="55118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Titel der Präsentation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Prof. Uwe Aßmann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741836" y="6275708"/>
            <a:ext cx="9225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82" y="6273051"/>
            <a:ext cx="1160113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6288297"/>
            <a:ext cx="1514475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285750" indent="-285750" algn="l" defTabSz="914400" rtl="0" eaLnBrk="1" latinLnBrk="0" hangingPunct="1">
        <a:spcBef>
          <a:spcPts val="600"/>
        </a:spcBef>
        <a:buFont typeface="Arial" charset="0"/>
        <a:buChar char="•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73">
          <p15:clr>
            <a:srgbClr val="F26B43"/>
          </p15:clr>
        </p15:guide>
        <p15:guide id="4294967295" pos="243">
          <p15:clr>
            <a:srgbClr val="F26B43"/>
          </p15:clr>
        </p15:guide>
        <p15:guide id="4294967295" pos="660">
          <p15:clr>
            <a:srgbClr val="F26B43"/>
          </p15:clr>
        </p15:guide>
        <p15:guide id="4294967295" pos="726">
          <p15:clr>
            <a:srgbClr val="F26B43"/>
          </p15:clr>
        </p15:guide>
        <p15:guide id="4294967295" pos="1146">
          <p15:clr>
            <a:srgbClr val="F26B43"/>
          </p15:clr>
        </p15:guide>
        <p15:guide id="4294967295" pos="1212">
          <p15:clr>
            <a:srgbClr val="F26B43"/>
          </p15:clr>
        </p15:guide>
        <p15:guide id="4294967295" pos="1701">
          <p15:clr>
            <a:srgbClr val="F26B43"/>
          </p15:clr>
        </p15:guide>
        <p15:guide id="4294967295" pos="1632">
          <p15:clr>
            <a:srgbClr val="F26B43"/>
          </p15:clr>
        </p15:guide>
        <p15:guide id="4294967295" pos="2184">
          <p15:clr>
            <a:srgbClr val="F26B43"/>
          </p15:clr>
        </p15:guide>
        <p15:guide id="4294967295" pos="2117">
          <p15:clr>
            <a:srgbClr val="F26B43"/>
          </p15:clr>
        </p15:guide>
        <p15:guide id="4294967295" pos="2604">
          <p15:clr>
            <a:srgbClr val="F26B43"/>
          </p15:clr>
        </p15:guide>
        <p15:guide id="4294967295" pos="2672">
          <p15:clr>
            <a:srgbClr val="F26B43"/>
          </p15:clr>
        </p15:guide>
        <p15:guide id="4294967295" pos="3089">
          <p15:clr>
            <a:srgbClr val="F26B43"/>
          </p15:clr>
        </p15:guide>
        <p15:guide id="4294967295" pos="3158">
          <p15:clr>
            <a:srgbClr val="F26B43"/>
          </p15:clr>
        </p15:guide>
        <p15:guide id="4294967295" pos="3575">
          <p15:clr>
            <a:srgbClr val="F26B43"/>
          </p15:clr>
        </p15:guide>
        <p15:guide id="4294967295" pos="3642">
          <p15:clr>
            <a:srgbClr val="F26B43"/>
          </p15:clr>
        </p15:guide>
        <p15:guide id="4294967295" pos="3887">
          <p15:clr>
            <a:srgbClr val="F26B43"/>
          </p15:clr>
        </p15:guide>
        <p15:guide id="4294967295" pos="3818">
          <p15:clr>
            <a:srgbClr val="F26B43"/>
          </p15:clr>
        </p15:guide>
        <p15:guide id="4294967295" pos="4061">
          <p15:clr>
            <a:srgbClr val="F26B43"/>
          </p15:clr>
        </p15:guide>
        <p15:guide id="4294967295" pos="4130">
          <p15:clr>
            <a:srgbClr val="F26B43"/>
          </p15:clr>
        </p15:guide>
        <p15:guide id="4294967295" pos="4545">
          <p15:clr>
            <a:srgbClr val="F26B43"/>
          </p15:clr>
        </p15:guide>
        <p15:guide id="4294967295" pos="4614">
          <p15:clr>
            <a:srgbClr val="F26B43"/>
          </p15:clr>
        </p15:guide>
        <p15:guide id="4294967295" pos="5031">
          <p15:clr>
            <a:srgbClr val="F26B43"/>
          </p15:clr>
        </p15:guide>
        <p15:guide id="4294967295" pos="5100">
          <p15:clr>
            <a:srgbClr val="F26B43"/>
          </p15:clr>
        </p15:guide>
        <p15:guide id="4294967295" pos="5586">
          <p15:clr>
            <a:srgbClr val="F26B43"/>
          </p15:clr>
        </p15:guide>
        <p15:guide id="4294967295" pos="5517">
          <p15:clr>
            <a:srgbClr val="F26B43"/>
          </p15:clr>
        </p15:guide>
        <p15:guide id="4294967295" orient="horz" pos="727">
          <p15:clr>
            <a:srgbClr val="F26B43"/>
          </p15:clr>
        </p15:guide>
        <p15:guide id="4294967295" pos="416">
          <p15:clr>
            <a:srgbClr val="F26B43"/>
          </p15:clr>
        </p15:guide>
        <p15:guide id="4294967295" pos="483">
          <p15:clr>
            <a:srgbClr val="F26B43"/>
          </p15:clr>
        </p15:guide>
        <p15:guide id="4294967295" pos="903">
          <p15:clr>
            <a:srgbClr val="F26B43"/>
          </p15:clr>
        </p15:guide>
        <p15:guide id="4294967295" pos="971">
          <p15:clr>
            <a:srgbClr val="F26B43"/>
          </p15:clr>
        </p15:guide>
        <p15:guide id="4294967295" pos="1389">
          <p15:clr>
            <a:srgbClr val="F26B43"/>
          </p15:clr>
        </p15:guide>
        <p15:guide id="4294967295" pos="1457">
          <p15:clr>
            <a:srgbClr val="F26B43"/>
          </p15:clr>
        </p15:guide>
        <p15:guide id="4294967295" pos="1875">
          <p15:clr>
            <a:srgbClr val="F26B43"/>
          </p15:clr>
        </p15:guide>
        <p15:guide id="4294967295" pos="1941">
          <p15:clr>
            <a:srgbClr val="F26B43"/>
          </p15:clr>
        </p15:guide>
        <p15:guide id="4294967295" pos="2358">
          <p15:clr>
            <a:srgbClr val="F26B43"/>
          </p15:clr>
        </p15:guide>
        <p15:guide id="4294967295" pos="2429">
          <p15:clr>
            <a:srgbClr val="F26B43"/>
          </p15:clr>
        </p15:guide>
        <p15:guide id="4294967295" pos="2847">
          <p15:clr>
            <a:srgbClr val="F26B43"/>
          </p15:clr>
        </p15:guide>
        <p15:guide id="4294967295" pos="2913">
          <p15:clr>
            <a:srgbClr val="F26B43"/>
          </p15:clr>
        </p15:guide>
        <p15:guide id="4294967295" pos="3330">
          <p15:clr>
            <a:srgbClr val="F26B43"/>
          </p15:clr>
        </p15:guide>
        <p15:guide id="4294967295" pos="3398">
          <p15:clr>
            <a:srgbClr val="F26B43"/>
          </p15:clr>
        </p15:guide>
        <p15:guide id="4294967295" pos="4302">
          <p15:clr>
            <a:srgbClr val="F26B43"/>
          </p15:clr>
        </p15:guide>
        <p15:guide id="4294967295" pos="4373">
          <p15:clr>
            <a:srgbClr val="F26B43"/>
          </p15:clr>
        </p15:guide>
        <p15:guide id="4294967295" pos="4787">
          <p15:clr>
            <a:srgbClr val="F26B43"/>
          </p15:clr>
        </p15:guide>
        <p15:guide id="4294967295" pos="4859">
          <p15:clr>
            <a:srgbClr val="F26B43"/>
          </p15:clr>
        </p15:guide>
        <p15:guide id="4294967295" pos="5274">
          <p15:clr>
            <a:srgbClr val="F26B43"/>
          </p15:clr>
        </p15:guide>
        <p15:guide id="4294967295" pos="5345">
          <p15:clr>
            <a:srgbClr val="F26B43"/>
          </p15:clr>
        </p15:guide>
        <p15:guide id="4294967295" orient="horz" pos="3612">
          <p15:clr>
            <a:srgbClr val="F26B43"/>
          </p15:clr>
        </p15:guide>
        <p15:guide id="4294967295" orient="horz" pos="3838">
          <p15:clr>
            <a:srgbClr val="F26B43"/>
          </p15:clr>
        </p15:guide>
        <p15:guide id="4294967295" orient="horz" pos="935">
          <p15:clr>
            <a:srgbClr val="F26B43"/>
          </p15:clr>
        </p15:guide>
        <p15:guide id="4294967295" orient="horz" pos="221">
          <p15:clr>
            <a:srgbClr val="F26B43"/>
          </p15:clr>
        </p15:guide>
        <p15:guide id="4294967295" orient="horz" pos="3962">
          <p15:clr>
            <a:srgbClr val="F26B43"/>
          </p15:clr>
        </p15:guide>
        <p15:guide id="4294967295" orient="horz" pos="4167">
          <p15:clr>
            <a:srgbClr val="F26B43"/>
          </p15:clr>
        </p15:guide>
        <p15:guide id="4294967295" orient="horz" pos="619">
          <p15:clr>
            <a:srgbClr val="F26B43"/>
          </p15:clr>
        </p15:guide>
        <p15:guide id="4294967295" orient="horz" pos="490">
          <p15:clr>
            <a:srgbClr val="F26B43"/>
          </p15:clr>
        </p15:guide>
        <p15:guide id="4294967295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May 2023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Dr.-Ing. Sebastian Götz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Timed</a:t>
            </a:r>
            <a:r>
              <a:rPr lang="de-DE" dirty="0" smtClean="0"/>
              <a:t> Remote Data </a:t>
            </a:r>
            <a:r>
              <a:rPr lang="de-DE" dirty="0" err="1" smtClean="0"/>
              <a:t>Mirroring</a:t>
            </a:r>
            <a:r>
              <a:rPr lang="de-DE" dirty="0" smtClean="0"/>
              <a:t> Simulator 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Assess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Model Fidelity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39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RDMSim</a:t>
            </a:r>
            <a:r>
              <a:rPr lang="de-DE" dirty="0" smtClean="0"/>
              <a:t> </a:t>
            </a:r>
            <a:r>
              <a:rPr lang="de-DE" dirty="0" err="1" smtClean="0"/>
              <a:t>exemplar</a:t>
            </a:r>
            <a:r>
              <a:rPr lang="de-DE" dirty="0" smtClean="0"/>
              <a:t> at SEAMS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exemplar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stepwise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remote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mirroring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At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computed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But,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simulating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adapation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time-aware </a:t>
            </a:r>
            <a:r>
              <a:rPr lang="de-DE" dirty="0" err="1" smtClean="0"/>
              <a:t>simulation</a:t>
            </a:r>
            <a:r>
              <a:rPr lang="de-DE" dirty="0" smtClean="0"/>
              <a:t> (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managed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system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This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where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TimedRDMSim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helps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We</a:t>
            </a:r>
            <a:r>
              <a:rPr lang="de-DE" dirty="0" smtClean="0">
                <a:sym typeface="Wingdings" panose="05000000000000000000" pitchFamily="2" charset="2"/>
              </a:rPr>
              <a:t> also </a:t>
            </a:r>
            <a:r>
              <a:rPr lang="de-DE" dirty="0" err="1" smtClean="0">
                <a:sym typeface="Wingdings" panose="05000000000000000000" pitchFamily="2" charset="2"/>
              </a:rPr>
              <a:t>need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special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means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identify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long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takes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runtime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notice</a:t>
            </a:r>
            <a:r>
              <a:rPr lang="de-DE" dirty="0" smtClean="0">
                <a:sym typeface="Wingdings" panose="05000000000000000000" pitchFamily="2" charset="2"/>
              </a:rPr>
              <a:t> a </a:t>
            </a:r>
            <a:r>
              <a:rPr lang="de-DE" dirty="0" err="1" smtClean="0">
                <a:sym typeface="Wingdings" panose="05000000000000000000" pitchFamily="2" charset="2"/>
              </a:rPr>
              <a:t>change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running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system</a:t>
            </a:r>
            <a:r>
              <a:rPr lang="de-DE" dirty="0" smtClean="0"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ym typeface="Wingdings" panose="05000000000000000000" pitchFamily="2" charset="2"/>
              </a:rPr>
              <a:t>managed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system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runtime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interesting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in a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consuming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Create a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Connect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r>
              <a:rPr lang="de-DE" dirty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Mirror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: down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starting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up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ready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stopping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stopped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Links </a:t>
            </a:r>
            <a:r>
              <a:rPr lang="de-DE" dirty="0" err="1" smtClean="0">
                <a:sym typeface="Wingdings" panose="05000000000000000000" pitchFamily="2" charset="2"/>
              </a:rPr>
              <a:t>between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mirrors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established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Link </a:t>
            </a:r>
            <a:r>
              <a:rPr lang="de-DE" dirty="0" err="1" smtClean="0">
                <a:sym typeface="Wingdings" panose="05000000000000000000" pitchFamily="2" charset="2"/>
              </a:rPr>
              <a:t>states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inactive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active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closed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Links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only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get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their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source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target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mirror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ready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At </a:t>
            </a:r>
            <a:r>
              <a:rPr lang="de-DE" dirty="0" err="1" smtClean="0">
                <a:sym typeface="Wingdings" panose="05000000000000000000" pitchFamily="2" charset="2"/>
              </a:rPr>
              <a:t>runtime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change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number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mirrors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Future </a:t>
            </a:r>
            <a:r>
              <a:rPr lang="de-DE" dirty="0" err="1" smtClean="0">
                <a:sym typeface="Wingdings" panose="05000000000000000000" pitchFamily="2" charset="2"/>
              </a:rPr>
              <a:t>work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change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TopologyStrategy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87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49031" y="206474"/>
            <a:ext cx="8093265" cy="5841901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514351" y="1484313"/>
            <a:ext cx="3861706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285750" indent="-285750" algn="l" defTabSz="914400" rtl="0" eaLnBrk="1" latinLnBrk="0" hangingPunct="1">
              <a:spcBef>
                <a:spcPts val="1200"/>
              </a:spcBef>
              <a:buFont typeface="Arial" charset="0"/>
              <a:buChar char="•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Probes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Effectors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send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TopologyStrategy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36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Network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57146" y="1154113"/>
            <a:ext cx="4198201" cy="4249737"/>
          </a:xfrm>
          <a:prstGeom prst="rect">
            <a:avLst/>
          </a:prstGeom>
        </p:spPr>
      </p:pic>
      <p:sp>
        <p:nvSpPr>
          <p:cNvPr id="9" name="Inhaltsplatzhalter 1"/>
          <p:cNvSpPr txBox="1">
            <a:spLocks/>
          </p:cNvSpPr>
          <p:nvPr/>
        </p:nvSpPr>
        <p:spPr>
          <a:xfrm>
            <a:off x="514351" y="1484313"/>
            <a:ext cx="3861706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285750" indent="-285750" algn="l" defTabSz="914400" rtl="0" eaLnBrk="1" latinLnBrk="0" hangingPunct="1">
              <a:spcBef>
                <a:spcPts val="1200"/>
              </a:spcBef>
              <a:buFont typeface="Arial" charset="0"/>
              <a:buChar char="•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GraphStream</a:t>
            </a:r>
            <a:r>
              <a:rPr lang="de-DE" dirty="0" smtClean="0"/>
              <a:t>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coded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Yellow: </a:t>
            </a:r>
            <a:r>
              <a:rPr lang="de-DE" dirty="0" err="1" smtClean="0"/>
              <a:t>inactive</a:t>
            </a:r>
            <a:r>
              <a:rPr lang="de-DE" dirty="0" smtClean="0"/>
              <a:t>/</a:t>
            </a:r>
            <a:r>
              <a:rPr lang="de-DE" dirty="0" err="1" smtClean="0"/>
              <a:t>starting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Green: </a:t>
            </a:r>
            <a:r>
              <a:rPr lang="de-DE" dirty="0" err="1" smtClean="0"/>
              <a:t>active</a:t>
            </a:r>
            <a:r>
              <a:rPr lang="de-DE" dirty="0" smtClean="0"/>
              <a:t>/</a:t>
            </a:r>
            <a:r>
              <a:rPr lang="de-DE" dirty="0" err="1" smtClean="0"/>
              <a:t>ready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Red</a:t>
            </a:r>
            <a:r>
              <a:rPr lang="de-DE" dirty="0" smtClean="0"/>
              <a:t>: </a:t>
            </a:r>
            <a:r>
              <a:rPr lang="de-DE" dirty="0" err="1" smtClean="0"/>
              <a:t>closed</a:t>
            </a:r>
            <a:r>
              <a:rPr lang="de-DE" dirty="0" smtClean="0"/>
              <a:t>/</a:t>
            </a:r>
            <a:r>
              <a:rPr lang="de-DE" dirty="0" err="1" smtClean="0"/>
              <a:t>stopping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90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>
                <a:latin typeface="Consolas" panose="020B0609020204030204" pitchFamily="49" charset="0"/>
              </a:rPr>
              <a:t>debug</a:t>
            </a:r>
            <a:r>
              <a:rPr lang="de-DE" dirty="0" smtClean="0">
                <a:latin typeface="Consolas" panose="020B0609020204030204" pitchFamily="49" charset="0"/>
              </a:rPr>
              <a:t>=</a:t>
            </a:r>
            <a:r>
              <a:rPr lang="de-DE" dirty="0" err="1" smtClean="0">
                <a:latin typeface="Consolas" panose="020B0609020204030204" pitchFamily="49" charset="0"/>
              </a:rPr>
              <a:t>true</a:t>
            </a:r>
            <a:r>
              <a:rPr lang="de-DE" dirty="0" smtClean="0">
                <a:latin typeface="Consolas" panose="020B0609020204030204" pitchFamily="49" charset="0"/>
              </a:rPr>
              <a:t>				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 smtClean="0">
                <a:latin typeface="Consolas" panose="020B0609020204030204" pitchFamily="49" charset="0"/>
              </a:rPr>
              <a:t>sim_time</a:t>
            </a:r>
            <a:r>
              <a:rPr lang="de-DE" dirty="0" smtClean="0">
                <a:latin typeface="Consolas" panose="020B0609020204030204" pitchFamily="49" charset="0"/>
              </a:rPr>
              <a:t>=120				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num_mirrors</a:t>
            </a:r>
            <a:r>
              <a:rPr lang="de-DE" dirty="0">
                <a:latin typeface="Consolas" panose="020B0609020204030204" pitchFamily="49" charset="0"/>
              </a:rPr>
              <a:t>=50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num_links_per_mirror</a:t>
            </a:r>
            <a:r>
              <a:rPr lang="de-DE" dirty="0">
                <a:latin typeface="Consolas" panose="020B0609020204030204" pitchFamily="49" charset="0"/>
              </a:rPr>
              <a:t>=1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startup_time_min</a:t>
            </a:r>
            <a:r>
              <a:rPr lang="de-DE" dirty="0">
                <a:latin typeface="Consolas" panose="020B0609020204030204" pitchFamily="49" charset="0"/>
              </a:rPr>
              <a:t>=5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startup_time_max</a:t>
            </a:r>
            <a:r>
              <a:rPr lang="de-DE" dirty="0">
                <a:latin typeface="Consolas" panose="020B0609020204030204" pitchFamily="49" charset="0"/>
              </a:rPr>
              <a:t>=10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ready_time_min</a:t>
            </a:r>
            <a:r>
              <a:rPr lang="de-DE" dirty="0">
                <a:latin typeface="Consolas" panose="020B0609020204030204" pitchFamily="49" charset="0"/>
              </a:rPr>
              <a:t>=2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ready_time_max</a:t>
            </a:r>
            <a:r>
              <a:rPr lang="de-DE" dirty="0">
                <a:latin typeface="Consolas" panose="020B0609020204030204" pitchFamily="49" charset="0"/>
              </a:rPr>
              <a:t>=20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stop_time_min</a:t>
            </a:r>
            <a:r>
              <a:rPr lang="de-DE" dirty="0">
                <a:latin typeface="Consolas" panose="020B0609020204030204" pitchFamily="49" charset="0"/>
              </a:rPr>
              <a:t>=2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stop_time_max</a:t>
            </a:r>
            <a:r>
              <a:rPr lang="de-DE" dirty="0">
                <a:latin typeface="Consolas" panose="020B0609020204030204" pitchFamily="49" charset="0"/>
              </a:rPr>
              <a:t>=5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link_activation_time_min</a:t>
            </a:r>
            <a:r>
              <a:rPr lang="de-DE" dirty="0">
                <a:latin typeface="Consolas" panose="020B0609020204030204" pitchFamily="49" charset="0"/>
              </a:rPr>
              <a:t>=2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link_activation_time_max</a:t>
            </a:r>
            <a:r>
              <a:rPr lang="de-DE" dirty="0">
                <a:latin typeface="Consolas" panose="020B0609020204030204" pitchFamily="49" charset="0"/>
              </a:rPr>
              <a:t>=5</a:t>
            </a:r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Configuration</a:t>
            </a:r>
            <a:r>
              <a:rPr lang="de-DE" dirty="0" smtClean="0"/>
              <a:t> (</a:t>
            </a:r>
            <a:r>
              <a:rPr lang="de-DE" dirty="0" err="1" smtClean="0"/>
              <a:t>sim.conf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6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Write a Simulation Runner (</a:t>
            </a:r>
            <a:r>
              <a:rPr lang="de-DE" dirty="0" err="1" smtClean="0"/>
              <a:t>main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b="1" dirty="0" err="1" smtClean="0">
                <a:latin typeface="Consolas" panose="020B0609020204030204" pitchFamily="49" charset="0"/>
              </a:rPr>
              <a:t>public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static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void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main</a:t>
            </a:r>
            <a:r>
              <a:rPr lang="de-DE" dirty="0" smtClean="0">
                <a:latin typeface="Consolas" panose="020B0609020204030204" pitchFamily="49" charset="0"/>
              </a:rPr>
              <a:t>(String </a:t>
            </a:r>
            <a:r>
              <a:rPr lang="de-DE" dirty="0" err="1" smtClean="0">
                <a:latin typeface="Consolas" panose="020B0609020204030204" pitchFamily="49" charset="0"/>
              </a:rPr>
              <a:t>args</a:t>
            </a:r>
            <a:r>
              <a:rPr lang="de-DE" dirty="0" smtClean="0">
                <a:latin typeface="Consolas" panose="020B0609020204030204" pitchFamily="49" charset="0"/>
              </a:rPr>
              <a:t>[])</a:t>
            </a:r>
            <a:br>
              <a:rPr lang="de-DE" dirty="0" smtClean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{</a:t>
            </a:r>
            <a:br>
              <a:rPr lang="de-DE" dirty="0" smtClean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TimedRDMSim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sim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b="1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TimedRDMSim</a:t>
            </a:r>
            <a:r>
              <a:rPr lang="de-DE" dirty="0">
                <a:latin typeface="Consolas" panose="020B0609020204030204" pitchFamily="49" charset="0"/>
              </a:rPr>
              <a:t>();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Effector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effector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</a:rPr>
              <a:t>sim.getEffector</a:t>
            </a:r>
            <a:r>
              <a:rPr lang="de-DE" dirty="0">
                <a:latin typeface="Consolas" panose="020B0609020204030204" pitchFamily="49" charset="0"/>
              </a:rPr>
              <a:t>();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effector.setMirrors</a:t>
            </a:r>
            <a:r>
              <a:rPr lang="de-DE" dirty="0" smtClean="0">
                <a:latin typeface="Consolas" panose="020B0609020204030204" pitchFamily="49" charset="0"/>
              </a:rPr>
              <a:t>(10</a:t>
            </a:r>
            <a:r>
              <a:rPr lang="de-DE" dirty="0">
                <a:latin typeface="Consolas" panose="020B0609020204030204" pitchFamily="49" charset="0"/>
              </a:rPr>
              <a:t>, 40</a:t>
            </a:r>
            <a:r>
              <a:rPr lang="de-DE" dirty="0" smtClean="0">
                <a:latin typeface="Consolas" panose="020B0609020204030204" pitchFamily="49" charset="0"/>
              </a:rPr>
              <a:t>); 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change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mirrors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to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10 at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timestep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40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effector.setMirrors</a:t>
            </a:r>
            <a:r>
              <a:rPr lang="de-DE" dirty="0" smtClean="0">
                <a:latin typeface="Consolas" panose="020B0609020204030204" pitchFamily="49" charset="0"/>
              </a:rPr>
              <a:t>(30</a:t>
            </a:r>
            <a:r>
              <a:rPr lang="de-DE" dirty="0">
                <a:latin typeface="Consolas" panose="020B0609020204030204" pitchFamily="49" charset="0"/>
              </a:rPr>
              <a:t>, 70</a:t>
            </a:r>
            <a:r>
              <a:rPr lang="de-DE" dirty="0" smtClean="0">
                <a:latin typeface="Consolas" panose="020B0609020204030204" pitchFamily="49" charset="0"/>
              </a:rPr>
              <a:t>); 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change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mirrors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to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30 at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timestep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70</a:t>
            </a:r>
            <a:b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sim.run</a:t>
            </a:r>
            <a:r>
              <a:rPr lang="de-DE" dirty="0" smtClean="0">
                <a:latin typeface="Consolas" panose="020B0609020204030204" pitchFamily="49" charset="0"/>
              </a:rPr>
              <a:t>();</a:t>
            </a:r>
            <a:br>
              <a:rPr lang="de-DE" dirty="0" smtClean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}</a:t>
            </a:r>
            <a:endParaRPr lang="de-DE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43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N </a:t>
            </a:r>
            <a:r>
              <a:rPr lang="de-DE" dirty="0" err="1" smtClean="0"/>
              <a:t>mirrors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links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ther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N </a:t>
            </a:r>
            <a:r>
              <a:rPr lang="de-DE" dirty="0" err="1" smtClean="0"/>
              <a:t>mirrors</a:t>
            </a:r>
            <a:r>
              <a:rPr lang="de-DE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Example</a:t>
            </a:r>
            <a:r>
              <a:rPr lang="de-DE" dirty="0" smtClean="0"/>
              <a:t> 1: 5 </a:t>
            </a:r>
            <a:r>
              <a:rPr lang="de-DE" dirty="0" err="1" smtClean="0"/>
              <a:t>mirrors</a:t>
            </a:r>
            <a:r>
              <a:rPr lang="de-DE" dirty="0" smtClean="0"/>
              <a:t>, N = 2 </a:t>
            </a:r>
            <a:r>
              <a:rPr lang="de-DE" dirty="0" smtClean="0">
                <a:sym typeface="Wingdings" panose="05000000000000000000" pitchFamily="2" charset="2"/>
              </a:rPr>
              <a:t> 5*2 – 1 – 2 =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Example</a:t>
            </a:r>
            <a:r>
              <a:rPr lang="de-DE" dirty="0" smtClean="0">
                <a:sym typeface="Wingdings" panose="05000000000000000000" pitchFamily="2" charset="2"/>
              </a:rPr>
              <a:t> 2: 10 </a:t>
            </a:r>
            <a:r>
              <a:rPr lang="de-DE" dirty="0" err="1" smtClean="0">
                <a:sym typeface="Wingdings" panose="05000000000000000000" pitchFamily="2" charset="2"/>
              </a:rPr>
              <a:t>mirrors</a:t>
            </a:r>
            <a:r>
              <a:rPr lang="de-DE" dirty="0" smtClean="0">
                <a:sym typeface="Wingdings" panose="05000000000000000000" pitchFamily="2" charset="2"/>
              </a:rPr>
              <a:t>, N = 4  10*4 – 1 – 2 – 3 – 4 = 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TopologyStrategy</a:t>
            </a:r>
            <a:r>
              <a:rPr lang="de-DE" dirty="0" smtClean="0"/>
              <a:t>: Next N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9074604" y="245336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9769929" y="2453366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9769929" y="303257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10462192" y="245336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10462192" y="303257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7" idx="6"/>
            <a:endCxn id="8" idx="2"/>
          </p:cNvCxnSpPr>
          <p:nvPr/>
        </p:nvCxnSpPr>
        <p:spPr>
          <a:xfrm flipV="1">
            <a:off x="9323615" y="2577872"/>
            <a:ext cx="4463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erade Verbindung mit Pfeil 14"/>
          <p:cNvCxnSpPr>
            <a:stCxn id="7" idx="5"/>
            <a:endCxn id="9" idx="1"/>
          </p:cNvCxnSpPr>
          <p:nvPr/>
        </p:nvCxnSpPr>
        <p:spPr>
          <a:xfrm>
            <a:off x="9287148" y="2665911"/>
            <a:ext cx="519248" cy="40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/>
          <p:cNvCxnSpPr>
            <a:stCxn id="8" idx="4"/>
            <a:endCxn id="9" idx="0"/>
          </p:cNvCxnSpPr>
          <p:nvPr/>
        </p:nvCxnSpPr>
        <p:spPr>
          <a:xfrm>
            <a:off x="9894435" y="2702377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/>
          <p:cNvCxnSpPr>
            <a:stCxn id="8" idx="6"/>
            <a:endCxn id="10" idx="2"/>
          </p:cNvCxnSpPr>
          <p:nvPr/>
        </p:nvCxnSpPr>
        <p:spPr>
          <a:xfrm flipV="1">
            <a:off x="10018940" y="2577869"/>
            <a:ext cx="44325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Gerade Verbindung mit Pfeil 22"/>
          <p:cNvCxnSpPr>
            <a:stCxn id="9" idx="7"/>
            <a:endCxn id="10" idx="3"/>
          </p:cNvCxnSpPr>
          <p:nvPr/>
        </p:nvCxnSpPr>
        <p:spPr>
          <a:xfrm flipV="1">
            <a:off x="9982473" y="2665907"/>
            <a:ext cx="516186" cy="40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/>
          <p:cNvCxnSpPr>
            <a:stCxn id="9" idx="6"/>
            <a:endCxn id="11" idx="2"/>
          </p:cNvCxnSpPr>
          <p:nvPr/>
        </p:nvCxnSpPr>
        <p:spPr>
          <a:xfrm>
            <a:off x="10018940" y="3157083"/>
            <a:ext cx="4432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Gerade Verbindung mit Pfeil 26"/>
          <p:cNvCxnSpPr>
            <a:stCxn id="10" idx="4"/>
            <a:endCxn id="11" idx="0"/>
          </p:cNvCxnSpPr>
          <p:nvPr/>
        </p:nvCxnSpPr>
        <p:spPr>
          <a:xfrm>
            <a:off x="10586698" y="2702374"/>
            <a:ext cx="0" cy="330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46" name="Gruppieren 145"/>
          <p:cNvGrpSpPr/>
          <p:nvPr/>
        </p:nvGrpSpPr>
        <p:grpSpPr>
          <a:xfrm>
            <a:off x="5949043" y="3944708"/>
            <a:ext cx="4800600" cy="1705883"/>
            <a:chOff x="1258661" y="3936544"/>
            <a:chExt cx="4800600" cy="1705883"/>
          </a:xfrm>
        </p:grpSpPr>
        <p:sp>
          <p:nvSpPr>
            <p:cNvPr id="28" name="Ellipse 27"/>
            <p:cNvSpPr/>
            <p:nvPr/>
          </p:nvSpPr>
          <p:spPr>
            <a:xfrm>
              <a:off x="1258661" y="3936546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953986" y="393654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351314" y="4466770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</a:t>
              </a:r>
              <a:endParaRPr lang="de-DE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681967" y="496610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4</a:t>
              </a:r>
              <a:endParaRPr lang="de-DE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69295" y="5393416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de-DE" dirty="0"/>
            </a:p>
          </p:txBody>
        </p:sp>
        <p:cxnSp>
          <p:nvCxnSpPr>
            <p:cNvPr id="33" name="Gerade Verbindung mit Pfeil 32"/>
            <p:cNvCxnSpPr>
              <a:stCxn id="28" idx="6"/>
              <a:endCxn id="29" idx="2"/>
            </p:cNvCxnSpPr>
            <p:nvPr/>
          </p:nvCxnSpPr>
          <p:spPr>
            <a:xfrm flipV="1">
              <a:off x="1507672" y="4061051"/>
              <a:ext cx="4463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mit Pfeil 33"/>
            <p:cNvCxnSpPr>
              <a:stCxn id="28" idx="5"/>
              <a:endCxn id="30" idx="2"/>
            </p:cNvCxnSpPr>
            <p:nvPr/>
          </p:nvCxnSpPr>
          <p:spPr>
            <a:xfrm rot="16200000" flipH="1">
              <a:off x="1690166" y="3930128"/>
              <a:ext cx="442186" cy="88010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mit Pfeil 34"/>
            <p:cNvCxnSpPr>
              <a:stCxn id="29" idx="5"/>
              <a:endCxn id="30" idx="1"/>
            </p:cNvCxnSpPr>
            <p:nvPr/>
          </p:nvCxnSpPr>
          <p:spPr>
            <a:xfrm>
              <a:off x="2166530" y="4149089"/>
              <a:ext cx="221251" cy="354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winkelte Verbindung 47"/>
            <p:cNvCxnSpPr>
              <a:stCxn id="28" idx="4"/>
              <a:endCxn id="31" idx="2"/>
            </p:cNvCxnSpPr>
            <p:nvPr/>
          </p:nvCxnSpPr>
          <p:spPr>
            <a:xfrm rot="16200000" flipH="1">
              <a:off x="1580040" y="3988684"/>
              <a:ext cx="905054" cy="129880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winkelte Verbindung 49"/>
            <p:cNvCxnSpPr>
              <a:stCxn id="28" idx="4"/>
              <a:endCxn id="32" idx="2"/>
            </p:cNvCxnSpPr>
            <p:nvPr/>
          </p:nvCxnSpPr>
          <p:spPr>
            <a:xfrm rot="16200000" flipH="1">
              <a:off x="1560049" y="4008675"/>
              <a:ext cx="1332365" cy="168612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krümmte Verbindung 51"/>
            <p:cNvCxnSpPr>
              <a:stCxn id="29" idx="6"/>
              <a:endCxn id="31" idx="0"/>
            </p:cNvCxnSpPr>
            <p:nvPr/>
          </p:nvCxnSpPr>
          <p:spPr>
            <a:xfrm>
              <a:off x="2202997" y="4061051"/>
              <a:ext cx="603476" cy="90505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krümmte Verbindung 53"/>
            <p:cNvCxnSpPr>
              <a:stCxn id="29" idx="6"/>
              <a:endCxn id="32" idx="0"/>
            </p:cNvCxnSpPr>
            <p:nvPr/>
          </p:nvCxnSpPr>
          <p:spPr>
            <a:xfrm>
              <a:off x="2202997" y="4061051"/>
              <a:ext cx="990804" cy="133236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3501798" y="393654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3869258" y="446563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7</a:t>
              </a:r>
              <a:endParaRPr lang="de-DE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4307680" y="4967011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8</a:t>
              </a:r>
              <a:endParaRPr lang="de-DE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774405" y="539341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9</a:t>
              </a:r>
              <a:endParaRPr lang="de-DE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5306445" y="3936544"/>
              <a:ext cx="752816" cy="262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10</a:t>
              </a:r>
              <a:endParaRPr lang="de-DE" dirty="0"/>
            </a:p>
          </p:txBody>
        </p:sp>
        <p:cxnSp>
          <p:nvCxnSpPr>
            <p:cNvPr id="61" name="Gerade Verbindung mit Pfeil 60"/>
            <p:cNvCxnSpPr>
              <a:stCxn id="29" idx="6"/>
              <a:endCxn id="55" idx="2"/>
            </p:cNvCxnSpPr>
            <p:nvPr/>
          </p:nvCxnSpPr>
          <p:spPr>
            <a:xfrm>
              <a:off x="2202997" y="4061051"/>
              <a:ext cx="1298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mit Pfeil 62"/>
            <p:cNvCxnSpPr>
              <a:stCxn id="30" idx="5"/>
              <a:endCxn id="31" idx="1"/>
            </p:cNvCxnSpPr>
            <p:nvPr/>
          </p:nvCxnSpPr>
          <p:spPr>
            <a:xfrm>
              <a:off x="2563858" y="4679314"/>
              <a:ext cx="154576" cy="3232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krümmte Verbindung 64"/>
            <p:cNvCxnSpPr>
              <a:stCxn id="30" idx="6"/>
              <a:endCxn id="32" idx="1"/>
            </p:cNvCxnSpPr>
            <p:nvPr/>
          </p:nvCxnSpPr>
          <p:spPr>
            <a:xfrm>
              <a:off x="2600325" y="4591276"/>
              <a:ext cx="505437" cy="8386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krümmte Verbindung 66"/>
            <p:cNvCxnSpPr>
              <a:stCxn id="30" idx="6"/>
              <a:endCxn id="55" idx="3"/>
            </p:cNvCxnSpPr>
            <p:nvPr/>
          </p:nvCxnSpPr>
          <p:spPr>
            <a:xfrm flipV="1">
              <a:off x="2600325" y="4149089"/>
              <a:ext cx="937940" cy="44218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mit Pfeil 70"/>
            <p:cNvCxnSpPr>
              <a:stCxn id="30" idx="6"/>
              <a:endCxn id="56" idx="2"/>
            </p:cNvCxnSpPr>
            <p:nvPr/>
          </p:nvCxnSpPr>
          <p:spPr>
            <a:xfrm flipV="1">
              <a:off x="2600325" y="4590141"/>
              <a:ext cx="1268933" cy="11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mit Pfeil 73"/>
            <p:cNvCxnSpPr>
              <a:stCxn id="31" idx="5"/>
              <a:endCxn id="32" idx="1"/>
            </p:cNvCxnSpPr>
            <p:nvPr/>
          </p:nvCxnSpPr>
          <p:spPr>
            <a:xfrm>
              <a:off x="2894511" y="5178649"/>
              <a:ext cx="211251" cy="25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krümmte Verbindung 75"/>
            <p:cNvCxnSpPr>
              <a:stCxn id="31" idx="6"/>
              <a:endCxn id="55" idx="4"/>
            </p:cNvCxnSpPr>
            <p:nvPr/>
          </p:nvCxnSpPr>
          <p:spPr>
            <a:xfrm flipV="1">
              <a:off x="2930978" y="4185556"/>
              <a:ext cx="695326" cy="9050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krümmte Verbindung 78"/>
            <p:cNvCxnSpPr>
              <a:stCxn id="31" idx="6"/>
              <a:endCxn id="56" idx="3"/>
            </p:cNvCxnSpPr>
            <p:nvPr/>
          </p:nvCxnSpPr>
          <p:spPr>
            <a:xfrm flipV="1">
              <a:off x="2930978" y="4678179"/>
              <a:ext cx="974747" cy="41243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mit Pfeil 80"/>
            <p:cNvCxnSpPr>
              <a:stCxn id="31" idx="6"/>
              <a:endCxn id="57" idx="2"/>
            </p:cNvCxnSpPr>
            <p:nvPr/>
          </p:nvCxnSpPr>
          <p:spPr>
            <a:xfrm>
              <a:off x="2930978" y="5090611"/>
              <a:ext cx="1376702" cy="9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Gekrümmte Verbindung 84"/>
            <p:cNvCxnSpPr>
              <a:stCxn id="32" idx="6"/>
              <a:endCxn id="55" idx="4"/>
            </p:cNvCxnSpPr>
            <p:nvPr/>
          </p:nvCxnSpPr>
          <p:spPr>
            <a:xfrm flipV="1">
              <a:off x="3318306" y="4185556"/>
              <a:ext cx="307998" cy="133236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Gekrümmte Verbindung 86"/>
            <p:cNvCxnSpPr>
              <a:stCxn id="32" idx="6"/>
              <a:endCxn id="56" idx="4"/>
            </p:cNvCxnSpPr>
            <p:nvPr/>
          </p:nvCxnSpPr>
          <p:spPr>
            <a:xfrm flipV="1">
              <a:off x="3318306" y="4714646"/>
              <a:ext cx="675458" cy="80327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Gekrümmte Verbindung 88"/>
            <p:cNvCxnSpPr>
              <a:stCxn id="32" idx="6"/>
              <a:endCxn id="57" idx="4"/>
            </p:cNvCxnSpPr>
            <p:nvPr/>
          </p:nvCxnSpPr>
          <p:spPr>
            <a:xfrm flipV="1">
              <a:off x="3318306" y="5216022"/>
              <a:ext cx="1113880" cy="30190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Gerade Verbindung mit Pfeil 90"/>
            <p:cNvCxnSpPr>
              <a:stCxn id="32" idx="6"/>
              <a:endCxn id="58" idx="2"/>
            </p:cNvCxnSpPr>
            <p:nvPr/>
          </p:nvCxnSpPr>
          <p:spPr>
            <a:xfrm flipV="1">
              <a:off x="3318306" y="5517921"/>
              <a:ext cx="14560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Gerade Verbindung mit Pfeil 92"/>
            <p:cNvCxnSpPr>
              <a:stCxn id="55" idx="5"/>
              <a:endCxn id="56" idx="1"/>
            </p:cNvCxnSpPr>
            <p:nvPr/>
          </p:nvCxnSpPr>
          <p:spPr>
            <a:xfrm>
              <a:off x="3714342" y="4149089"/>
              <a:ext cx="191383" cy="3530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Gekrümmte Verbindung 94"/>
            <p:cNvCxnSpPr>
              <a:stCxn id="55" idx="6"/>
              <a:endCxn id="57" idx="0"/>
            </p:cNvCxnSpPr>
            <p:nvPr/>
          </p:nvCxnSpPr>
          <p:spPr>
            <a:xfrm>
              <a:off x="3750809" y="4061051"/>
              <a:ext cx="681377" cy="90596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Gekrümmte Verbindung 96"/>
            <p:cNvCxnSpPr>
              <a:stCxn id="55" idx="6"/>
              <a:endCxn id="58" idx="0"/>
            </p:cNvCxnSpPr>
            <p:nvPr/>
          </p:nvCxnSpPr>
          <p:spPr>
            <a:xfrm>
              <a:off x="3750809" y="4061051"/>
              <a:ext cx="1148102" cy="133236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Gerade Verbindung mit Pfeil 98"/>
            <p:cNvCxnSpPr>
              <a:stCxn id="55" idx="6"/>
              <a:endCxn id="59" idx="2"/>
            </p:cNvCxnSpPr>
            <p:nvPr/>
          </p:nvCxnSpPr>
          <p:spPr>
            <a:xfrm>
              <a:off x="3750809" y="4061051"/>
              <a:ext cx="1555636" cy="6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Gerade Verbindung mit Pfeil 100"/>
            <p:cNvCxnSpPr>
              <a:stCxn id="56" idx="5"/>
              <a:endCxn id="57" idx="1"/>
            </p:cNvCxnSpPr>
            <p:nvPr/>
          </p:nvCxnSpPr>
          <p:spPr>
            <a:xfrm>
              <a:off x="4081802" y="4678179"/>
              <a:ext cx="262345" cy="32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Gekrümmte Verbindung 133"/>
            <p:cNvCxnSpPr>
              <a:stCxn id="56" idx="6"/>
              <a:endCxn id="58" idx="0"/>
            </p:cNvCxnSpPr>
            <p:nvPr/>
          </p:nvCxnSpPr>
          <p:spPr>
            <a:xfrm>
              <a:off x="4118269" y="4590141"/>
              <a:ext cx="780642" cy="80327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8" name="Gekrümmte Verbindung 137"/>
            <p:cNvCxnSpPr>
              <a:stCxn id="56" idx="6"/>
              <a:endCxn id="59" idx="3"/>
            </p:cNvCxnSpPr>
            <p:nvPr/>
          </p:nvCxnSpPr>
          <p:spPr>
            <a:xfrm flipV="1">
              <a:off x="4118269" y="4160994"/>
              <a:ext cx="1298423" cy="429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Gerade Verbindung mit Pfeil 140"/>
            <p:cNvCxnSpPr>
              <a:stCxn id="57" idx="5"/>
              <a:endCxn id="58" idx="1"/>
            </p:cNvCxnSpPr>
            <p:nvPr/>
          </p:nvCxnSpPr>
          <p:spPr>
            <a:xfrm>
              <a:off x="4520224" y="5179555"/>
              <a:ext cx="290648" cy="2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Gekrümmte Verbindung 142"/>
            <p:cNvCxnSpPr>
              <a:stCxn id="57" idx="6"/>
              <a:endCxn id="59" idx="4"/>
            </p:cNvCxnSpPr>
            <p:nvPr/>
          </p:nvCxnSpPr>
          <p:spPr>
            <a:xfrm flipV="1">
              <a:off x="4556691" y="4199503"/>
              <a:ext cx="1126162" cy="89201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5" name="Gekrümmte Verbindung 144"/>
            <p:cNvCxnSpPr>
              <a:stCxn id="58" idx="6"/>
              <a:endCxn id="59" idx="5"/>
            </p:cNvCxnSpPr>
            <p:nvPr/>
          </p:nvCxnSpPr>
          <p:spPr>
            <a:xfrm flipV="1">
              <a:off x="5023416" y="4160994"/>
              <a:ext cx="925598" cy="135692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feld 146"/>
              <p:cNvSpPr txBox="1"/>
              <p:nvPr/>
            </p:nvSpPr>
            <p:spPr>
              <a:xfrm>
                <a:off x="1042833" y="4371927"/>
                <a:ext cx="2369559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𝐿𝑖𝑛𝑘𝑠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47" name="Textfeld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33" y="4371927"/>
                <a:ext cx="2369559" cy="292131"/>
              </a:xfrm>
              <a:prstGeom prst="rect">
                <a:avLst/>
              </a:prstGeom>
              <a:blipFill rotWithShape="0">
                <a:blip r:embed="rId2"/>
                <a:stretch>
                  <a:fillRect l="-3599" t="-160417" r="-16452" b="-252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593617"/>
      </p:ext>
    </p:extLst>
  </p:cSld>
  <p:clrMapOvr>
    <a:masterClrMapping/>
  </p:clrMapOvr>
</p:sld>
</file>

<file path=ppt/theme/theme1.xml><?xml version="1.0" encoding="utf-8"?>
<a:theme xmlns:a="http://schemas.openxmlformats.org/drawingml/2006/main" name="TUD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" id="{623BC1B2-896E-4F16-A77B-869A77BE725B}" vid="{A744D986-D615-406F-A00B-2800E1A3FA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</Template>
  <TotalTime>0</TotalTime>
  <Words>378</Words>
  <Application>Microsoft Office PowerPoint</Application>
  <PresentationFormat>Breitbild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Cambria Math</vt:lpstr>
      <vt:lpstr>Consolas</vt:lpstr>
      <vt:lpstr>IBM Plex Sans</vt:lpstr>
      <vt:lpstr>Open Sans</vt:lpstr>
      <vt:lpstr>Symbol</vt:lpstr>
      <vt:lpstr>Wingdings</vt:lpstr>
      <vt:lpstr>TUD</vt:lpstr>
      <vt:lpstr>Timed Remote Data Mirroring Simulator  to Assess Runtime Model Fidelity</vt:lpstr>
      <vt:lpstr>Motivation</vt:lpstr>
      <vt:lpstr>Principle Idea</vt:lpstr>
      <vt:lpstr>Framework Overview</vt:lpstr>
      <vt:lpstr>Visualization of Network</vt:lpstr>
      <vt:lpstr>Simulation Configuration (sim.conf)</vt:lpstr>
      <vt:lpstr>How to describe scenarios?</vt:lpstr>
      <vt:lpstr>TopologyStrategy: Next 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Data Mirroring</dc:title>
  <dc:creator>Microsoft-Konto</dc:creator>
  <cp:lastModifiedBy>Microsoft-Konto</cp:lastModifiedBy>
  <cp:revision>18</cp:revision>
  <dcterms:created xsi:type="dcterms:W3CDTF">2023-05-14T19:56:51Z</dcterms:created>
  <dcterms:modified xsi:type="dcterms:W3CDTF">2023-05-15T08:40:26Z</dcterms:modified>
</cp:coreProperties>
</file>