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57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3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980790"/>
            <a:ext cx="12192000" cy="5877210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22351" y="4494770"/>
            <a:ext cx="10642599" cy="1239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</a:t>
            </a:r>
            <a:r>
              <a:rPr lang="de-DE"/>
              <a:t>Vortrags 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22351" y="2420839"/>
            <a:ext cx="10642599" cy="82867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98279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1022351" y="3392202"/>
            <a:ext cx="10642599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560" y="328250"/>
            <a:ext cx="1371043" cy="468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9" y="349732"/>
            <a:ext cx="1985608" cy="4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1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91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 lIns="72000" tIns="72000" rIns="72000" bIns="72000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475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16001"/>
            <a:ext cx="12192000" cy="507682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247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092824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787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31637" y="260648"/>
            <a:ext cx="9265112" cy="458787"/>
          </a:xfrm>
        </p:spPr>
        <p:txBody>
          <a:bodyPr/>
          <a:lstStyle>
            <a:lvl1pPr algn="r">
              <a:defRPr sz="2000"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277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31637" y="260648"/>
            <a:ext cx="9265112" cy="458787"/>
          </a:xfrm>
        </p:spPr>
        <p:txBody>
          <a:bodyPr/>
          <a:lstStyle>
            <a:lvl1pPr algn="r">
              <a:defRPr sz="2000"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764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31637" y="260648"/>
            <a:ext cx="9265112" cy="458787"/>
          </a:xfrm>
        </p:spPr>
        <p:txBody>
          <a:bodyPr/>
          <a:lstStyle>
            <a:lvl1pPr algn="r">
              <a:defRPr sz="2000"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6528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20801" y="1412777"/>
            <a:ext cx="4874684" cy="46816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98684" y="1412777"/>
            <a:ext cx="4876800" cy="46816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735627" y="260648"/>
            <a:ext cx="9361123" cy="458787"/>
          </a:xfrm>
        </p:spPr>
        <p:txBody>
          <a:bodyPr/>
          <a:lstStyle>
            <a:lvl1pPr algn="r">
              <a:defRPr sz="2000"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184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8208235" y="6604000"/>
            <a:ext cx="1972999" cy="254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B82B04-3C2A-47AF-AB9A-746301007D0E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E042-3E4E-404C-AEBF-CAB38CF571B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31637" y="260648"/>
            <a:ext cx="9265112" cy="458787"/>
          </a:xfrm>
        </p:spPr>
        <p:txBody>
          <a:bodyPr/>
          <a:lstStyle>
            <a:lvl1pPr algn="r">
              <a:defRPr sz="2000"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253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955235" y="119270"/>
            <a:ext cx="8713528" cy="6547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2585" b="0" strike="noStrike" spc="-1" smtClean="0">
                <a:solidFill>
                  <a:srgbClr val="000000"/>
                </a:solidFill>
                <a:latin typeface="IBM Plex Sans"/>
              </a:rPr>
              <a:t>Titelmasterformat durch Klicken bearbeiten</a:t>
            </a:r>
            <a:endParaRPr lang="en-US" sz="2585" b="0" strike="noStrike" spc="-1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014485" y="1428811"/>
            <a:ext cx="10923355" cy="453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lvl="0"/>
            <a:r>
              <a:rPr lang="de-DE" sz="1633" b="0" strike="noStrike" spc="-1" smtClean="0">
                <a:solidFill>
                  <a:srgbClr val="000000"/>
                </a:solidFill>
                <a:latin typeface="IBM Plex Sans"/>
              </a:rPr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09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22351" y="4494770"/>
            <a:ext cx="10642599" cy="1239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22351" y="2420839"/>
            <a:ext cx="10642599" cy="82867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22351" y="3392202"/>
            <a:ext cx="10642599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98327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154724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560" y="328250"/>
            <a:ext cx="1371043" cy="468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9" y="349732"/>
            <a:ext cx="1985608" cy="4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86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8208235" y="6604000"/>
            <a:ext cx="1972999" cy="254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B82B04-3C2A-47AF-AB9A-746301007D0E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E042-3E4E-404C-AEBF-CAB38CF571B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31637" y="260648"/>
            <a:ext cx="9265112" cy="458787"/>
          </a:xfrm>
        </p:spPr>
        <p:txBody>
          <a:bodyPr/>
          <a:lstStyle>
            <a:lvl1pPr algn="r">
              <a:defRPr sz="2000"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06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8208235" y="6604000"/>
            <a:ext cx="1972999" cy="254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B82B04-3C2A-47AF-AB9A-746301007D0E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E042-3E4E-404C-AEBF-CAB38CF571B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31637" y="260648"/>
            <a:ext cx="9265112" cy="458787"/>
          </a:xfrm>
        </p:spPr>
        <p:txBody>
          <a:bodyPr/>
          <a:lstStyle>
            <a:lvl1pPr algn="r">
              <a:defRPr sz="2000"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8094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8208235" y="6604000"/>
            <a:ext cx="1972999" cy="254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B82B04-3C2A-47AF-AB9A-746301007D0E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E042-3E4E-404C-AEBF-CAB38CF571B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31637" y="260648"/>
            <a:ext cx="9265112" cy="458787"/>
          </a:xfrm>
        </p:spPr>
        <p:txBody>
          <a:bodyPr/>
          <a:lstStyle>
            <a:lvl1pPr algn="r">
              <a:defRPr sz="2000"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81872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B82B04-3C2A-47AF-AB9A-746301007D0E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DE042-3E4E-404C-AEBF-CAB38CF57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54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514351" y="1484313"/>
            <a:ext cx="11164268" cy="4249738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itel 3"/>
          <p:cNvSpPr>
            <a:spLocks noGrp="1"/>
          </p:cNvSpPr>
          <p:nvPr>
            <p:ph type="title"/>
          </p:nvPr>
        </p:nvSpPr>
        <p:spPr>
          <a:xfrm>
            <a:off x="527050" y="341833"/>
            <a:ext cx="11151569" cy="8122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2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514351" y="1484313"/>
            <a:ext cx="11164268" cy="4249738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itel 3"/>
          <p:cNvSpPr>
            <a:spLocks noGrp="1"/>
          </p:cNvSpPr>
          <p:nvPr>
            <p:ph type="title"/>
          </p:nvPr>
        </p:nvSpPr>
        <p:spPr>
          <a:xfrm>
            <a:off x="527050" y="341833"/>
            <a:ext cx="11151569" cy="812280"/>
          </a:xfrm>
          <a:solidFill>
            <a:schemeClr val="bg1">
              <a:lumMod val="95000"/>
              <a:alpha val="50000"/>
            </a:schemeClr>
          </a:solidFill>
        </p:spPr>
        <p:txBody>
          <a:bodyPr lIns="72000" tIns="36000" rIns="72000" bIns="72000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79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514351" y="1484314"/>
            <a:ext cx="5511800" cy="424973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165851" y="1484314"/>
            <a:ext cx="5511800" cy="424973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623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 lIns="72000" tIns="72000" rIns="72000" bIns="72000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514351" y="1484314"/>
            <a:ext cx="5511800" cy="424973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165851" y="1484314"/>
            <a:ext cx="5511800" cy="424973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058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55734" y="1484314"/>
            <a:ext cx="6009217" cy="42497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27049" y="1484313"/>
            <a:ext cx="4985567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34035" y="2943181"/>
            <a:ext cx="4977765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34035" y="4402050"/>
            <a:ext cx="4977767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52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165852" y="1484313"/>
            <a:ext cx="5512769" cy="4249738"/>
          </a:xfrm>
          <a:ln w="6350">
            <a:solidFill>
              <a:schemeClr val="bg2"/>
            </a:solidFill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514352" y="1484314"/>
            <a:ext cx="5511800" cy="424973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409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514351" y="1484314"/>
            <a:ext cx="3454400" cy="424973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7725261" y="1484314"/>
            <a:ext cx="3450167" cy="424973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112684" y="1484314"/>
            <a:ext cx="3454400" cy="424973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058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7050" y="341833"/>
            <a:ext cx="11151569" cy="8122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4351" y="1484313"/>
            <a:ext cx="11164268" cy="424973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3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083984" y="6275709"/>
            <a:ext cx="55118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 smtClean="0">
                <a:solidFill>
                  <a:schemeClr val="bg2"/>
                </a:solidFill>
              </a:rPr>
              <a:t>Timed</a:t>
            </a:r>
            <a:r>
              <a:rPr lang="de-DE" sz="800" baseline="0" dirty="0" smtClean="0">
                <a:solidFill>
                  <a:schemeClr val="bg2"/>
                </a:solidFill>
              </a:rPr>
              <a:t> Remote Data </a:t>
            </a:r>
            <a:r>
              <a:rPr lang="de-DE" sz="800" baseline="0" dirty="0" err="1" smtClean="0">
                <a:solidFill>
                  <a:schemeClr val="bg2"/>
                </a:solidFill>
              </a:rPr>
              <a:t>Mirroring</a:t>
            </a:r>
            <a:r>
              <a:rPr lang="de-DE" sz="800" baseline="0" dirty="0" smtClean="0">
                <a:solidFill>
                  <a:schemeClr val="bg2"/>
                </a:solidFill>
              </a:rPr>
              <a:t> Simulator</a:t>
            </a:r>
            <a:endParaRPr lang="de-DE" sz="800" dirty="0">
              <a:solidFill>
                <a:schemeClr val="bg2"/>
              </a:solidFill>
            </a:endParaRPr>
          </a:p>
          <a:p>
            <a:pPr algn="l"/>
            <a: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Dr. Sebastian Götz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09329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741836" y="6275708"/>
            <a:ext cx="92253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398" y="6273051"/>
            <a:ext cx="895097" cy="396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6" y="6288297"/>
            <a:ext cx="1169664" cy="3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4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6000" indent="-324000" algn="l" defTabSz="914400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285750" indent="-285750" algn="l" defTabSz="914400" rtl="0" eaLnBrk="1" latinLnBrk="0" hangingPunct="1">
        <a:spcBef>
          <a:spcPts val="600"/>
        </a:spcBef>
        <a:buFont typeface="Arial" charset="0"/>
        <a:buChar char="•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6000" indent="-216000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6000" indent="-179388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73">
          <p15:clr>
            <a:srgbClr val="F26B43"/>
          </p15:clr>
        </p15:guide>
        <p15:guide id="2" pos="243">
          <p15:clr>
            <a:srgbClr val="F26B43"/>
          </p15:clr>
        </p15:guide>
        <p15:guide id="3" pos="660">
          <p15:clr>
            <a:srgbClr val="F26B43"/>
          </p15:clr>
        </p15:guide>
        <p15:guide id="4" pos="726">
          <p15:clr>
            <a:srgbClr val="F26B43"/>
          </p15:clr>
        </p15:guide>
        <p15:guide id="5" pos="1146">
          <p15:clr>
            <a:srgbClr val="F26B43"/>
          </p15:clr>
        </p15:guide>
        <p15:guide id="6" pos="1212">
          <p15:clr>
            <a:srgbClr val="F26B43"/>
          </p15:clr>
        </p15:guide>
        <p15:guide id="7" pos="1701">
          <p15:clr>
            <a:srgbClr val="F26B43"/>
          </p15:clr>
        </p15:guide>
        <p15:guide id="8" pos="1632">
          <p15:clr>
            <a:srgbClr val="F26B43"/>
          </p15:clr>
        </p15:guide>
        <p15:guide id="9" pos="2184">
          <p15:clr>
            <a:srgbClr val="F26B43"/>
          </p15:clr>
        </p15:guide>
        <p15:guide id="10" pos="2117">
          <p15:clr>
            <a:srgbClr val="F26B43"/>
          </p15:clr>
        </p15:guide>
        <p15:guide id="11" pos="2604">
          <p15:clr>
            <a:srgbClr val="F26B43"/>
          </p15:clr>
        </p15:guide>
        <p15:guide id="12" pos="2672">
          <p15:clr>
            <a:srgbClr val="F26B43"/>
          </p15:clr>
        </p15:guide>
        <p15:guide id="13" pos="3089">
          <p15:clr>
            <a:srgbClr val="F26B43"/>
          </p15:clr>
        </p15:guide>
        <p15:guide id="14" pos="3158">
          <p15:clr>
            <a:srgbClr val="F26B43"/>
          </p15:clr>
        </p15:guide>
        <p15:guide id="15" pos="3575">
          <p15:clr>
            <a:srgbClr val="F26B43"/>
          </p15:clr>
        </p15:guide>
        <p15:guide id="16" pos="3642">
          <p15:clr>
            <a:srgbClr val="F26B43"/>
          </p15:clr>
        </p15:guide>
        <p15:guide id="17" pos="3887">
          <p15:clr>
            <a:srgbClr val="F26B43"/>
          </p15:clr>
        </p15:guide>
        <p15:guide id="18" pos="3818">
          <p15:clr>
            <a:srgbClr val="F26B43"/>
          </p15:clr>
        </p15:guide>
        <p15:guide id="19" pos="4061">
          <p15:clr>
            <a:srgbClr val="F26B43"/>
          </p15:clr>
        </p15:guide>
        <p15:guide id="20" pos="4130">
          <p15:clr>
            <a:srgbClr val="F26B43"/>
          </p15:clr>
        </p15:guide>
        <p15:guide id="21" pos="4545">
          <p15:clr>
            <a:srgbClr val="F26B43"/>
          </p15:clr>
        </p15:guide>
        <p15:guide id="22" pos="4614">
          <p15:clr>
            <a:srgbClr val="F26B43"/>
          </p15:clr>
        </p15:guide>
        <p15:guide id="23" pos="5031">
          <p15:clr>
            <a:srgbClr val="F26B43"/>
          </p15:clr>
        </p15:guide>
        <p15:guide id="24" pos="5100">
          <p15:clr>
            <a:srgbClr val="F26B43"/>
          </p15:clr>
        </p15:guide>
        <p15:guide id="25" pos="5586">
          <p15:clr>
            <a:srgbClr val="F26B43"/>
          </p15:clr>
        </p15:guide>
        <p15:guide id="26" pos="5517">
          <p15:clr>
            <a:srgbClr val="F26B43"/>
          </p15:clr>
        </p15:guide>
        <p15:guide id="27" orient="horz" pos="727">
          <p15:clr>
            <a:srgbClr val="F26B43"/>
          </p15:clr>
        </p15:guide>
        <p15:guide id="28" pos="416">
          <p15:clr>
            <a:srgbClr val="F26B43"/>
          </p15:clr>
        </p15:guide>
        <p15:guide id="29" pos="483">
          <p15:clr>
            <a:srgbClr val="F26B43"/>
          </p15:clr>
        </p15:guide>
        <p15:guide id="30" pos="903">
          <p15:clr>
            <a:srgbClr val="F26B43"/>
          </p15:clr>
        </p15:guide>
        <p15:guide id="31" pos="971">
          <p15:clr>
            <a:srgbClr val="F26B43"/>
          </p15:clr>
        </p15:guide>
        <p15:guide id="32" pos="1389">
          <p15:clr>
            <a:srgbClr val="F26B43"/>
          </p15:clr>
        </p15:guide>
        <p15:guide id="33" pos="1457">
          <p15:clr>
            <a:srgbClr val="F26B43"/>
          </p15:clr>
        </p15:guide>
        <p15:guide id="34" pos="1875">
          <p15:clr>
            <a:srgbClr val="F26B43"/>
          </p15:clr>
        </p15:guide>
        <p15:guide id="35" pos="1941">
          <p15:clr>
            <a:srgbClr val="F26B43"/>
          </p15:clr>
        </p15:guide>
        <p15:guide id="36" pos="2358">
          <p15:clr>
            <a:srgbClr val="F26B43"/>
          </p15:clr>
        </p15:guide>
        <p15:guide id="37" pos="2429">
          <p15:clr>
            <a:srgbClr val="F26B43"/>
          </p15:clr>
        </p15:guide>
        <p15:guide id="38" pos="2847">
          <p15:clr>
            <a:srgbClr val="F26B43"/>
          </p15:clr>
        </p15:guide>
        <p15:guide id="39" pos="2913">
          <p15:clr>
            <a:srgbClr val="F26B43"/>
          </p15:clr>
        </p15:guide>
        <p15:guide id="40" pos="3330">
          <p15:clr>
            <a:srgbClr val="F26B43"/>
          </p15:clr>
        </p15:guide>
        <p15:guide id="41" pos="3398">
          <p15:clr>
            <a:srgbClr val="F26B43"/>
          </p15:clr>
        </p15:guide>
        <p15:guide id="42" pos="4302">
          <p15:clr>
            <a:srgbClr val="F26B43"/>
          </p15:clr>
        </p15:guide>
        <p15:guide id="43" pos="4373">
          <p15:clr>
            <a:srgbClr val="F26B43"/>
          </p15:clr>
        </p15:guide>
        <p15:guide id="44" pos="4787">
          <p15:clr>
            <a:srgbClr val="F26B43"/>
          </p15:clr>
        </p15:guide>
        <p15:guide id="45" pos="4859">
          <p15:clr>
            <a:srgbClr val="F26B43"/>
          </p15:clr>
        </p15:guide>
        <p15:guide id="46" pos="5274">
          <p15:clr>
            <a:srgbClr val="F26B43"/>
          </p15:clr>
        </p15:guide>
        <p15:guide id="47" pos="5345">
          <p15:clr>
            <a:srgbClr val="F26B43"/>
          </p15:clr>
        </p15:guide>
        <p15:guide id="48" orient="horz" pos="3612">
          <p15:clr>
            <a:srgbClr val="F26B43"/>
          </p15:clr>
        </p15:guide>
        <p15:guide id="49" orient="horz" pos="3838">
          <p15:clr>
            <a:srgbClr val="F26B43"/>
          </p15:clr>
        </p15:guide>
        <p15:guide id="50" orient="horz" pos="935">
          <p15:clr>
            <a:srgbClr val="F26B43"/>
          </p15:clr>
        </p15:guide>
        <p15:guide id="51" orient="horz" pos="221">
          <p15:clr>
            <a:srgbClr val="F26B43"/>
          </p15:clr>
        </p15:guide>
        <p15:guide id="52" orient="horz" pos="3962">
          <p15:clr>
            <a:srgbClr val="F26B43"/>
          </p15:clr>
        </p15:guide>
        <p15:guide id="53" orient="horz" pos="4167">
          <p15:clr>
            <a:srgbClr val="F26B43"/>
          </p15:clr>
        </p15:guide>
        <p15:guide id="54" orient="horz" pos="619">
          <p15:clr>
            <a:srgbClr val="F26B43"/>
          </p15:clr>
        </p15:guide>
        <p15:guide id="55" orient="horz" pos="490">
          <p15:clr>
            <a:srgbClr val="F26B43"/>
          </p15:clr>
        </p15:guide>
        <p15:guide id="56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May 2023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Dr.-Ing. Sebastian Götz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Timed</a:t>
            </a:r>
            <a:r>
              <a:rPr lang="de-DE" dirty="0" smtClean="0"/>
              <a:t> Remote Data </a:t>
            </a:r>
            <a:r>
              <a:rPr lang="de-DE" dirty="0" err="1" smtClean="0"/>
              <a:t>Mirroring</a:t>
            </a:r>
            <a:r>
              <a:rPr lang="de-DE" dirty="0" smtClean="0"/>
              <a:t> Simulator </a:t>
            </a:r>
            <a:br>
              <a:rPr lang="de-DE" dirty="0" smtClean="0"/>
            </a:b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Assess</a:t>
            </a:r>
            <a:r>
              <a:rPr lang="de-DE" dirty="0" smtClean="0"/>
              <a:t> </a:t>
            </a:r>
            <a:r>
              <a:rPr lang="de-DE" dirty="0" err="1" smtClean="0"/>
              <a:t>Runtime</a:t>
            </a:r>
            <a:r>
              <a:rPr lang="de-DE" dirty="0" smtClean="0"/>
              <a:t> Model Fidelity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739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RDMSim</a:t>
            </a:r>
            <a:r>
              <a:rPr lang="de-DE" dirty="0" smtClean="0"/>
              <a:t> </a:t>
            </a:r>
            <a:r>
              <a:rPr lang="de-DE" dirty="0" err="1" smtClean="0"/>
              <a:t>exemplar</a:t>
            </a:r>
            <a:r>
              <a:rPr lang="de-DE" dirty="0" smtClean="0"/>
              <a:t> at SEAMS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This </a:t>
            </a:r>
            <a:r>
              <a:rPr lang="de-DE" dirty="0" err="1" smtClean="0"/>
              <a:t>exemplar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stepwise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a remote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mirroring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At </a:t>
            </a:r>
            <a:r>
              <a:rPr lang="de-DE" dirty="0" err="1" smtClean="0"/>
              <a:t>each</a:t>
            </a:r>
            <a:r>
              <a:rPr lang="de-DE" dirty="0" smtClean="0"/>
              <a:t> time </a:t>
            </a:r>
            <a:r>
              <a:rPr lang="de-DE" dirty="0" err="1" smtClean="0"/>
              <a:t>step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metrics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computed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But,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simulating</a:t>
            </a:r>
            <a:r>
              <a:rPr lang="de-DE" dirty="0" smtClean="0"/>
              <a:t> </a:t>
            </a:r>
            <a:r>
              <a:rPr lang="de-DE" dirty="0" err="1" smtClean="0"/>
              <a:t>mirrors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time </a:t>
            </a:r>
            <a:r>
              <a:rPr lang="de-DE" dirty="0" err="1" smtClean="0"/>
              <a:t>required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an </a:t>
            </a:r>
            <a:r>
              <a:rPr lang="de-DE" dirty="0" err="1" smtClean="0"/>
              <a:t>adapation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realized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a time-aware </a:t>
            </a:r>
            <a:r>
              <a:rPr lang="de-DE" dirty="0" err="1" smtClean="0"/>
              <a:t>simulation</a:t>
            </a:r>
            <a:r>
              <a:rPr lang="de-DE" dirty="0" smtClean="0"/>
              <a:t> (</a:t>
            </a: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managed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system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</a:p>
          <a:p>
            <a:pPr marL="738900" lvl="1" indent="-342900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This </a:t>
            </a:r>
            <a:r>
              <a:rPr lang="de-DE" dirty="0" err="1" smtClean="0">
                <a:sym typeface="Wingdings" panose="05000000000000000000" pitchFamily="2" charset="2"/>
              </a:rPr>
              <a:t>is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where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TimedRDMSim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helps</a:t>
            </a:r>
            <a:endParaRPr lang="de-DE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>
                <a:sym typeface="Wingdings" panose="05000000000000000000" pitchFamily="2" charset="2"/>
              </a:rPr>
              <a:t>We</a:t>
            </a:r>
            <a:r>
              <a:rPr lang="de-DE" dirty="0" smtClean="0">
                <a:sym typeface="Wingdings" panose="05000000000000000000" pitchFamily="2" charset="2"/>
              </a:rPr>
              <a:t> also </a:t>
            </a:r>
            <a:r>
              <a:rPr lang="de-DE" dirty="0" err="1" smtClean="0">
                <a:sym typeface="Wingdings" panose="05000000000000000000" pitchFamily="2" charset="2"/>
              </a:rPr>
              <a:t>need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special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means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identify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how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long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takes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runtime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model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notice</a:t>
            </a:r>
            <a:r>
              <a:rPr lang="de-DE" dirty="0" smtClean="0">
                <a:sym typeface="Wingdings" panose="05000000000000000000" pitchFamily="2" charset="2"/>
              </a:rPr>
              <a:t> a </a:t>
            </a:r>
            <a:r>
              <a:rPr lang="de-DE" dirty="0" err="1" smtClean="0">
                <a:sym typeface="Wingdings" panose="05000000000000000000" pitchFamily="2" charset="2"/>
              </a:rPr>
              <a:t>change</a:t>
            </a:r>
            <a:r>
              <a:rPr lang="de-DE" dirty="0" smtClean="0">
                <a:sym typeface="Wingdings" panose="05000000000000000000" pitchFamily="2" charset="2"/>
              </a:rPr>
              <a:t> in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running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system</a:t>
            </a:r>
            <a:r>
              <a:rPr lang="de-DE" dirty="0" smtClean="0">
                <a:sym typeface="Wingdings" panose="05000000000000000000" pitchFamily="2" charset="2"/>
              </a:rPr>
              <a:t> (</a:t>
            </a:r>
            <a:r>
              <a:rPr lang="de-DE" dirty="0" err="1" smtClean="0">
                <a:sym typeface="Wingdings" panose="05000000000000000000" pitchFamily="2" charset="2"/>
              </a:rPr>
              <a:t>managed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system</a:t>
            </a:r>
            <a:r>
              <a:rPr lang="de-DE" dirty="0" smtClean="0"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ym typeface="Wingdings" panose="05000000000000000000" pitchFamily="2" charset="2"/>
              </a:rPr>
              <a:t>runtime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model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</a:p>
          <a:p>
            <a:pPr marL="738900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Becomes</a:t>
            </a:r>
            <a:r>
              <a:rPr lang="de-DE" dirty="0" smtClean="0"/>
              <a:t> </a:t>
            </a:r>
            <a:r>
              <a:rPr lang="de-DE" dirty="0" err="1" smtClean="0"/>
              <a:t>interesting</a:t>
            </a:r>
            <a:r>
              <a:rPr lang="de-DE" dirty="0" smtClean="0"/>
              <a:t>,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updating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time </a:t>
            </a:r>
            <a:r>
              <a:rPr lang="de-DE" dirty="0" err="1" smtClean="0"/>
              <a:t>step</a:t>
            </a:r>
            <a:r>
              <a:rPr lang="de-DE" dirty="0" smtClean="0"/>
              <a:t> in a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consuming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643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Create a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mirrors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Connect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mirrors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strategy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mirror</a:t>
            </a:r>
            <a:r>
              <a:rPr lang="de-DE" dirty="0"/>
              <a:t> </a:t>
            </a:r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time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ready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Mirror</a:t>
            </a:r>
            <a:r>
              <a:rPr lang="de-DE" dirty="0" smtClean="0"/>
              <a:t> </a:t>
            </a:r>
            <a:r>
              <a:rPr lang="de-DE" dirty="0" err="1" smtClean="0"/>
              <a:t>states</a:t>
            </a:r>
            <a:r>
              <a:rPr lang="de-DE" dirty="0" smtClean="0"/>
              <a:t>: down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starting</a:t>
            </a:r>
            <a:r>
              <a:rPr lang="de-DE" dirty="0" smtClean="0"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ym typeface="Wingdings" panose="05000000000000000000" pitchFamily="2" charset="2"/>
              </a:rPr>
              <a:t>up</a:t>
            </a:r>
            <a:r>
              <a:rPr lang="de-DE" dirty="0" smtClean="0"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ym typeface="Wingdings" panose="05000000000000000000" pitchFamily="2" charset="2"/>
              </a:rPr>
              <a:t>ready</a:t>
            </a:r>
            <a:r>
              <a:rPr lang="de-DE" dirty="0" smtClean="0"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ym typeface="Wingdings" panose="05000000000000000000" pitchFamily="2" charset="2"/>
              </a:rPr>
              <a:t>stopping</a:t>
            </a:r>
            <a:r>
              <a:rPr lang="de-DE" dirty="0" smtClean="0"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ym typeface="Wingdings" panose="05000000000000000000" pitchFamily="2" charset="2"/>
              </a:rPr>
              <a:t>stopped</a:t>
            </a:r>
            <a:endParaRPr lang="de-DE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Links </a:t>
            </a:r>
            <a:r>
              <a:rPr lang="de-DE" dirty="0" err="1" smtClean="0">
                <a:sym typeface="Wingdings" panose="05000000000000000000" pitchFamily="2" charset="2"/>
              </a:rPr>
              <a:t>between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mirrors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are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established</a:t>
            </a:r>
            <a:endParaRPr lang="de-DE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Link </a:t>
            </a:r>
            <a:r>
              <a:rPr lang="de-DE" dirty="0" err="1" smtClean="0">
                <a:sym typeface="Wingdings" panose="05000000000000000000" pitchFamily="2" charset="2"/>
              </a:rPr>
              <a:t>states</a:t>
            </a:r>
            <a:r>
              <a:rPr lang="de-DE" dirty="0" smtClean="0">
                <a:sym typeface="Wingdings" panose="05000000000000000000" pitchFamily="2" charset="2"/>
              </a:rPr>
              <a:t>: </a:t>
            </a:r>
            <a:r>
              <a:rPr lang="de-DE" dirty="0" err="1" smtClean="0">
                <a:sym typeface="Wingdings" panose="05000000000000000000" pitchFamily="2" charset="2"/>
              </a:rPr>
              <a:t>inactive</a:t>
            </a:r>
            <a:r>
              <a:rPr lang="de-DE" dirty="0" smtClean="0"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ym typeface="Wingdings" panose="05000000000000000000" pitchFamily="2" charset="2"/>
              </a:rPr>
              <a:t>active</a:t>
            </a:r>
            <a:r>
              <a:rPr lang="de-DE" dirty="0" smtClean="0"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ym typeface="Wingdings" panose="05000000000000000000" pitchFamily="2" charset="2"/>
              </a:rPr>
              <a:t>closed</a:t>
            </a:r>
            <a:endParaRPr lang="de-DE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Links </a:t>
            </a:r>
            <a:r>
              <a:rPr lang="de-DE" dirty="0" err="1" smtClean="0">
                <a:sym typeface="Wingdings" panose="05000000000000000000" pitchFamily="2" charset="2"/>
              </a:rPr>
              <a:t>can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only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get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active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if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their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source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target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mirror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are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ready</a:t>
            </a:r>
            <a:endParaRPr lang="de-DE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At </a:t>
            </a:r>
            <a:r>
              <a:rPr lang="de-DE" dirty="0" err="1" smtClean="0">
                <a:sym typeface="Wingdings" panose="05000000000000000000" pitchFamily="2" charset="2"/>
              </a:rPr>
              <a:t>runtime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can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change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number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of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mirrors</a:t>
            </a:r>
            <a:endParaRPr lang="de-DE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Future </a:t>
            </a:r>
            <a:r>
              <a:rPr lang="de-DE" dirty="0" err="1" smtClean="0">
                <a:sym typeface="Wingdings" panose="05000000000000000000" pitchFamily="2" charset="2"/>
              </a:rPr>
              <a:t>work</a:t>
            </a:r>
            <a:r>
              <a:rPr lang="de-DE" dirty="0" smtClean="0">
                <a:sym typeface="Wingdings" panose="05000000000000000000" pitchFamily="2" charset="2"/>
              </a:rPr>
              <a:t>: </a:t>
            </a:r>
            <a:r>
              <a:rPr lang="de-DE" dirty="0" err="1" smtClean="0">
                <a:sym typeface="Wingdings" panose="05000000000000000000" pitchFamily="2" charset="2"/>
              </a:rPr>
              <a:t>change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TopologyStrategy</a:t>
            </a:r>
            <a:endParaRPr lang="de-DE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Principle</a:t>
            </a:r>
            <a:r>
              <a:rPr lang="de-DE" dirty="0" smtClean="0"/>
              <a:t> </a:t>
            </a:r>
            <a:r>
              <a:rPr lang="de-DE" dirty="0" err="1" smtClean="0"/>
              <a:t>Idea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687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Framework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514351" y="1484313"/>
            <a:ext cx="3861706" cy="424973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285750" indent="-285750" algn="l" defTabSz="914400" rtl="0" eaLnBrk="1" latinLnBrk="0" hangingPunct="1">
              <a:spcBef>
                <a:spcPts val="1200"/>
              </a:spcBef>
              <a:buFont typeface="Arial" charset="0"/>
              <a:buChar char="•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Probes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observe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Effectors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send </a:t>
            </a:r>
            <a:r>
              <a:rPr lang="de-DE" dirty="0" err="1" smtClean="0"/>
              <a:t>changes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TopologyStrategy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switch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connect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mirrors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89" y="0"/>
            <a:ext cx="8042124" cy="6031593"/>
          </a:xfrm>
        </p:spPr>
      </p:pic>
    </p:spTree>
    <p:extLst>
      <p:ext uri="{BB962C8B-B14F-4D97-AF65-F5344CB8AC3E}">
        <p14:creationId xmlns:p14="http://schemas.microsoft.com/office/powerpoint/2010/main" val="272136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Network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157146" y="1154113"/>
            <a:ext cx="4198201" cy="4249737"/>
          </a:xfrm>
          <a:prstGeom prst="rect">
            <a:avLst/>
          </a:prstGeom>
        </p:spPr>
      </p:pic>
      <p:sp>
        <p:nvSpPr>
          <p:cNvPr id="9" name="Inhaltsplatzhalter 1"/>
          <p:cNvSpPr txBox="1">
            <a:spLocks/>
          </p:cNvSpPr>
          <p:nvPr/>
        </p:nvSpPr>
        <p:spPr>
          <a:xfrm>
            <a:off x="514351" y="1484313"/>
            <a:ext cx="3861706" cy="424973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285750" indent="-285750" algn="l" defTabSz="914400" rtl="0" eaLnBrk="1" latinLnBrk="0" hangingPunct="1">
              <a:spcBef>
                <a:spcPts val="1200"/>
              </a:spcBef>
              <a:buFont typeface="Arial" charset="0"/>
              <a:buChar char="•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GraphStream</a:t>
            </a:r>
            <a:r>
              <a:rPr lang="de-DE" dirty="0" smtClean="0"/>
              <a:t> 2.0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State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mirrors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links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color</a:t>
            </a:r>
            <a:r>
              <a:rPr lang="de-DE" dirty="0" smtClean="0"/>
              <a:t> </a:t>
            </a:r>
            <a:r>
              <a:rPr lang="de-DE" dirty="0" err="1" smtClean="0"/>
              <a:t>coded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Yellow: </a:t>
            </a:r>
            <a:r>
              <a:rPr lang="de-DE" dirty="0" err="1" smtClean="0"/>
              <a:t>inactive</a:t>
            </a:r>
            <a:r>
              <a:rPr lang="de-DE" dirty="0" smtClean="0"/>
              <a:t>/</a:t>
            </a:r>
            <a:r>
              <a:rPr lang="de-DE" dirty="0" err="1" smtClean="0"/>
              <a:t>starting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Green: </a:t>
            </a:r>
            <a:r>
              <a:rPr lang="de-DE" dirty="0" err="1" smtClean="0"/>
              <a:t>active</a:t>
            </a:r>
            <a:r>
              <a:rPr lang="de-DE" dirty="0" smtClean="0"/>
              <a:t>/</a:t>
            </a:r>
            <a:r>
              <a:rPr lang="de-DE" dirty="0" err="1" smtClean="0"/>
              <a:t>ready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Red</a:t>
            </a:r>
            <a:r>
              <a:rPr lang="de-DE" dirty="0" smtClean="0"/>
              <a:t>: </a:t>
            </a:r>
            <a:r>
              <a:rPr lang="de-DE" dirty="0" err="1" smtClean="0"/>
              <a:t>closed</a:t>
            </a:r>
            <a:r>
              <a:rPr lang="de-DE" dirty="0" smtClean="0"/>
              <a:t>/</a:t>
            </a:r>
            <a:r>
              <a:rPr lang="de-DE" dirty="0" err="1" smtClean="0"/>
              <a:t>stopping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090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err="1" smtClean="0">
                <a:latin typeface="Consolas" panose="020B0609020204030204" pitchFamily="49" charset="0"/>
              </a:rPr>
              <a:t>debug</a:t>
            </a:r>
            <a:r>
              <a:rPr lang="de-DE" dirty="0" smtClean="0">
                <a:latin typeface="Consolas" panose="020B0609020204030204" pitchFamily="49" charset="0"/>
              </a:rPr>
              <a:t>=</a:t>
            </a:r>
            <a:r>
              <a:rPr lang="de-DE" dirty="0" err="1" smtClean="0">
                <a:latin typeface="Consolas" panose="020B0609020204030204" pitchFamily="49" charset="0"/>
              </a:rPr>
              <a:t>true</a:t>
            </a:r>
            <a:r>
              <a:rPr lang="de-DE" dirty="0" smtClean="0">
                <a:latin typeface="Consolas" panose="020B0609020204030204" pitchFamily="49" charset="0"/>
              </a:rPr>
              <a:t>				</a:t>
            </a:r>
            <a:r>
              <a:rPr lang="de-DE" dirty="0">
                <a:latin typeface="Consolas" panose="020B0609020204030204" pitchFamily="49" charset="0"/>
              </a:rPr>
              <a:t/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 err="1" smtClean="0">
                <a:latin typeface="Consolas" panose="020B0609020204030204" pitchFamily="49" charset="0"/>
              </a:rPr>
              <a:t>sim_time</a:t>
            </a:r>
            <a:r>
              <a:rPr lang="de-DE" dirty="0" smtClean="0">
                <a:latin typeface="Consolas" panose="020B0609020204030204" pitchFamily="49" charset="0"/>
              </a:rPr>
              <a:t>=120				</a:t>
            </a:r>
            <a:r>
              <a:rPr lang="de-DE" dirty="0">
                <a:latin typeface="Consolas" panose="020B0609020204030204" pitchFamily="49" charset="0"/>
              </a:rPr>
              <a:t/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 err="1">
                <a:latin typeface="Consolas" panose="020B0609020204030204" pitchFamily="49" charset="0"/>
              </a:rPr>
              <a:t>num_mirrors</a:t>
            </a:r>
            <a:r>
              <a:rPr lang="de-DE" dirty="0">
                <a:latin typeface="Consolas" panose="020B0609020204030204" pitchFamily="49" charset="0"/>
              </a:rPr>
              <a:t>=50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 err="1">
                <a:latin typeface="Consolas" panose="020B0609020204030204" pitchFamily="49" charset="0"/>
              </a:rPr>
              <a:t>num_links_per_mirror</a:t>
            </a:r>
            <a:r>
              <a:rPr lang="de-DE" dirty="0">
                <a:latin typeface="Consolas" panose="020B0609020204030204" pitchFamily="49" charset="0"/>
              </a:rPr>
              <a:t>=1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 err="1">
                <a:latin typeface="Consolas" panose="020B0609020204030204" pitchFamily="49" charset="0"/>
              </a:rPr>
              <a:t>startup_time_min</a:t>
            </a:r>
            <a:r>
              <a:rPr lang="de-DE" dirty="0">
                <a:latin typeface="Consolas" panose="020B0609020204030204" pitchFamily="49" charset="0"/>
              </a:rPr>
              <a:t>=5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 err="1">
                <a:latin typeface="Consolas" panose="020B0609020204030204" pitchFamily="49" charset="0"/>
              </a:rPr>
              <a:t>startup_time_max</a:t>
            </a:r>
            <a:r>
              <a:rPr lang="de-DE" dirty="0">
                <a:latin typeface="Consolas" panose="020B0609020204030204" pitchFamily="49" charset="0"/>
              </a:rPr>
              <a:t>=10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 err="1">
                <a:latin typeface="Consolas" panose="020B0609020204030204" pitchFamily="49" charset="0"/>
              </a:rPr>
              <a:t>ready_time_min</a:t>
            </a:r>
            <a:r>
              <a:rPr lang="de-DE" dirty="0">
                <a:latin typeface="Consolas" panose="020B0609020204030204" pitchFamily="49" charset="0"/>
              </a:rPr>
              <a:t>=2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 err="1">
                <a:latin typeface="Consolas" panose="020B0609020204030204" pitchFamily="49" charset="0"/>
              </a:rPr>
              <a:t>ready_time_max</a:t>
            </a:r>
            <a:r>
              <a:rPr lang="de-DE" dirty="0">
                <a:latin typeface="Consolas" panose="020B0609020204030204" pitchFamily="49" charset="0"/>
              </a:rPr>
              <a:t>=20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 err="1">
                <a:latin typeface="Consolas" panose="020B0609020204030204" pitchFamily="49" charset="0"/>
              </a:rPr>
              <a:t>stop_time_min</a:t>
            </a:r>
            <a:r>
              <a:rPr lang="de-DE" dirty="0">
                <a:latin typeface="Consolas" panose="020B0609020204030204" pitchFamily="49" charset="0"/>
              </a:rPr>
              <a:t>=2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 err="1">
                <a:latin typeface="Consolas" panose="020B0609020204030204" pitchFamily="49" charset="0"/>
              </a:rPr>
              <a:t>stop_time_max</a:t>
            </a:r>
            <a:r>
              <a:rPr lang="de-DE" dirty="0">
                <a:latin typeface="Consolas" panose="020B0609020204030204" pitchFamily="49" charset="0"/>
              </a:rPr>
              <a:t>=5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 err="1">
                <a:latin typeface="Consolas" panose="020B0609020204030204" pitchFamily="49" charset="0"/>
              </a:rPr>
              <a:t>link_activation_time_min</a:t>
            </a:r>
            <a:r>
              <a:rPr lang="de-DE" dirty="0">
                <a:latin typeface="Consolas" panose="020B0609020204030204" pitchFamily="49" charset="0"/>
              </a:rPr>
              <a:t>=2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 err="1">
                <a:latin typeface="Consolas" panose="020B0609020204030204" pitchFamily="49" charset="0"/>
              </a:rPr>
              <a:t>link_activation_time_max</a:t>
            </a:r>
            <a:r>
              <a:rPr lang="de-DE" dirty="0">
                <a:latin typeface="Consolas" panose="020B0609020204030204" pitchFamily="49" charset="0"/>
              </a:rPr>
              <a:t>=5</a:t>
            </a:r>
          </a:p>
          <a:p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Simulation </a:t>
            </a:r>
            <a:r>
              <a:rPr lang="de-DE" dirty="0" err="1" smtClean="0"/>
              <a:t>Configuration</a:t>
            </a:r>
            <a:r>
              <a:rPr lang="de-DE" dirty="0" smtClean="0"/>
              <a:t> (</a:t>
            </a:r>
            <a:r>
              <a:rPr lang="de-DE" dirty="0" err="1" smtClean="0"/>
              <a:t>sim.conf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96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Write a Simulation Runner (</a:t>
            </a:r>
            <a:r>
              <a:rPr lang="de-DE" dirty="0" err="1" smtClean="0"/>
              <a:t>main</a:t>
            </a:r>
            <a:r>
              <a:rPr lang="de-DE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r>
              <a:rPr lang="de-DE" b="1" dirty="0" err="1" smtClean="0">
                <a:latin typeface="Consolas" panose="020B0609020204030204" pitchFamily="49" charset="0"/>
              </a:rPr>
              <a:t>public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b="1" dirty="0" err="1" smtClean="0">
                <a:latin typeface="Consolas" panose="020B0609020204030204" pitchFamily="49" charset="0"/>
              </a:rPr>
              <a:t>static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b="1" dirty="0" err="1" smtClean="0">
                <a:latin typeface="Consolas" panose="020B0609020204030204" pitchFamily="49" charset="0"/>
              </a:rPr>
              <a:t>void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</a:rPr>
              <a:t>main</a:t>
            </a:r>
            <a:r>
              <a:rPr lang="de-DE" dirty="0" smtClean="0">
                <a:latin typeface="Consolas" panose="020B0609020204030204" pitchFamily="49" charset="0"/>
              </a:rPr>
              <a:t>(String </a:t>
            </a:r>
            <a:r>
              <a:rPr lang="de-DE" dirty="0" err="1" smtClean="0">
                <a:latin typeface="Consolas" panose="020B0609020204030204" pitchFamily="49" charset="0"/>
              </a:rPr>
              <a:t>args</a:t>
            </a:r>
            <a:r>
              <a:rPr lang="de-DE" dirty="0" smtClean="0">
                <a:latin typeface="Consolas" panose="020B0609020204030204" pitchFamily="49" charset="0"/>
              </a:rPr>
              <a:t>[])</a:t>
            </a:r>
            <a:br>
              <a:rPr lang="de-DE" dirty="0" smtClean="0">
                <a:latin typeface="Consolas" panose="020B0609020204030204" pitchFamily="49" charset="0"/>
              </a:rPr>
            </a:br>
            <a:r>
              <a:rPr lang="de-DE" dirty="0" smtClean="0">
                <a:latin typeface="Consolas" panose="020B0609020204030204" pitchFamily="49" charset="0"/>
              </a:rPr>
              <a:t>{</a:t>
            </a:r>
            <a:br>
              <a:rPr lang="de-DE" dirty="0" smtClean="0">
                <a:latin typeface="Consolas" panose="020B0609020204030204" pitchFamily="49" charset="0"/>
              </a:rPr>
            </a:br>
            <a:r>
              <a:rPr lang="de-DE" dirty="0" smtClean="0">
                <a:latin typeface="Consolas" panose="020B0609020204030204" pitchFamily="49" charset="0"/>
              </a:rPr>
              <a:t>  </a:t>
            </a:r>
            <a:r>
              <a:rPr lang="de-DE" dirty="0" err="1" smtClean="0">
                <a:latin typeface="Consolas" panose="020B0609020204030204" pitchFamily="49" charset="0"/>
              </a:rPr>
              <a:t>TimedRDMSim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sim</a:t>
            </a:r>
            <a:r>
              <a:rPr lang="de-DE" dirty="0">
                <a:latin typeface="Consolas" panose="020B0609020204030204" pitchFamily="49" charset="0"/>
              </a:rPr>
              <a:t> = </a:t>
            </a:r>
            <a:r>
              <a:rPr lang="de-DE" b="1" dirty="0" err="1">
                <a:latin typeface="Consolas" panose="020B0609020204030204" pitchFamily="49" charset="0"/>
              </a:rPr>
              <a:t>new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TimedRDMSim</a:t>
            </a:r>
            <a:r>
              <a:rPr lang="de-DE" dirty="0" smtClean="0">
                <a:latin typeface="Consolas" panose="020B0609020204030204" pitchFamily="49" charset="0"/>
              </a:rPr>
              <a:t>(„</a:t>
            </a:r>
            <a:r>
              <a:rPr lang="de-DE" dirty="0" err="1" smtClean="0">
                <a:latin typeface="Consolas" panose="020B0609020204030204" pitchFamily="49" charset="0"/>
              </a:rPr>
              <a:t>resources</a:t>
            </a:r>
            <a:r>
              <a:rPr lang="de-DE" dirty="0" smtClean="0">
                <a:latin typeface="Consolas" panose="020B0609020204030204" pitchFamily="49" charset="0"/>
              </a:rPr>
              <a:t>/</a:t>
            </a:r>
            <a:r>
              <a:rPr lang="de-DE" dirty="0" err="1" smtClean="0">
                <a:latin typeface="Consolas" panose="020B0609020204030204" pitchFamily="49" charset="0"/>
              </a:rPr>
              <a:t>sim.conf</a:t>
            </a:r>
            <a:r>
              <a:rPr lang="de-DE" dirty="0" smtClean="0">
                <a:latin typeface="Consolas" panose="020B0609020204030204" pitchFamily="49" charset="0"/>
              </a:rPr>
              <a:t>“);</a:t>
            </a:r>
            <a:br>
              <a:rPr lang="de-DE" dirty="0" smtClean="0">
                <a:latin typeface="Consolas" panose="020B0609020204030204" pitchFamily="49" charset="0"/>
              </a:rPr>
            </a:br>
            <a:r>
              <a:rPr lang="de-DE" dirty="0" smtClean="0">
                <a:latin typeface="Consolas" panose="020B0609020204030204" pitchFamily="49" charset="0"/>
              </a:rPr>
              <a:t>  </a:t>
            </a:r>
            <a:r>
              <a:rPr lang="de-DE" dirty="0" err="1" smtClean="0">
                <a:latin typeface="Consolas" panose="020B0609020204030204" pitchFamily="49" charset="0"/>
              </a:rPr>
              <a:t>sim.initialize</a:t>
            </a:r>
            <a:r>
              <a:rPr lang="de-DE" dirty="0" smtClean="0">
                <a:latin typeface="Consolas" panose="020B0609020204030204" pitchFamily="49" charset="0"/>
              </a:rPr>
              <a:t>(</a:t>
            </a:r>
            <a:r>
              <a:rPr lang="de-DE" dirty="0" err="1" smtClean="0">
                <a:latin typeface="Consolas" panose="020B0609020204030204" pitchFamily="49" charset="0"/>
              </a:rPr>
              <a:t>new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</a:rPr>
              <a:t>NextNTopologyStrategy</a:t>
            </a:r>
            <a:r>
              <a:rPr lang="de-DE" dirty="0" smtClean="0">
                <a:latin typeface="Consolas" panose="020B0609020204030204" pitchFamily="49" charset="0"/>
              </a:rPr>
              <a:t>());</a:t>
            </a:r>
            <a:r>
              <a:rPr lang="de-DE" dirty="0">
                <a:latin typeface="Consolas" panose="020B0609020204030204" pitchFamily="49" charset="0"/>
              </a:rPr>
              <a:t/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 smtClean="0">
                <a:latin typeface="Consolas" panose="020B0609020204030204" pitchFamily="49" charset="0"/>
              </a:rPr>
              <a:t>  </a:t>
            </a:r>
            <a:r>
              <a:rPr lang="de-DE" dirty="0" err="1" smtClean="0">
                <a:latin typeface="Consolas" panose="020B0609020204030204" pitchFamily="49" charset="0"/>
              </a:rPr>
              <a:t>Effector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effector</a:t>
            </a:r>
            <a:r>
              <a:rPr lang="de-DE" dirty="0">
                <a:latin typeface="Consolas" panose="020B0609020204030204" pitchFamily="49" charset="0"/>
              </a:rPr>
              <a:t> = </a:t>
            </a:r>
            <a:r>
              <a:rPr lang="de-DE" dirty="0" err="1">
                <a:latin typeface="Consolas" panose="020B0609020204030204" pitchFamily="49" charset="0"/>
              </a:rPr>
              <a:t>sim.getEffector</a:t>
            </a:r>
            <a:r>
              <a:rPr lang="de-DE" dirty="0">
                <a:latin typeface="Consolas" panose="020B0609020204030204" pitchFamily="49" charset="0"/>
              </a:rPr>
              <a:t>();</a:t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 smtClean="0">
                <a:latin typeface="Consolas" panose="020B0609020204030204" pitchFamily="49" charset="0"/>
              </a:rPr>
              <a:t>  </a:t>
            </a:r>
            <a:r>
              <a:rPr lang="de-DE" dirty="0" err="1" smtClean="0">
                <a:latin typeface="Consolas" panose="020B0609020204030204" pitchFamily="49" charset="0"/>
              </a:rPr>
              <a:t>effector.setMirrors</a:t>
            </a:r>
            <a:r>
              <a:rPr lang="de-DE" dirty="0" smtClean="0">
                <a:latin typeface="Consolas" panose="020B0609020204030204" pitchFamily="49" charset="0"/>
              </a:rPr>
              <a:t>(10</a:t>
            </a:r>
            <a:r>
              <a:rPr lang="de-DE" dirty="0">
                <a:latin typeface="Consolas" panose="020B0609020204030204" pitchFamily="49" charset="0"/>
              </a:rPr>
              <a:t>, 40</a:t>
            </a:r>
            <a:r>
              <a:rPr lang="de-DE" dirty="0" smtClean="0">
                <a:latin typeface="Consolas" panose="020B0609020204030204" pitchFamily="49" charset="0"/>
              </a:rPr>
              <a:t>); </a:t>
            </a:r>
            <a:r>
              <a:rPr lang="de-DE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//</a:t>
            </a:r>
            <a:r>
              <a:rPr lang="de-DE" dirty="0" err="1" smtClean="0">
                <a:solidFill>
                  <a:schemeClr val="accent3"/>
                </a:solidFill>
                <a:latin typeface="Consolas" panose="020B0609020204030204" pitchFamily="49" charset="0"/>
              </a:rPr>
              <a:t>change</a:t>
            </a:r>
            <a:r>
              <a:rPr lang="de-DE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accent3"/>
                </a:solidFill>
                <a:latin typeface="Consolas" panose="020B0609020204030204" pitchFamily="49" charset="0"/>
              </a:rPr>
              <a:t>mirrors</a:t>
            </a:r>
            <a:r>
              <a:rPr lang="de-DE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accent3"/>
                </a:solidFill>
                <a:latin typeface="Consolas" panose="020B0609020204030204" pitchFamily="49" charset="0"/>
              </a:rPr>
              <a:t>to</a:t>
            </a:r>
            <a:r>
              <a:rPr lang="de-DE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 10 at </a:t>
            </a:r>
            <a:r>
              <a:rPr lang="de-DE" dirty="0" err="1" smtClean="0">
                <a:solidFill>
                  <a:schemeClr val="accent3"/>
                </a:solidFill>
                <a:latin typeface="Consolas" panose="020B0609020204030204" pitchFamily="49" charset="0"/>
              </a:rPr>
              <a:t>timestep</a:t>
            </a:r>
            <a:r>
              <a:rPr lang="de-DE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 40</a:t>
            </a:r>
            <a:r>
              <a:rPr lang="de-DE" dirty="0">
                <a:latin typeface="Consolas" panose="020B0609020204030204" pitchFamily="49" charset="0"/>
              </a:rPr>
              <a:t/>
            </a:r>
            <a:br>
              <a:rPr lang="de-DE" dirty="0">
                <a:latin typeface="Consolas" panose="020B0609020204030204" pitchFamily="49" charset="0"/>
              </a:rPr>
            </a:br>
            <a:r>
              <a:rPr lang="de-DE" dirty="0" smtClean="0">
                <a:latin typeface="Consolas" panose="020B0609020204030204" pitchFamily="49" charset="0"/>
              </a:rPr>
              <a:t>  </a:t>
            </a:r>
            <a:r>
              <a:rPr lang="de-DE" dirty="0" err="1" smtClean="0">
                <a:latin typeface="Consolas" panose="020B0609020204030204" pitchFamily="49" charset="0"/>
              </a:rPr>
              <a:t>effector.setMirrors</a:t>
            </a:r>
            <a:r>
              <a:rPr lang="de-DE" dirty="0" smtClean="0">
                <a:latin typeface="Consolas" panose="020B0609020204030204" pitchFamily="49" charset="0"/>
              </a:rPr>
              <a:t>(30</a:t>
            </a:r>
            <a:r>
              <a:rPr lang="de-DE" dirty="0">
                <a:latin typeface="Consolas" panose="020B0609020204030204" pitchFamily="49" charset="0"/>
              </a:rPr>
              <a:t>, 70</a:t>
            </a:r>
            <a:r>
              <a:rPr lang="de-DE" dirty="0" smtClean="0">
                <a:latin typeface="Consolas" panose="020B0609020204030204" pitchFamily="49" charset="0"/>
              </a:rPr>
              <a:t>); </a:t>
            </a:r>
            <a:r>
              <a:rPr lang="de-DE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//</a:t>
            </a:r>
            <a:r>
              <a:rPr lang="de-DE" dirty="0" err="1" smtClean="0">
                <a:solidFill>
                  <a:schemeClr val="accent3"/>
                </a:solidFill>
                <a:latin typeface="Consolas" panose="020B0609020204030204" pitchFamily="49" charset="0"/>
              </a:rPr>
              <a:t>change</a:t>
            </a:r>
            <a:r>
              <a:rPr lang="de-DE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accent3"/>
                </a:solidFill>
                <a:latin typeface="Consolas" panose="020B0609020204030204" pitchFamily="49" charset="0"/>
              </a:rPr>
              <a:t>mirrors</a:t>
            </a:r>
            <a:r>
              <a:rPr lang="de-DE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accent3"/>
                </a:solidFill>
                <a:latin typeface="Consolas" panose="020B0609020204030204" pitchFamily="49" charset="0"/>
              </a:rPr>
              <a:t>to</a:t>
            </a:r>
            <a:r>
              <a:rPr lang="de-DE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 30 at </a:t>
            </a:r>
            <a:r>
              <a:rPr lang="de-DE" dirty="0" err="1" smtClean="0">
                <a:solidFill>
                  <a:schemeClr val="accent3"/>
                </a:solidFill>
                <a:latin typeface="Consolas" panose="020B0609020204030204" pitchFamily="49" charset="0"/>
              </a:rPr>
              <a:t>timestep</a:t>
            </a:r>
            <a:r>
              <a:rPr lang="de-DE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 70</a:t>
            </a:r>
            <a:br>
              <a:rPr lang="de-DE" dirty="0" smtClean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de-DE" dirty="0" smtClean="0">
                <a:latin typeface="Consolas" panose="020B0609020204030204" pitchFamily="49" charset="0"/>
              </a:rPr>
              <a:t>  </a:t>
            </a:r>
            <a:r>
              <a:rPr lang="de-DE" dirty="0" err="1" smtClean="0">
                <a:latin typeface="Consolas" panose="020B0609020204030204" pitchFamily="49" charset="0"/>
              </a:rPr>
              <a:t>sim.run</a:t>
            </a:r>
            <a:r>
              <a:rPr lang="de-DE" dirty="0" smtClean="0">
                <a:latin typeface="Consolas" panose="020B0609020204030204" pitchFamily="49" charset="0"/>
              </a:rPr>
              <a:t>();</a:t>
            </a:r>
            <a:br>
              <a:rPr lang="de-DE" dirty="0" smtClean="0">
                <a:latin typeface="Consolas" panose="020B0609020204030204" pitchFamily="49" charset="0"/>
              </a:rPr>
            </a:br>
            <a:r>
              <a:rPr lang="de-DE" dirty="0" smtClean="0">
                <a:latin typeface="Consolas" panose="020B0609020204030204" pitchFamily="49" charset="0"/>
              </a:rPr>
              <a:t>}</a:t>
            </a:r>
            <a:endParaRPr lang="de-DE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describe</a:t>
            </a:r>
            <a:r>
              <a:rPr lang="de-DE" dirty="0" smtClean="0"/>
              <a:t> </a:t>
            </a:r>
            <a:r>
              <a:rPr lang="de-DE" dirty="0" err="1" smtClean="0"/>
              <a:t>scenarios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943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mirror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connected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N </a:t>
            </a:r>
            <a:r>
              <a:rPr lang="de-DE" dirty="0" err="1" smtClean="0"/>
              <a:t>mirrors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links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M </a:t>
            </a:r>
            <a:r>
              <a:rPr lang="de-DE" dirty="0" err="1" smtClean="0"/>
              <a:t>mirrors</a:t>
            </a:r>
            <a:r>
              <a:rPr lang="de-DE" dirty="0" smtClean="0"/>
              <a:t> </a:t>
            </a:r>
            <a:r>
              <a:rPr lang="de-DE" dirty="0" err="1" smtClean="0"/>
              <a:t>connected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ther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N </a:t>
            </a:r>
            <a:r>
              <a:rPr lang="de-DE" dirty="0" err="1" smtClean="0"/>
              <a:t>mirrors</a:t>
            </a:r>
            <a:r>
              <a:rPr lang="de-DE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Example</a:t>
            </a:r>
            <a:r>
              <a:rPr lang="de-DE" dirty="0" smtClean="0"/>
              <a:t> 1: 5 </a:t>
            </a:r>
            <a:r>
              <a:rPr lang="de-DE" dirty="0" err="1" smtClean="0"/>
              <a:t>mirrors</a:t>
            </a:r>
            <a:r>
              <a:rPr lang="de-DE" dirty="0" smtClean="0"/>
              <a:t>, N = 2 </a:t>
            </a:r>
            <a:r>
              <a:rPr lang="de-DE" dirty="0" smtClean="0">
                <a:sym typeface="Wingdings" panose="05000000000000000000" pitchFamily="2" charset="2"/>
              </a:rPr>
              <a:t> 5*2 – 1 – 2 = 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>
                <a:sym typeface="Wingdings" panose="05000000000000000000" pitchFamily="2" charset="2"/>
              </a:rPr>
              <a:t>Example</a:t>
            </a:r>
            <a:r>
              <a:rPr lang="de-DE" dirty="0" smtClean="0">
                <a:sym typeface="Wingdings" panose="05000000000000000000" pitchFamily="2" charset="2"/>
              </a:rPr>
              <a:t> 2: 10 </a:t>
            </a:r>
            <a:r>
              <a:rPr lang="de-DE" dirty="0" err="1" smtClean="0">
                <a:sym typeface="Wingdings" panose="05000000000000000000" pitchFamily="2" charset="2"/>
              </a:rPr>
              <a:t>mirrors</a:t>
            </a:r>
            <a:r>
              <a:rPr lang="de-DE" dirty="0" smtClean="0">
                <a:sym typeface="Wingdings" panose="05000000000000000000" pitchFamily="2" charset="2"/>
              </a:rPr>
              <a:t>, N = 4  10*4 – 1 – 2 – 3 – 4 = 30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TopologyStrategy</a:t>
            </a:r>
            <a:r>
              <a:rPr lang="de-DE" dirty="0" smtClean="0"/>
              <a:t>: Next N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9074604" y="2453367"/>
            <a:ext cx="249011" cy="24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9769929" y="2453366"/>
            <a:ext cx="249011" cy="24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9" name="Ellipse 8"/>
          <p:cNvSpPr/>
          <p:nvPr/>
        </p:nvSpPr>
        <p:spPr>
          <a:xfrm>
            <a:off x="9769929" y="3032577"/>
            <a:ext cx="249011" cy="24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10462192" y="2453363"/>
            <a:ext cx="249011" cy="24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10462192" y="3032577"/>
            <a:ext cx="249011" cy="24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cxnSp>
        <p:nvCxnSpPr>
          <p:cNvPr id="13" name="Gerade Verbindung mit Pfeil 12"/>
          <p:cNvCxnSpPr>
            <a:stCxn id="7" idx="6"/>
            <a:endCxn id="8" idx="2"/>
          </p:cNvCxnSpPr>
          <p:nvPr/>
        </p:nvCxnSpPr>
        <p:spPr>
          <a:xfrm flipV="1">
            <a:off x="9323615" y="2577872"/>
            <a:ext cx="44631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erade Verbindung mit Pfeil 14"/>
          <p:cNvCxnSpPr>
            <a:stCxn id="7" idx="5"/>
            <a:endCxn id="9" idx="1"/>
          </p:cNvCxnSpPr>
          <p:nvPr/>
        </p:nvCxnSpPr>
        <p:spPr>
          <a:xfrm>
            <a:off x="9287148" y="2665911"/>
            <a:ext cx="519248" cy="40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erade Verbindung mit Pfeil 16"/>
          <p:cNvCxnSpPr>
            <a:stCxn id="8" idx="4"/>
            <a:endCxn id="9" idx="0"/>
          </p:cNvCxnSpPr>
          <p:nvPr/>
        </p:nvCxnSpPr>
        <p:spPr>
          <a:xfrm>
            <a:off x="9894435" y="2702377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Gerade Verbindung mit Pfeil 18"/>
          <p:cNvCxnSpPr>
            <a:stCxn id="8" idx="6"/>
            <a:endCxn id="10" idx="2"/>
          </p:cNvCxnSpPr>
          <p:nvPr/>
        </p:nvCxnSpPr>
        <p:spPr>
          <a:xfrm flipV="1">
            <a:off x="10018940" y="2577869"/>
            <a:ext cx="44325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Gerade Verbindung mit Pfeil 22"/>
          <p:cNvCxnSpPr>
            <a:stCxn id="9" idx="7"/>
            <a:endCxn id="10" idx="3"/>
          </p:cNvCxnSpPr>
          <p:nvPr/>
        </p:nvCxnSpPr>
        <p:spPr>
          <a:xfrm flipV="1">
            <a:off x="9982473" y="2665907"/>
            <a:ext cx="516186" cy="403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Gerade Verbindung mit Pfeil 24"/>
          <p:cNvCxnSpPr>
            <a:stCxn id="9" idx="6"/>
            <a:endCxn id="11" idx="2"/>
          </p:cNvCxnSpPr>
          <p:nvPr/>
        </p:nvCxnSpPr>
        <p:spPr>
          <a:xfrm>
            <a:off x="10018940" y="3157083"/>
            <a:ext cx="4432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Gerade Verbindung mit Pfeil 26"/>
          <p:cNvCxnSpPr>
            <a:stCxn id="10" idx="4"/>
            <a:endCxn id="11" idx="0"/>
          </p:cNvCxnSpPr>
          <p:nvPr/>
        </p:nvCxnSpPr>
        <p:spPr>
          <a:xfrm>
            <a:off x="10586698" y="2702374"/>
            <a:ext cx="0" cy="330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46" name="Gruppieren 145"/>
          <p:cNvGrpSpPr/>
          <p:nvPr/>
        </p:nvGrpSpPr>
        <p:grpSpPr>
          <a:xfrm>
            <a:off x="5949043" y="3944708"/>
            <a:ext cx="4800600" cy="1705883"/>
            <a:chOff x="1258661" y="3936544"/>
            <a:chExt cx="4800600" cy="1705883"/>
          </a:xfrm>
        </p:grpSpPr>
        <p:sp>
          <p:nvSpPr>
            <p:cNvPr id="28" name="Ellipse 27"/>
            <p:cNvSpPr/>
            <p:nvPr/>
          </p:nvSpPr>
          <p:spPr>
            <a:xfrm>
              <a:off x="1258661" y="3936546"/>
              <a:ext cx="249011" cy="2490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1953986" y="3936545"/>
              <a:ext cx="249011" cy="2490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2</a:t>
              </a:r>
              <a:endParaRPr lang="de-DE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351314" y="4466770"/>
              <a:ext cx="249011" cy="2490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3</a:t>
              </a:r>
              <a:endParaRPr lang="de-DE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2681967" y="4966105"/>
              <a:ext cx="249011" cy="2490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4</a:t>
              </a:r>
              <a:endParaRPr lang="de-DE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3069295" y="5393416"/>
              <a:ext cx="249011" cy="2490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</a:t>
              </a:r>
            </a:p>
          </p:txBody>
        </p:sp>
        <p:cxnSp>
          <p:nvCxnSpPr>
            <p:cNvPr id="33" name="Gerade Verbindung mit Pfeil 32"/>
            <p:cNvCxnSpPr>
              <a:stCxn id="28" idx="6"/>
              <a:endCxn id="29" idx="2"/>
            </p:cNvCxnSpPr>
            <p:nvPr/>
          </p:nvCxnSpPr>
          <p:spPr>
            <a:xfrm flipV="1">
              <a:off x="1507672" y="4061051"/>
              <a:ext cx="4463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mit Pfeil 33"/>
            <p:cNvCxnSpPr>
              <a:stCxn id="28" idx="5"/>
              <a:endCxn id="30" idx="2"/>
            </p:cNvCxnSpPr>
            <p:nvPr/>
          </p:nvCxnSpPr>
          <p:spPr>
            <a:xfrm rot="16200000" flipH="1">
              <a:off x="1690166" y="3930128"/>
              <a:ext cx="442186" cy="88010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mit Pfeil 34"/>
            <p:cNvCxnSpPr>
              <a:stCxn id="29" idx="5"/>
              <a:endCxn id="30" idx="1"/>
            </p:cNvCxnSpPr>
            <p:nvPr/>
          </p:nvCxnSpPr>
          <p:spPr>
            <a:xfrm>
              <a:off x="2166530" y="4149089"/>
              <a:ext cx="221251" cy="3541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Gewinkelte Verbindung 47"/>
            <p:cNvCxnSpPr>
              <a:stCxn id="28" idx="4"/>
              <a:endCxn id="31" idx="2"/>
            </p:cNvCxnSpPr>
            <p:nvPr/>
          </p:nvCxnSpPr>
          <p:spPr>
            <a:xfrm rot="16200000" flipH="1">
              <a:off x="1580040" y="3988684"/>
              <a:ext cx="905054" cy="1298800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winkelte Verbindung 49"/>
            <p:cNvCxnSpPr>
              <a:stCxn id="28" idx="4"/>
              <a:endCxn id="32" idx="2"/>
            </p:cNvCxnSpPr>
            <p:nvPr/>
          </p:nvCxnSpPr>
          <p:spPr>
            <a:xfrm rot="16200000" flipH="1">
              <a:off x="1560049" y="4008675"/>
              <a:ext cx="1332365" cy="1686128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krümmte Verbindung 51"/>
            <p:cNvCxnSpPr>
              <a:stCxn id="29" idx="6"/>
              <a:endCxn id="31" idx="0"/>
            </p:cNvCxnSpPr>
            <p:nvPr/>
          </p:nvCxnSpPr>
          <p:spPr>
            <a:xfrm>
              <a:off x="2202997" y="4061051"/>
              <a:ext cx="603476" cy="905054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Gekrümmte Verbindung 53"/>
            <p:cNvCxnSpPr>
              <a:stCxn id="29" idx="6"/>
              <a:endCxn id="32" idx="0"/>
            </p:cNvCxnSpPr>
            <p:nvPr/>
          </p:nvCxnSpPr>
          <p:spPr>
            <a:xfrm>
              <a:off x="2202997" y="4061051"/>
              <a:ext cx="990804" cy="133236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5" name="Ellipse 54"/>
            <p:cNvSpPr/>
            <p:nvPr/>
          </p:nvSpPr>
          <p:spPr>
            <a:xfrm>
              <a:off x="3501798" y="3936545"/>
              <a:ext cx="249011" cy="2490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</a:t>
              </a:r>
            </a:p>
          </p:txBody>
        </p:sp>
        <p:sp>
          <p:nvSpPr>
            <p:cNvPr id="56" name="Ellipse 55"/>
            <p:cNvSpPr/>
            <p:nvPr/>
          </p:nvSpPr>
          <p:spPr>
            <a:xfrm>
              <a:off x="3869258" y="4465635"/>
              <a:ext cx="249011" cy="2490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7</a:t>
              </a:r>
              <a:endParaRPr lang="de-DE" dirty="0"/>
            </a:p>
          </p:txBody>
        </p:sp>
        <p:sp>
          <p:nvSpPr>
            <p:cNvPr id="57" name="Ellipse 56"/>
            <p:cNvSpPr/>
            <p:nvPr/>
          </p:nvSpPr>
          <p:spPr>
            <a:xfrm>
              <a:off x="4307680" y="4967011"/>
              <a:ext cx="249011" cy="2490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8</a:t>
              </a:r>
              <a:endParaRPr lang="de-DE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4774405" y="5393415"/>
              <a:ext cx="249011" cy="2490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9</a:t>
              </a:r>
              <a:endParaRPr lang="de-DE" dirty="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5306445" y="3936544"/>
              <a:ext cx="752816" cy="2629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10</a:t>
              </a:r>
              <a:endParaRPr lang="de-DE" dirty="0"/>
            </a:p>
          </p:txBody>
        </p:sp>
        <p:cxnSp>
          <p:nvCxnSpPr>
            <p:cNvPr id="61" name="Gerade Verbindung mit Pfeil 60"/>
            <p:cNvCxnSpPr>
              <a:stCxn id="29" idx="6"/>
              <a:endCxn id="55" idx="2"/>
            </p:cNvCxnSpPr>
            <p:nvPr/>
          </p:nvCxnSpPr>
          <p:spPr>
            <a:xfrm>
              <a:off x="2202997" y="4061051"/>
              <a:ext cx="1298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mit Pfeil 62"/>
            <p:cNvCxnSpPr>
              <a:stCxn id="30" idx="5"/>
              <a:endCxn id="31" idx="1"/>
            </p:cNvCxnSpPr>
            <p:nvPr/>
          </p:nvCxnSpPr>
          <p:spPr>
            <a:xfrm>
              <a:off x="2563858" y="4679314"/>
              <a:ext cx="154576" cy="3232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krümmte Verbindung 64"/>
            <p:cNvCxnSpPr>
              <a:stCxn id="30" idx="6"/>
              <a:endCxn id="32" idx="1"/>
            </p:cNvCxnSpPr>
            <p:nvPr/>
          </p:nvCxnSpPr>
          <p:spPr>
            <a:xfrm>
              <a:off x="2600325" y="4591276"/>
              <a:ext cx="505437" cy="83860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krümmte Verbindung 66"/>
            <p:cNvCxnSpPr>
              <a:stCxn id="30" idx="6"/>
              <a:endCxn id="55" idx="3"/>
            </p:cNvCxnSpPr>
            <p:nvPr/>
          </p:nvCxnSpPr>
          <p:spPr>
            <a:xfrm flipV="1">
              <a:off x="2600325" y="4149089"/>
              <a:ext cx="937940" cy="44218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mit Pfeil 70"/>
            <p:cNvCxnSpPr>
              <a:stCxn id="30" idx="6"/>
              <a:endCxn id="56" idx="2"/>
            </p:cNvCxnSpPr>
            <p:nvPr/>
          </p:nvCxnSpPr>
          <p:spPr>
            <a:xfrm flipV="1">
              <a:off x="2600325" y="4590141"/>
              <a:ext cx="1268933" cy="11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mit Pfeil 73"/>
            <p:cNvCxnSpPr>
              <a:stCxn id="31" idx="5"/>
              <a:endCxn id="32" idx="1"/>
            </p:cNvCxnSpPr>
            <p:nvPr/>
          </p:nvCxnSpPr>
          <p:spPr>
            <a:xfrm>
              <a:off x="2894511" y="5178649"/>
              <a:ext cx="211251" cy="2512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Gekrümmte Verbindung 75"/>
            <p:cNvCxnSpPr>
              <a:stCxn id="31" idx="6"/>
              <a:endCxn id="55" idx="4"/>
            </p:cNvCxnSpPr>
            <p:nvPr/>
          </p:nvCxnSpPr>
          <p:spPr>
            <a:xfrm flipV="1">
              <a:off x="2930978" y="4185556"/>
              <a:ext cx="695326" cy="90505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Gekrümmte Verbindung 78"/>
            <p:cNvCxnSpPr>
              <a:stCxn id="31" idx="6"/>
              <a:endCxn id="56" idx="3"/>
            </p:cNvCxnSpPr>
            <p:nvPr/>
          </p:nvCxnSpPr>
          <p:spPr>
            <a:xfrm flipV="1">
              <a:off x="2930978" y="4678179"/>
              <a:ext cx="974747" cy="412432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1" name="Gerade Verbindung mit Pfeil 80"/>
            <p:cNvCxnSpPr>
              <a:stCxn id="31" idx="6"/>
              <a:endCxn id="57" idx="2"/>
            </p:cNvCxnSpPr>
            <p:nvPr/>
          </p:nvCxnSpPr>
          <p:spPr>
            <a:xfrm>
              <a:off x="2930978" y="5090611"/>
              <a:ext cx="1376702" cy="9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5" name="Gekrümmte Verbindung 84"/>
            <p:cNvCxnSpPr>
              <a:stCxn id="32" idx="6"/>
              <a:endCxn id="55" idx="4"/>
            </p:cNvCxnSpPr>
            <p:nvPr/>
          </p:nvCxnSpPr>
          <p:spPr>
            <a:xfrm flipV="1">
              <a:off x="3318306" y="4185556"/>
              <a:ext cx="307998" cy="1332366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7" name="Gekrümmte Verbindung 86"/>
            <p:cNvCxnSpPr>
              <a:stCxn id="32" idx="6"/>
              <a:endCxn id="56" idx="4"/>
            </p:cNvCxnSpPr>
            <p:nvPr/>
          </p:nvCxnSpPr>
          <p:spPr>
            <a:xfrm flipV="1">
              <a:off x="3318306" y="4714646"/>
              <a:ext cx="675458" cy="803276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9" name="Gekrümmte Verbindung 88"/>
            <p:cNvCxnSpPr>
              <a:stCxn id="32" idx="6"/>
              <a:endCxn id="57" idx="4"/>
            </p:cNvCxnSpPr>
            <p:nvPr/>
          </p:nvCxnSpPr>
          <p:spPr>
            <a:xfrm flipV="1">
              <a:off x="3318306" y="5216022"/>
              <a:ext cx="1113880" cy="301900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1" name="Gerade Verbindung mit Pfeil 90"/>
            <p:cNvCxnSpPr>
              <a:stCxn id="32" idx="6"/>
              <a:endCxn id="58" idx="2"/>
            </p:cNvCxnSpPr>
            <p:nvPr/>
          </p:nvCxnSpPr>
          <p:spPr>
            <a:xfrm flipV="1">
              <a:off x="3318306" y="5517921"/>
              <a:ext cx="145609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3" name="Gerade Verbindung mit Pfeil 92"/>
            <p:cNvCxnSpPr>
              <a:stCxn id="55" idx="5"/>
              <a:endCxn id="56" idx="1"/>
            </p:cNvCxnSpPr>
            <p:nvPr/>
          </p:nvCxnSpPr>
          <p:spPr>
            <a:xfrm>
              <a:off x="3714342" y="4149089"/>
              <a:ext cx="191383" cy="3530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5" name="Gekrümmte Verbindung 94"/>
            <p:cNvCxnSpPr>
              <a:stCxn id="55" idx="6"/>
              <a:endCxn id="57" idx="0"/>
            </p:cNvCxnSpPr>
            <p:nvPr/>
          </p:nvCxnSpPr>
          <p:spPr>
            <a:xfrm>
              <a:off x="3750809" y="4061051"/>
              <a:ext cx="681377" cy="905960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7" name="Gekrümmte Verbindung 96"/>
            <p:cNvCxnSpPr>
              <a:stCxn id="55" idx="6"/>
              <a:endCxn id="58" idx="0"/>
            </p:cNvCxnSpPr>
            <p:nvPr/>
          </p:nvCxnSpPr>
          <p:spPr>
            <a:xfrm>
              <a:off x="3750809" y="4061051"/>
              <a:ext cx="1148102" cy="1332364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9" name="Gerade Verbindung mit Pfeil 98"/>
            <p:cNvCxnSpPr>
              <a:stCxn id="55" idx="6"/>
              <a:endCxn id="59" idx="2"/>
            </p:cNvCxnSpPr>
            <p:nvPr/>
          </p:nvCxnSpPr>
          <p:spPr>
            <a:xfrm>
              <a:off x="3750809" y="4061051"/>
              <a:ext cx="1555636" cy="69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1" name="Gerade Verbindung mit Pfeil 100"/>
            <p:cNvCxnSpPr>
              <a:stCxn id="56" idx="5"/>
              <a:endCxn id="57" idx="1"/>
            </p:cNvCxnSpPr>
            <p:nvPr/>
          </p:nvCxnSpPr>
          <p:spPr>
            <a:xfrm>
              <a:off x="4081802" y="4678179"/>
              <a:ext cx="262345" cy="3252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4" name="Gekrümmte Verbindung 133"/>
            <p:cNvCxnSpPr>
              <a:stCxn id="56" idx="6"/>
              <a:endCxn id="58" idx="0"/>
            </p:cNvCxnSpPr>
            <p:nvPr/>
          </p:nvCxnSpPr>
          <p:spPr>
            <a:xfrm>
              <a:off x="4118269" y="4590141"/>
              <a:ext cx="780642" cy="803274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8" name="Gekrümmte Verbindung 137"/>
            <p:cNvCxnSpPr>
              <a:stCxn id="56" idx="6"/>
              <a:endCxn id="59" idx="3"/>
            </p:cNvCxnSpPr>
            <p:nvPr/>
          </p:nvCxnSpPr>
          <p:spPr>
            <a:xfrm flipV="1">
              <a:off x="4118269" y="4160994"/>
              <a:ext cx="1298423" cy="429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1" name="Gerade Verbindung mit Pfeil 140"/>
            <p:cNvCxnSpPr>
              <a:stCxn id="57" idx="5"/>
              <a:endCxn id="58" idx="1"/>
            </p:cNvCxnSpPr>
            <p:nvPr/>
          </p:nvCxnSpPr>
          <p:spPr>
            <a:xfrm>
              <a:off x="4520224" y="5179555"/>
              <a:ext cx="290648" cy="250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3" name="Gekrümmte Verbindung 142"/>
            <p:cNvCxnSpPr>
              <a:stCxn id="57" idx="6"/>
              <a:endCxn id="59" idx="4"/>
            </p:cNvCxnSpPr>
            <p:nvPr/>
          </p:nvCxnSpPr>
          <p:spPr>
            <a:xfrm flipV="1">
              <a:off x="4556691" y="4199503"/>
              <a:ext cx="1126162" cy="892014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5" name="Gekrümmte Verbindung 144"/>
            <p:cNvCxnSpPr>
              <a:stCxn id="58" idx="6"/>
              <a:endCxn id="59" idx="5"/>
            </p:cNvCxnSpPr>
            <p:nvPr/>
          </p:nvCxnSpPr>
          <p:spPr>
            <a:xfrm flipV="1">
              <a:off x="5023416" y="4160994"/>
              <a:ext cx="925598" cy="135692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feld 146"/>
              <p:cNvSpPr txBox="1"/>
              <p:nvPr/>
            </p:nvSpPr>
            <p:spPr>
              <a:xfrm>
                <a:off x="1042833" y="4371927"/>
                <a:ext cx="2731773" cy="292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𝐿𝑖𝑛𝑘𝑠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𝐿𝑃𝑀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𝐿𝑃𝑀</m:t>
                        </m:r>
                      </m:sup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de-DE" dirty="0" smtClean="0"/>
                  <a:t> </a:t>
                </a:r>
                <a:endParaRPr lang="de-DE" dirty="0"/>
              </a:p>
            </p:txBody>
          </p:sp>
        </mc:Choice>
        <mc:Fallback>
          <p:sp>
            <p:nvSpPr>
              <p:cNvPr id="147" name="Textfeld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833" y="4371927"/>
                <a:ext cx="2731773" cy="292131"/>
              </a:xfrm>
              <a:prstGeom prst="rect">
                <a:avLst/>
              </a:prstGeom>
              <a:blipFill rotWithShape="0">
                <a:blip r:embed="rId2"/>
                <a:stretch>
                  <a:fillRect l="-3125" t="-160417" r="-11830" b="-2520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59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bgerundetes Rechteck 28"/>
          <p:cNvSpPr/>
          <p:nvPr/>
        </p:nvSpPr>
        <p:spPr>
          <a:xfrm>
            <a:off x="9590652" y="2469696"/>
            <a:ext cx="1890032" cy="1036864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bgerundetes Rechteck 27"/>
          <p:cNvSpPr/>
          <p:nvPr/>
        </p:nvSpPr>
        <p:spPr>
          <a:xfrm>
            <a:off x="7470321" y="2469696"/>
            <a:ext cx="1890032" cy="1036864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mirror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connected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exactly</a:t>
            </a:r>
            <a:r>
              <a:rPr lang="de-DE" dirty="0" smtClean="0"/>
              <a:t> 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mirrors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minimum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maximum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links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Example</a:t>
            </a:r>
            <a:r>
              <a:rPr lang="de-DE" dirty="0" smtClean="0"/>
              <a:t>: 5 </a:t>
            </a:r>
            <a:r>
              <a:rPr lang="de-DE" dirty="0" err="1" smtClean="0"/>
              <a:t>Mirrors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2 Links per </a:t>
            </a:r>
            <a:r>
              <a:rPr lang="de-DE" dirty="0" err="1" smtClean="0"/>
              <a:t>Mirror</a:t>
            </a:r>
            <a:endParaRPr lang="de-DE" dirty="0" smtClean="0"/>
          </a:p>
          <a:p>
            <a:pPr marL="738900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links </a:t>
            </a:r>
            <a:r>
              <a:rPr lang="de-DE" dirty="0" err="1" smtClean="0"/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r>
              <a:rPr lang="de-DE" dirty="0" smtClean="0"/>
              <a:t> in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 smtClean="0"/>
              <a:t> links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endParaRPr lang="de-DE" dirty="0" smtClean="0"/>
          </a:p>
          <a:p>
            <a:pPr marL="738900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Variant A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links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 in</a:t>
            </a:r>
            <a:br>
              <a:rPr lang="de-DE" dirty="0" smtClean="0"/>
            </a:br>
            <a:r>
              <a:rPr lang="de-DE" dirty="0" err="1" smtClean="0"/>
              <a:t>ascending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endParaRPr lang="de-DE" dirty="0" smtClean="0"/>
          </a:p>
          <a:p>
            <a:pPr marL="738900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variants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partners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randomly</a:t>
            </a:r>
            <a:r>
              <a:rPr lang="de-DE" dirty="0" smtClean="0"/>
              <a:t> </a:t>
            </a:r>
            <a:r>
              <a:rPr lang="de-DE" dirty="0" err="1" smtClean="0"/>
              <a:t>choosen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Maximum links: (</a:t>
            </a:r>
            <a:r>
              <a:rPr lang="de-DE" dirty="0" err="1" smtClean="0"/>
              <a:t>Mirrors</a:t>
            </a:r>
            <a:r>
              <a:rPr lang="de-DE" dirty="0" smtClean="0"/>
              <a:t> * Links per </a:t>
            </a:r>
            <a:r>
              <a:rPr lang="de-DE" dirty="0" err="1" smtClean="0"/>
              <a:t>Mirror</a:t>
            </a:r>
            <a:r>
              <a:rPr lang="de-DE" dirty="0" smtClean="0"/>
              <a:t>) / 2</a:t>
            </a:r>
          </a:p>
          <a:p>
            <a:pPr marL="738900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5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Minimum links: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Topology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r>
              <a:rPr lang="de-DE" dirty="0" smtClean="0"/>
              <a:t>: Random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7605033" y="2579913"/>
            <a:ext cx="249011" cy="24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" name="Ellipse 4"/>
          <p:cNvSpPr/>
          <p:nvPr/>
        </p:nvSpPr>
        <p:spPr>
          <a:xfrm>
            <a:off x="8300358" y="2579912"/>
            <a:ext cx="249011" cy="24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6" name="Ellipse 5"/>
          <p:cNvSpPr/>
          <p:nvPr/>
        </p:nvSpPr>
        <p:spPr>
          <a:xfrm>
            <a:off x="8300358" y="3159123"/>
            <a:ext cx="249011" cy="24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8992621" y="2579909"/>
            <a:ext cx="249011" cy="24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8992621" y="3159123"/>
            <a:ext cx="249011" cy="24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cxnSp>
        <p:nvCxnSpPr>
          <p:cNvPr id="9" name="Gerade Verbindung mit Pfeil 8"/>
          <p:cNvCxnSpPr>
            <a:stCxn id="4" idx="6"/>
            <a:endCxn id="5" idx="2"/>
          </p:cNvCxnSpPr>
          <p:nvPr/>
        </p:nvCxnSpPr>
        <p:spPr>
          <a:xfrm flipV="1">
            <a:off x="7854044" y="2704418"/>
            <a:ext cx="446314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Gerade Verbindung mit Pfeil 9"/>
          <p:cNvCxnSpPr>
            <a:stCxn id="4" idx="5"/>
            <a:endCxn id="6" idx="1"/>
          </p:cNvCxnSpPr>
          <p:nvPr/>
        </p:nvCxnSpPr>
        <p:spPr>
          <a:xfrm>
            <a:off x="7817577" y="2792457"/>
            <a:ext cx="519248" cy="40313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/>
          <p:cNvCxnSpPr>
            <a:stCxn id="5" idx="6"/>
            <a:endCxn id="7" idx="2"/>
          </p:cNvCxnSpPr>
          <p:nvPr/>
        </p:nvCxnSpPr>
        <p:spPr>
          <a:xfrm flipV="1">
            <a:off x="8549369" y="2704415"/>
            <a:ext cx="443252" cy="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erade Verbindung mit Pfeil 13"/>
          <p:cNvCxnSpPr>
            <a:stCxn id="6" idx="6"/>
            <a:endCxn id="8" idx="2"/>
          </p:cNvCxnSpPr>
          <p:nvPr/>
        </p:nvCxnSpPr>
        <p:spPr>
          <a:xfrm>
            <a:off x="8549369" y="3283629"/>
            <a:ext cx="44325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erade Verbindung mit Pfeil 14"/>
          <p:cNvCxnSpPr>
            <a:stCxn id="7" idx="4"/>
            <a:endCxn id="8" idx="0"/>
          </p:cNvCxnSpPr>
          <p:nvPr/>
        </p:nvCxnSpPr>
        <p:spPr>
          <a:xfrm>
            <a:off x="9117127" y="2828920"/>
            <a:ext cx="0" cy="3302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Ellipse 15"/>
          <p:cNvSpPr/>
          <p:nvPr/>
        </p:nvSpPr>
        <p:spPr>
          <a:xfrm>
            <a:off x="9692368" y="2579913"/>
            <a:ext cx="249011" cy="24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7" name="Ellipse 16"/>
          <p:cNvSpPr/>
          <p:nvPr/>
        </p:nvSpPr>
        <p:spPr>
          <a:xfrm>
            <a:off x="10387693" y="2579912"/>
            <a:ext cx="249011" cy="24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10387693" y="3159123"/>
            <a:ext cx="249011" cy="24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9" name="Ellipse 18"/>
          <p:cNvSpPr/>
          <p:nvPr/>
        </p:nvSpPr>
        <p:spPr>
          <a:xfrm>
            <a:off x="11079956" y="2579909"/>
            <a:ext cx="249011" cy="24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20" name="Ellipse 19"/>
          <p:cNvSpPr/>
          <p:nvPr/>
        </p:nvSpPr>
        <p:spPr>
          <a:xfrm>
            <a:off x="11079956" y="3159123"/>
            <a:ext cx="249011" cy="24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cxnSp>
        <p:nvCxnSpPr>
          <p:cNvPr id="21" name="Gerade Verbindung mit Pfeil 20"/>
          <p:cNvCxnSpPr>
            <a:stCxn id="16" idx="6"/>
            <a:endCxn id="17" idx="2"/>
          </p:cNvCxnSpPr>
          <p:nvPr/>
        </p:nvCxnSpPr>
        <p:spPr>
          <a:xfrm flipV="1">
            <a:off x="9941379" y="2704418"/>
            <a:ext cx="446314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Gerade Verbindung mit Pfeil 21"/>
          <p:cNvCxnSpPr>
            <a:stCxn id="16" idx="5"/>
            <a:endCxn id="18" idx="1"/>
          </p:cNvCxnSpPr>
          <p:nvPr/>
        </p:nvCxnSpPr>
        <p:spPr>
          <a:xfrm>
            <a:off x="9904912" y="2792457"/>
            <a:ext cx="519248" cy="40313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Gerade Verbindung mit Pfeil 22"/>
          <p:cNvCxnSpPr>
            <a:stCxn id="17" idx="6"/>
            <a:endCxn id="19" idx="2"/>
          </p:cNvCxnSpPr>
          <p:nvPr/>
        </p:nvCxnSpPr>
        <p:spPr>
          <a:xfrm flipV="1">
            <a:off x="10636704" y="2704415"/>
            <a:ext cx="443252" cy="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Gerade Verbindung mit Pfeil 23"/>
          <p:cNvCxnSpPr>
            <a:stCxn id="18" idx="7"/>
            <a:endCxn id="19" idx="3"/>
          </p:cNvCxnSpPr>
          <p:nvPr/>
        </p:nvCxnSpPr>
        <p:spPr>
          <a:xfrm flipV="1">
            <a:off x="10600237" y="2792453"/>
            <a:ext cx="516186" cy="4031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Abgerundetes Rechteck 29"/>
          <p:cNvSpPr/>
          <p:nvPr/>
        </p:nvSpPr>
        <p:spPr>
          <a:xfrm>
            <a:off x="7470321" y="3719104"/>
            <a:ext cx="1890032" cy="1036864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7572037" y="3829321"/>
            <a:ext cx="249011" cy="24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2" name="Ellipse 31"/>
          <p:cNvSpPr/>
          <p:nvPr/>
        </p:nvSpPr>
        <p:spPr>
          <a:xfrm>
            <a:off x="8267362" y="3829320"/>
            <a:ext cx="249011" cy="24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33" name="Ellipse 32"/>
          <p:cNvSpPr/>
          <p:nvPr/>
        </p:nvSpPr>
        <p:spPr>
          <a:xfrm>
            <a:off x="8267362" y="4408531"/>
            <a:ext cx="249011" cy="24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4" name="Ellipse 33"/>
          <p:cNvSpPr/>
          <p:nvPr/>
        </p:nvSpPr>
        <p:spPr>
          <a:xfrm>
            <a:off x="8959625" y="3829317"/>
            <a:ext cx="249011" cy="24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35" name="Ellipse 34"/>
          <p:cNvSpPr/>
          <p:nvPr/>
        </p:nvSpPr>
        <p:spPr>
          <a:xfrm>
            <a:off x="8959625" y="4408531"/>
            <a:ext cx="249011" cy="24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cxnSp>
        <p:nvCxnSpPr>
          <p:cNvPr id="36" name="Gerade Verbindung mit Pfeil 35"/>
          <p:cNvCxnSpPr>
            <a:stCxn id="31" idx="6"/>
            <a:endCxn id="32" idx="2"/>
          </p:cNvCxnSpPr>
          <p:nvPr/>
        </p:nvCxnSpPr>
        <p:spPr>
          <a:xfrm flipV="1">
            <a:off x="7821048" y="3953826"/>
            <a:ext cx="446314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erade Verbindung mit Pfeil 36"/>
          <p:cNvCxnSpPr>
            <a:stCxn id="31" idx="5"/>
            <a:endCxn id="33" idx="1"/>
          </p:cNvCxnSpPr>
          <p:nvPr/>
        </p:nvCxnSpPr>
        <p:spPr>
          <a:xfrm>
            <a:off x="7784581" y="4041865"/>
            <a:ext cx="519248" cy="40313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Gerade Verbindung mit Pfeil 38"/>
          <p:cNvCxnSpPr>
            <a:stCxn id="33" idx="0"/>
            <a:endCxn id="32" idx="4"/>
          </p:cNvCxnSpPr>
          <p:nvPr/>
        </p:nvCxnSpPr>
        <p:spPr>
          <a:xfrm flipV="1">
            <a:off x="8391868" y="4078331"/>
            <a:ext cx="0" cy="330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Gerader Verbinder 42"/>
          <p:cNvCxnSpPr>
            <a:stCxn id="34" idx="4"/>
            <a:endCxn id="35" idx="0"/>
          </p:cNvCxnSpPr>
          <p:nvPr/>
        </p:nvCxnSpPr>
        <p:spPr>
          <a:xfrm>
            <a:off x="9084131" y="4078328"/>
            <a:ext cx="0" cy="3302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Abgerundetes Rechteck 43"/>
          <p:cNvSpPr/>
          <p:nvPr/>
        </p:nvSpPr>
        <p:spPr>
          <a:xfrm>
            <a:off x="9590652" y="3719104"/>
            <a:ext cx="1890032" cy="1036864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9692368" y="3829321"/>
            <a:ext cx="249011" cy="24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6" name="Ellipse 45"/>
          <p:cNvSpPr/>
          <p:nvPr/>
        </p:nvSpPr>
        <p:spPr>
          <a:xfrm>
            <a:off x="10387693" y="3829320"/>
            <a:ext cx="249011" cy="24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7" name="Ellipse 46"/>
          <p:cNvSpPr/>
          <p:nvPr/>
        </p:nvSpPr>
        <p:spPr>
          <a:xfrm>
            <a:off x="10387693" y="4408531"/>
            <a:ext cx="249011" cy="24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8" name="Ellipse 47"/>
          <p:cNvSpPr/>
          <p:nvPr/>
        </p:nvSpPr>
        <p:spPr>
          <a:xfrm>
            <a:off x="11079956" y="3829317"/>
            <a:ext cx="249011" cy="24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49" name="Ellipse 48"/>
          <p:cNvSpPr/>
          <p:nvPr/>
        </p:nvSpPr>
        <p:spPr>
          <a:xfrm>
            <a:off x="11079956" y="4408531"/>
            <a:ext cx="249011" cy="24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cxnSp>
        <p:nvCxnSpPr>
          <p:cNvPr id="50" name="Gerade Verbindung mit Pfeil 49"/>
          <p:cNvCxnSpPr>
            <a:stCxn id="48" idx="2"/>
            <a:endCxn id="46" idx="6"/>
          </p:cNvCxnSpPr>
          <p:nvPr/>
        </p:nvCxnSpPr>
        <p:spPr>
          <a:xfrm flipH="1">
            <a:off x="10636704" y="3953823"/>
            <a:ext cx="443252" cy="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Gerade Verbindung mit Pfeil 50"/>
          <p:cNvCxnSpPr>
            <a:stCxn id="47" idx="0"/>
            <a:endCxn id="46" idx="4"/>
          </p:cNvCxnSpPr>
          <p:nvPr/>
        </p:nvCxnSpPr>
        <p:spPr>
          <a:xfrm flipV="1">
            <a:off x="10512199" y="4078331"/>
            <a:ext cx="0" cy="330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Gerade Verbindung mit Pfeil 51"/>
          <p:cNvCxnSpPr>
            <a:stCxn id="47" idx="6"/>
            <a:endCxn id="49" idx="2"/>
          </p:cNvCxnSpPr>
          <p:nvPr/>
        </p:nvCxnSpPr>
        <p:spPr>
          <a:xfrm>
            <a:off x="10636704" y="4533037"/>
            <a:ext cx="44325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Gerader Verbinder 52"/>
          <p:cNvCxnSpPr>
            <a:stCxn id="48" idx="4"/>
            <a:endCxn id="49" idx="0"/>
          </p:cNvCxnSpPr>
          <p:nvPr/>
        </p:nvCxnSpPr>
        <p:spPr>
          <a:xfrm>
            <a:off x="11204462" y="4078328"/>
            <a:ext cx="0" cy="3302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aute 62"/>
          <p:cNvSpPr/>
          <p:nvPr/>
        </p:nvSpPr>
        <p:spPr>
          <a:xfrm>
            <a:off x="7583874" y="3063646"/>
            <a:ext cx="342901" cy="344488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</a:t>
            </a:r>
            <a:endParaRPr lang="de-DE" sz="1400" dirty="0"/>
          </a:p>
        </p:txBody>
      </p:sp>
      <p:sp>
        <p:nvSpPr>
          <p:cNvPr id="64" name="Raute 63"/>
          <p:cNvSpPr/>
          <p:nvPr/>
        </p:nvSpPr>
        <p:spPr>
          <a:xfrm>
            <a:off x="9645423" y="3063646"/>
            <a:ext cx="342901" cy="344488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B</a:t>
            </a:r>
            <a:endParaRPr lang="de-DE" sz="1400" dirty="0"/>
          </a:p>
        </p:txBody>
      </p:sp>
      <p:sp>
        <p:nvSpPr>
          <p:cNvPr id="65" name="Raute 64"/>
          <p:cNvSpPr/>
          <p:nvPr/>
        </p:nvSpPr>
        <p:spPr>
          <a:xfrm>
            <a:off x="7593910" y="4313054"/>
            <a:ext cx="342901" cy="344488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C</a:t>
            </a:r>
            <a:endParaRPr lang="de-DE" sz="1400" dirty="0"/>
          </a:p>
        </p:txBody>
      </p:sp>
      <p:sp>
        <p:nvSpPr>
          <p:cNvPr id="66" name="Raute 65"/>
          <p:cNvSpPr/>
          <p:nvPr/>
        </p:nvSpPr>
        <p:spPr>
          <a:xfrm>
            <a:off x="9709714" y="4315615"/>
            <a:ext cx="342901" cy="344488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</a:t>
            </a:r>
            <a:endParaRPr lang="de-DE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feld 66"/>
              <p:cNvSpPr txBox="1"/>
              <p:nvPr/>
            </p:nvSpPr>
            <p:spPr>
              <a:xfrm>
                <a:off x="2764701" y="5109195"/>
                <a:ext cx="3147144" cy="798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𝐿𝑃𝑀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𝐿𝑃𝑀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701" y="5109195"/>
                <a:ext cx="3147144" cy="7982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feld 67"/>
              <p:cNvSpPr txBox="1"/>
              <p:nvPr/>
            </p:nvSpPr>
            <p:spPr>
              <a:xfrm>
                <a:off x="6561052" y="5140875"/>
                <a:ext cx="5295168" cy="798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5 </m:t>
                          </m:r>
                          <m:r>
                            <m:rPr>
                              <m:sty m:val="p"/>
                            </m:rP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+1=5+1=6</m:t>
                      </m:r>
                    </m:oMath>
                  </m:oMathPara>
                </a14:m>
                <a:endParaRPr lang="de-DE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052" y="5140875"/>
                <a:ext cx="5295168" cy="7982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Gewitterblitz 68"/>
          <p:cNvSpPr/>
          <p:nvPr/>
        </p:nvSpPr>
        <p:spPr>
          <a:xfrm>
            <a:off x="6096485" y="5140875"/>
            <a:ext cx="287986" cy="798232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499252"/>
      </p:ext>
    </p:extLst>
  </p:cSld>
  <p:clrMapOvr>
    <a:masterClrMapping/>
  </p:clrMapOvr>
</p:sld>
</file>

<file path=ppt/theme/theme1.xml><?xml version="1.0" encoding="utf-8"?>
<a:theme xmlns:a="http://schemas.openxmlformats.org/drawingml/2006/main" name="TUD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" id="{623BC1B2-896E-4F16-A77B-869A77BE725B}" vid="{A744D986-D615-406F-A00B-2800E1A3FA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</Template>
  <TotalTime>0</TotalTime>
  <Words>447</Words>
  <Application>Microsoft Office PowerPoint</Application>
  <PresentationFormat>Breitbild</PresentationFormat>
  <Paragraphs>95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Cambria Math</vt:lpstr>
      <vt:lpstr>Consolas</vt:lpstr>
      <vt:lpstr>IBM Plex Sans</vt:lpstr>
      <vt:lpstr>Open Sans</vt:lpstr>
      <vt:lpstr>Symbol</vt:lpstr>
      <vt:lpstr>Wingdings</vt:lpstr>
      <vt:lpstr>TUD</vt:lpstr>
      <vt:lpstr>Timed Remote Data Mirroring Simulator  to Assess Runtime Model Fidelity</vt:lpstr>
      <vt:lpstr>Motivation</vt:lpstr>
      <vt:lpstr>Principle Idea</vt:lpstr>
      <vt:lpstr>Framework Overview</vt:lpstr>
      <vt:lpstr>Visualization of Network</vt:lpstr>
      <vt:lpstr>Simulation Configuration (sim.conf)</vt:lpstr>
      <vt:lpstr>How to describe scenarios?</vt:lpstr>
      <vt:lpstr>TopologyStrategy: Next N</vt:lpstr>
      <vt:lpstr>Topology Strategy: Random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Data Mirroring</dc:title>
  <dc:creator>Microsoft-Konto</dc:creator>
  <cp:lastModifiedBy>Microsoft-Konto</cp:lastModifiedBy>
  <cp:revision>27</cp:revision>
  <dcterms:created xsi:type="dcterms:W3CDTF">2023-05-14T19:56:51Z</dcterms:created>
  <dcterms:modified xsi:type="dcterms:W3CDTF">2023-06-06T08:47:53Z</dcterms:modified>
</cp:coreProperties>
</file>