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723" r:id="rId5"/>
  </p:sldMasterIdLst>
  <p:notesMasterIdLst>
    <p:notesMasterId r:id="rId50"/>
  </p:notesMasterIdLst>
  <p:sldIdLst>
    <p:sldId id="266" r:id="rId6"/>
    <p:sldId id="309" r:id="rId7"/>
    <p:sldId id="349" r:id="rId8"/>
    <p:sldId id="350" r:id="rId9"/>
    <p:sldId id="351" r:id="rId10"/>
    <p:sldId id="352" r:id="rId11"/>
    <p:sldId id="314" r:id="rId12"/>
    <p:sldId id="318" r:id="rId13"/>
    <p:sldId id="353" r:id="rId14"/>
    <p:sldId id="313" r:id="rId15"/>
    <p:sldId id="323" r:id="rId16"/>
    <p:sldId id="386" r:id="rId17"/>
    <p:sldId id="387" r:id="rId18"/>
    <p:sldId id="389" r:id="rId19"/>
    <p:sldId id="388" r:id="rId20"/>
    <p:sldId id="401" r:id="rId21"/>
    <p:sldId id="391" r:id="rId22"/>
    <p:sldId id="325" r:id="rId23"/>
    <p:sldId id="393" r:id="rId24"/>
    <p:sldId id="326" r:id="rId25"/>
    <p:sldId id="392" r:id="rId26"/>
    <p:sldId id="327" r:id="rId27"/>
    <p:sldId id="328" r:id="rId28"/>
    <p:sldId id="329" r:id="rId29"/>
    <p:sldId id="330" r:id="rId30"/>
    <p:sldId id="331" r:id="rId31"/>
    <p:sldId id="333" r:id="rId32"/>
    <p:sldId id="334" r:id="rId33"/>
    <p:sldId id="365" r:id="rId34"/>
    <p:sldId id="366" r:id="rId35"/>
    <p:sldId id="395" r:id="rId36"/>
    <p:sldId id="369" r:id="rId37"/>
    <p:sldId id="371" r:id="rId38"/>
    <p:sldId id="368" r:id="rId39"/>
    <p:sldId id="396" r:id="rId40"/>
    <p:sldId id="398" r:id="rId41"/>
    <p:sldId id="399" r:id="rId42"/>
    <p:sldId id="400" r:id="rId43"/>
    <p:sldId id="370" r:id="rId44"/>
    <p:sldId id="383" r:id="rId45"/>
    <p:sldId id="384" r:id="rId46"/>
    <p:sldId id="385" r:id="rId47"/>
    <p:sldId id="367"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7" autoAdjust="0"/>
    <p:restoredTop sz="95033" autoAdjust="0"/>
  </p:normalViewPr>
  <p:slideViewPr>
    <p:cSldViewPr snapToGrid="0">
      <p:cViewPr>
        <p:scale>
          <a:sx n="50" d="100"/>
          <a:sy n="50" d="100"/>
        </p:scale>
        <p:origin x="1997"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5F314-3692-4F04-8D08-30BB610F2195}"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0CD25-6D99-4D4F-A032-91674A3ABD96}" type="slidenum">
              <a:rPr lang="en-US" smtClean="0"/>
              <a:t>‹#›</a:t>
            </a:fld>
            <a:endParaRPr lang="en-US"/>
          </a:p>
        </p:txBody>
      </p:sp>
    </p:spTree>
    <p:extLst>
      <p:ext uri="{BB962C8B-B14F-4D97-AF65-F5344CB8AC3E}">
        <p14:creationId xmlns:p14="http://schemas.microsoft.com/office/powerpoint/2010/main" val="386796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0CD25-6D99-4D4F-A032-91674A3ABD96}" type="slidenum">
              <a:rPr lang="en-US" smtClean="0"/>
              <a:t>32</a:t>
            </a:fld>
            <a:endParaRPr lang="en-US"/>
          </a:p>
        </p:txBody>
      </p:sp>
    </p:spTree>
    <p:extLst>
      <p:ext uri="{BB962C8B-B14F-4D97-AF65-F5344CB8AC3E}">
        <p14:creationId xmlns:p14="http://schemas.microsoft.com/office/powerpoint/2010/main" val="101165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88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1105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94943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661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69413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968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46153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80645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8741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1020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572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3275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628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643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45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9434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9026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5533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573043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138241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23166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90999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763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1888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793526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41927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714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42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2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35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171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13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7/19/2024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7598008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7/19/2024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9602029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github.com/Bennie-Kibet/Phase-2-project.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hand holding a model of a house&#10;&#10;Description automatically generated">
            <a:extLst>
              <a:ext uri="{FF2B5EF4-FFF2-40B4-BE49-F238E27FC236}">
                <a16:creationId xmlns:a16="http://schemas.microsoft.com/office/drawing/2014/main" id="{AA72C026-50F1-AB74-00DC-EE42EF54DA82}"/>
              </a:ext>
            </a:extLst>
          </p:cNvPr>
          <p:cNvPicPr>
            <a:picLocks noChangeAspect="1"/>
          </p:cNvPicPr>
          <p:nvPr/>
        </p:nvPicPr>
        <p:blipFill rotWithShape="1">
          <a:blip r:embed="rId2"/>
          <a:srcRect l="48351" t="5782" b="5169"/>
          <a:stretch/>
        </p:blipFill>
        <p:spPr>
          <a:xfrm>
            <a:off x="5374139" y="0"/>
            <a:ext cx="7079411"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746826"/>
            <a:ext cx="7079411" cy="2513163"/>
          </a:xfrm>
        </p:spPr>
        <p:txBody>
          <a:bodyPr>
            <a:noAutofit/>
          </a:bodyPr>
          <a:lstStyle/>
          <a:p>
            <a:pPr algn="l"/>
            <a:r>
              <a:rPr lang="en-US" sz="4000" b="1" dirty="0">
                <a:solidFill>
                  <a:schemeClr val="tx1"/>
                </a:solidFill>
              </a:rPr>
              <a:t>Exploring the Dynamics of Real Estate Market in King County</a:t>
            </a:r>
          </a:p>
        </p:txBody>
      </p:sp>
      <p:sp>
        <p:nvSpPr>
          <p:cNvPr id="4" name="TextBox 3">
            <a:extLst>
              <a:ext uri="{FF2B5EF4-FFF2-40B4-BE49-F238E27FC236}">
                <a16:creationId xmlns:a16="http://schemas.microsoft.com/office/drawing/2014/main" id="{BD24891A-11CE-BFF0-CE28-F62338C6421B}"/>
              </a:ext>
            </a:extLst>
          </p:cNvPr>
          <p:cNvSpPr txBox="1"/>
          <p:nvPr/>
        </p:nvSpPr>
        <p:spPr>
          <a:xfrm>
            <a:off x="-88962" y="4202236"/>
            <a:ext cx="5463101" cy="400110"/>
          </a:xfrm>
          <a:prstGeom prst="rect">
            <a:avLst/>
          </a:prstGeom>
          <a:noFill/>
        </p:spPr>
        <p:txBody>
          <a:bodyPr wrap="square" rtlCol="0">
            <a:spAutoFit/>
          </a:bodyPr>
          <a:lstStyle/>
          <a:p>
            <a:r>
              <a:rPr lang="en-US" sz="2000" b="1" dirty="0"/>
              <a:t>Moringa School – Data Science Class 2024</a:t>
            </a:r>
          </a:p>
        </p:txBody>
      </p:sp>
      <p:sp>
        <p:nvSpPr>
          <p:cNvPr id="5" name="TextBox 4">
            <a:extLst>
              <a:ext uri="{FF2B5EF4-FFF2-40B4-BE49-F238E27FC236}">
                <a16:creationId xmlns:a16="http://schemas.microsoft.com/office/drawing/2014/main" id="{5C85FF7A-85FA-9329-F4B4-E8B3EF792C70}"/>
              </a:ext>
            </a:extLst>
          </p:cNvPr>
          <p:cNvSpPr txBox="1"/>
          <p:nvPr/>
        </p:nvSpPr>
        <p:spPr>
          <a:xfrm>
            <a:off x="-88962" y="4449063"/>
            <a:ext cx="4829101" cy="400110"/>
          </a:xfrm>
          <a:prstGeom prst="rect">
            <a:avLst/>
          </a:prstGeom>
          <a:noFill/>
        </p:spPr>
        <p:txBody>
          <a:bodyPr wrap="square" rtlCol="0">
            <a:spAutoFit/>
          </a:bodyPr>
          <a:lstStyle/>
          <a:p>
            <a:r>
              <a:rPr lang="en-US" sz="2000" dirty="0"/>
              <a:t>Group Members</a:t>
            </a:r>
          </a:p>
        </p:txBody>
      </p:sp>
      <p:sp>
        <p:nvSpPr>
          <p:cNvPr id="7" name="TextBox 6">
            <a:extLst>
              <a:ext uri="{FF2B5EF4-FFF2-40B4-BE49-F238E27FC236}">
                <a16:creationId xmlns:a16="http://schemas.microsoft.com/office/drawing/2014/main" id="{594E7101-A1A1-20A9-F2CC-AC46347DF13D}"/>
              </a:ext>
            </a:extLst>
          </p:cNvPr>
          <p:cNvSpPr txBox="1"/>
          <p:nvPr/>
        </p:nvSpPr>
        <p:spPr>
          <a:xfrm>
            <a:off x="-88962" y="4797713"/>
            <a:ext cx="5542671" cy="1610890"/>
          </a:xfrm>
          <a:prstGeom prst="rect">
            <a:avLst/>
          </a:prstGeom>
          <a:noFill/>
        </p:spPr>
        <p:txBody>
          <a:bodyPr wrap="square" numCol="2" rtlCol="0">
            <a:spAutoFit/>
          </a:bodyPr>
          <a:lstStyle/>
          <a:p>
            <a:pPr marL="285750" indent="-285750">
              <a:lnSpc>
                <a:spcPct val="150000"/>
              </a:lnSpc>
              <a:spcAft>
                <a:spcPts val="1000"/>
              </a:spcAft>
              <a:buFont typeface="Wingdings" panose="05000000000000000000" pitchFamily="2" charset="2"/>
              <a:buChar char="v"/>
            </a:pPr>
            <a:r>
              <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Bennie </a:t>
            </a:r>
            <a:r>
              <a:rPr lang="en-US" b="1" dirty="0" err="1">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Kibet</a:t>
            </a:r>
            <a:endPar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endParaRPr>
          </a:p>
          <a:p>
            <a:pPr marL="285750" indent="-285750">
              <a:lnSpc>
                <a:spcPct val="150000"/>
              </a:lnSpc>
              <a:spcAft>
                <a:spcPts val="1000"/>
              </a:spcAft>
              <a:buFont typeface="Wingdings" panose="05000000000000000000" pitchFamily="2" charset="2"/>
              <a:buChar char="v"/>
            </a:pPr>
            <a:r>
              <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Victor </a:t>
            </a:r>
            <a:r>
              <a:rPr lang="en-US" b="1" dirty="0" err="1">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Muuo</a:t>
            </a:r>
            <a:endPar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endParaRPr>
          </a:p>
          <a:p>
            <a:pPr marL="285750" indent="-285750">
              <a:lnSpc>
                <a:spcPct val="150000"/>
              </a:lnSpc>
              <a:spcAft>
                <a:spcPts val="1000"/>
              </a:spcAft>
              <a:buFont typeface="Wingdings" panose="05000000000000000000" pitchFamily="2" charset="2"/>
              <a:buChar char="v"/>
            </a:pPr>
            <a:r>
              <a:rPr lang="en-US" b="1" dirty="0" err="1">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Chemutai</a:t>
            </a:r>
            <a:r>
              <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 </a:t>
            </a:r>
            <a:r>
              <a:rPr lang="en-US" b="1" dirty="0" err="1">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rPr>
              <a:t>Annolyne</a:t>
            </a:r>
            <a:endParaRPr lang="en-US" b="1" dirty="0">
              <a:solidFill>
                <a:schemeClr val="accent4">
                  <a:lumMod val="75000"/>
                </a:schemeClr>
              </a:solidFill>
              <a:latin typeface="Garamond" panose="02020404030301010803" pitchFamily="18" charset="0"/>
              <a:ea typeface="MS Mincho" panose="02020609040205080304" pitchFamily="49" charset="-128"/>
              <a:cs typeface="Times New Roman" panose="02020603050405020304" pitchFamily="18" charset="0"/>
            </a:endParaRPr>
          </a:p>
          <a:p>
            <a:pPr marL="285750" marR="0" lvl="0" indent="-285750">
              <a:lnSpc>
                <a:spcPct val="150000"/>
              </a:lnSpc>
              <a:spcBef>
                <a:spcPts val="0"/>
              </a:spcBef>
              <a:spcAft>
                <a:spcPts val="0"/>
              </a:spcAft>
              <a:buFont typeface="Wingdings" panose="05000000000000000000" pitchFamily="2" charset="2"/>
              <a:buChar char="v"/>
            </a:pPr>
            <a:r>
              <a:rPr lang="en-US" sz="1800" b="1" dirty="0">
                <a:solidFill>
                  <a:schemeClr val="accent4">
                    <a:lumMod val="75000"/>
                  </a:schemeClr>
                </a:solidFill>
                <a:effectLst/>
                <a:latin typeface="Garamond" panose="02020404030301010803" pitchFamily="18" charset="0"/>
                <a:ea typeface="MS Mincho" panose="02020609040205080304" pitchFamily="49" charset="-128"/>
                <a:cs typeface="Times New Roman" panose="02020603050405020304" pitchFamily="18" charset="0"/>
              </a:rPr>
              <a:t>Josphat Wanjiru</a:t>
            </a:r>
          </a:p>
          <a:p>
            <a:pPr marL="285750" marR="0" lvl="0" indent="-285750">
              <a:lnSpc>
                <a:spcPct val="150000"/>
              </a:lnSpc>
              <a:spcBef>
                <a:spcPts val="0"/>
              </a:spcBef>
              <a:spcAft>
                <a:spcPts val="0"/>
              </a:spcAft>
              <a:buFont typeface="Wingdings" panose="05000000000000000000" pitchFamily="2" charset="2"/>
              <a:buChar char="v"/>
            </a:pPr>
            <a:r>
              <a:rPr lang="en-US" sz="1800" b="1" dirty="0">
                <a:solidFill>
                  <a:schemeClr val="accent4">
                    <a:lumMod val="75000"/>
                  </a:schemeClr>
                </a:solidFill>
                <a:effectLst/>
                <a:latin typeface="Garamond" panose="02020404030301010803" pitchFamily="18" charset="0"/>
                <a:ea typeface="MS Mincho" panose="02020609040205080304" pitchFamily="49" charset="-128"/>
                <a:cs typeface="Times New Roman" panose="02020603050405020304" pitchFamily="18" charset="0"/>
              </a:rPr>
              <a:t>Eric Rono</a:t>
            </a:r>
          </a:p>
          <a:p>
            <a:pPr marL="285750" marR="0" lvl="0" indent="-285750">
              <a:lnSpc>
                <a:spcPct val="150000"/>
              </a:lnSpc>
              <a:spcBef>
                <a:spcPts val="0"/>
              </a:spcBef>
              <a:spcAft>
                <a:spcPts val="1000"/>
              </a:spcAft>
              <a:buFont typeface="Wingdings" panose="05000000000000000000" pitchFamily="2" charset="2"/>
              <a:buChar char="v"/>
            </a:pPr>
            <a:r>
              <a:rPr lang="en-US" sz="1800" b="1" dirty="0">
                <a:solidFill>
                  <a:schemeClr val="accent4">
                    <a:lumMod val="75000"/>
                  </a:schemeClr>
                </a:solidFill>
                <a:effectLst/>
                <a:latin typeface="Garamond" panose="02020404030301010803" pitchFamily="18" charset="0"/>
                <a:ea typeface="MS Mincho" panose="02020609040205080304" pitchFamily="49" charset="-128"/>
                <a:cs typeface="Times New Roman" panose="02020603050405020304" pitchFamily="18" charset="0"/>
              </a:rPr>
              <a:t>Gladys </a:t>
            </a:r>
            <a:r>
              <a:rPr lang="en-US" sz="1800" b="1" dirty="0" err="1">
                <a:solidFill>
                  <a:schemeClr val="accent4">
                    <a:lumMod val="75000"/>
                  </a:schemeClr>
                </a:solidFill>
                <a:effectLst/>
                <a:latin typeface="Garamond" panose="02020404030301010803" pitchFamily="18" charset="0"/>
                <a:ea typeface="MS Mincho" panose="02020609040205080304" pitchFamily="49" charset="-128"/>
                <a:cs typeface="Times New Roman" panose="02020603050405020304" pitchFamily="18" charset="0"/>
              </a:rPr>
              <a:t>Mosota</a:t>
            </a:r>
            <a:endParaRPr lang="en-US" sz="2000" b="1" dirty="0">
              <a:solidFill>
                <a:schemeClr val="accent4">
                  <a:lumMod val="75000"/>
                </a:schemeClr>
              </a:solidFill>
              <a:latin typeface="Garamond" panose="02020404030301010803" pitchFamily="18" charset="0"/>
            </a:endParaRPr>
          </a:p>
        </p:txBody>
      </p:sp>
      <p:pic>
        <p:nvPicPr>
          <p:cNvPr id="10" name="Picture 9">
            <a:extLst>
              <a:ext uri="{FF2B5EF4-FFF2-40B4-BE49-F238E27FC236}">
                <a16:creationId xmlns:a16="http://schemas.microsoft.com/office/drawing/2014/main" id="{38BAA2E7-F777-E2CF-C694-FB9A597BEA2B}"/>
              </a:ext>
            </a:extLst>
          </p:cNvPr>
          <p:cNvPicPr>
            <a:picLocks noChangeAspect="1"/>
          </p:cNvPicPr>
          <p:nvPr/>
        </p:nvPicPr>
        <p:blipFill>
          <a:blip r:embed="rId3"/>
          <a:stretch>
            <a:fillRect/>
          </a:stretch>
        </p:blipFill>
        <p:spPr>
          <a:xfrm>
            <a:off x="-168925" y="-143867"/>
            <a:ext cx="1648918" cy="1648918"/>
          </a:xfrm>
          <a:prstGeom prst="rect">
            <a:avLst/>
          </a:prstGeom>
        </p:spPr>
      </p:pic>
      <p:sp>
        <p:nvSpPr>
          <p:cNvPr id="11" name="TextBox 10">
            <a:extLst>
              <a:ext uri="{FF2B5EF4-FFF2-40B4-BE49-F238E27FC236}">
                <a16:creationId xmlns:a16="http://schemas.microsoft.com/office/drawing/2014/main" id="{DBE2B1CC-E3FF-029C-798A-341D587061FF}"/>
              </a:ext>
            </a:extLst>
          </p:cNvPr>
          <p:cNvSpPr txBox="1"/>
          <p:nvPr/>
        </p:nvSpPr>
        <p:spPr>
          <a:xfrm>
            <a:off x="2984849" y="6438358"/>
            <a:ext cx="11184347" cy="461665"/>
          </a:xfrm>
          <a:prstGeom prst="rect">
            <a:avLst/>
          </a:prstGeom>
          <a:noFill/>
        </p:spPr>
        <p:txBody>
          <a:bodyPr wrap="square" rtlCol="0">
            <a:spAutoFit/>
          </a:bodyPr>
          <a:lstStyle/>
          <a:p>
            <a:pPr algn="ctr"/>
            <a:r>
              <a:rPr lang="en-US" sz="2400" b="1" dirty="0">
                <a:solidFill>
                  <a:schemeClr val="accent4">
                    <a:lumMod val="75000"/>
                  </a:schemeClr>
                </a:solidFill>
              </a:rPr>
              <a:t>group git url: </a:t>
            </a:r>
            <a:r>
              <a:rPr lang="en-US" sz="1800" b="1" u="sng"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hlinkClick r:id="rId4">
                  <a:extLst>
                    <a:ext uri="{A12FA001-AC4F-418D-AE19-62706E023703}">
                      <ahyp:hlinkClr xmlns:ahyp="http://schemas.microsoft.com/office/drawing/2018/hyperlinkcolor" val="tx"/>
                    </a:ext>
                  </a:extLst>
                </a:hlinkClick>
              </a:rPr>
              <a:t>https://github.com/Bennie-Kibet/Phase-2-project.git</a:t>
            </a:r>
            <a:endParaRPr lang="en-US" sz="2400" dirty="0">
              <a:solidFill>
                <a:srgbClr val="0070C0"/>
              </a:solidFill>
            </a:endParaRPr>
          </a:p>
        </p:txBody>
      </p:sp>
      <p:sp>
        <p:nvSpPr>
          <p:cNvPr id="8" name="TextBox 7">
            <a:extLst>
              <a:ext uri="{FF2B5EF4-FFF2-40B4-BE49-F238E27FC236}">
                <a16:creationId xmlns:a16="http://schemas.microsoft.com/office/drawing/2014/main" id="{6A5450F2-1751-3BE8-BA65-DE371BC2B854}"/>
              </a:ext>
            </a:extLst>
          </p:cNvPr>
          <p:cNvSpPr txBox="1"/>
          <p:nvPr/>
        </p:nvSpPr>
        <p:spPr>
          <a:xfrm>
            <a:off x="0" y="3455356"/>
            <a:ext cx="2391508" cy="400110"/>
          </a:xfrm>
          <a:prstGeom prst="rect">
            <a:avLst/>
          </a:prstGeom>
          <a:noFill/>
        </p:spPr>
        <p:txBody>
          <a:bodyPr wrap="square" rtlCol="0">
            <a:spAutoFit/>
          </a:bodyPr>
          <a:lstStyle/>
          <a:p>
            <a:r>
              <a:rPr lang="en-US" sz="2000" b="1" dirty="0">
                <a:latin typeface="Georgia" panose="02040502050405020303" pitchFamily="18" charset="0"/>
              </a:rPr>
              <a:t>22</a:t>
            </a:r>
            <a:r>
              <a:rPr lang="en-US" sz="2000" b="1" baseline="30000" dirty="0">
                <a:latin typeface="Georgia" panose="02040502050405020303" pitchFamily="18" charset="0"/>
              </a:rPr>
              <a:t>th</a:t>
            </a:r>
            <a:r>
              <a:rPr lang="en-US" sz="2000" b="1" dirty="0">
                <a:latin typeface="Georgia" panose="02040502050405020303" pitchFamily="18" charset="0"/>
              </a:rPr>
              <a:t> July 2024</a:t>
            </a:r>
          </a:p>
        </p:txBody>
      </p: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F3A8-E625-B03D-DE57-E6C73050EA8E}"/>
              </a:ext>
            </a:extLst>
          </p:cNvPr>
          <p:cNvSpPr>
            <a:spLocks noGrp="1"/>
          </p:cNvSpPr>
          <p:nvPr>
            <p:ph type="title"/>
          </p:nvPr>
        </p:nvSpPr>
        <p:spPr>
          <a:xfrm>
            <a:off x="93652" y="433892"/>
            <a:ext cx="8596668" cy="874426"/>
          </a:xfrm>
        </p:spPr>
        <p:txBody>
          <a:bodyPr>
            <a:noAutofit/>
          </a:bodyPr>
          <a:lstStyle/>
          <a:p>
            <a:r>
              <a:rPr lang="en-US" sz="2400" b="1" dirty="0"/>
              <a:t>Column Descriptions</a:t>
            </a:r>
            <a:br>
              <a:rPr lang="en-US" sz="2400" b="1" dirty="0"/>
            </a:br>
            <a:endParaRPr lang="en-US" sz="2400" b="1" dirty="0"/>
          </a:p>
        </p:txBody>
      </p:sp>
      <p:sp>
        <p:nvSpPr>
          <p:cNvPr id="3" name="Content Placeholder 2">
            <a:extLst>
              <a:ext uri="{FF2B5EF4-FFF2-40B4-BE49-F238E27FC236}">
                <a16:creationId xmlns:a16="http://schemas.microsoft.com/office/drawing/2014/main" id="{AED56954-F618-86EC-EFA4-5C0D151B7712}"/>
              </a:ext>
            </a:extLst>
          </p:cNvPr>
          <p:cNvSpPr>
            <a:spLocks noGrp="1"/>
          </p:cNvSpPr>
          <p:nvPr>
            <p:ph idx="1"/>
          </p:nvPr>
        </p:nvSpPr>
        <p:spPr>
          <a:xfrm>
            <a:off x="0" y="719527"/>
            <a:ext cx="12192000" cy="6026045"/>
          </a:xfrm>
        </p:spPr>
        <p:txBody>
          <a:bodyPr numCol="2">
            <a:noAutofit/>
          </a:bodyPr>
          <a:lstStyle/>
          <a:p>
            <a:pPr marL="0" marR="0">
              <a:lnSpc>
                <a:spcPct val="150000"/>
              </a:lnSpc>
              <a:spcBef>
                <a:spcPts val="1000"/>
              </a:spcBef>
              <a:spcAft>
                <a:spcPts val="0"/>
              </a:spcAft>
            </a:pPr>
            <a:r>
              <a:rPr lang="en-US" sz="17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Key columns Names and descriptions for Kings County Data Set include: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id</a:t>
            </a:r>
            <a:r>
              <a:rPr lang="en-US" sz="1700" dirty="0">
                <a:effectLst/>
                <a:latin typeface="Garamond" panose="02020404030301010803" pitchFamily="18" charset="0"/>
                <a:ea typeface="Cambria" panose="02040503050406030204" pitchFamily="18" charset="0"/>
                <a:cs typeface="font1262"/>
              </a:rPr>
              <a:t> - unique identified for a house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Date</a:t>
            </a:r>
            <a:r>
              <a:rPr lang="en-US" sz="1700" dirty="0">
                <a:effectLst/>
                <a:latin typeface="Garamond" panose="02020404030301010803" pitchFamily="18" charset="0"/>
                <a:ea typeface="Cambria" panose="02040503050406030204" pitchFamily="18" charset="0"/>
                <a:cs typeface="font1262"/>
              </a:rPr>
              <a:t> - house was sold</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Price</a:t>
            </a:r>
            <a:r>
              <a:rPr lang="en-US" sz="1700" dirty="0">
                <a:effectLst/>
                <a:latin typeface="Garamond" panose="02020404030301010803" pitchFamily="18" charset="0"/>
                <a:ea typeface="Cambria" panose="02040503050406030204" pitchFamily="18" charset="0"/>
                <a:cs typeface="font1262"/>
              </a:rPr>
              <a:t> - is prediction target</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bedroomsNumber</a:t>
            </a:r>
            <a:r>
              <a:rPr lang="en-US" sz="1700" dirty="0">
                <a:effectLst/>
                <a:latin typeface="Garamond" panose="02020404030301010803" pitchFamily="18" charset="0"/>
                <a:ea typeface="Cambria" panose="02040503050406030204" pitchFamily="18" charset="0"/>
                <a:cs typeface="font1262"/>
              </a:rPr>
              <a:t> - of Bedrooms/House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bathroomsNumber</a:t>
            </a:r>
            <a:r>
              <a:rPr lang="en-US" sz="1700" dirty="0">
                <a:effectLst/>
                <a:latin typeface="Garamond" panose="02020404030301010803" pitchFamily="18" charset="0"/>
                <a:ea typeface="Cambria" panose="02040503050406030204" pitchFamily="18" charset="0"/>
                <a:cs typeface="font1262"/>
              </a:rPr>
              <a:t> - of bathrooms/bedrooms</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sqft_livingsquare</a:t>
            </a:r>
            <a:r>
              <a:rPr lang="en-US" sz="1700" dirty="0">
                <a:effectLst/>
                <a:latin typeface="Garamond" panose="02020404030301010803" pitchFamily="18" charset="0"/>
                <a:ea typeface="Cambria" panose="02040503050406030204" pitchFamily="18" charset="0"/>
                <a:cs typeface="font1262"/>
              </a:rPr>
              <a:t> - footage of the home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sqft_lotsquare</a:t>
            </a:r>
            <a:r>
              <a:rPr lang="en-US" sz="1700" dirty="0">
                <a:effectLst/>
                <a:latin typeface="Garamond" panose="02020404030301010803" pitchFamily="18" charset="0"/>
                <a:ea typeface="Cambria" panose="02040503050406030204" pitchFamily="18" charset="0"/>
                <a:cs typeface="font1262"/>
              </a:rPr>
              <a:t> - footage of the lot</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floorsTotal</a:t>
            </a:r>
            <a:r>
              <a:rPr lang="en-US" sz="1700" dirty="0">
                <a:effectLst/>
                <a:latin typeface="Garamond" panose="02020404030301010803" pitchFamily="18" charset="0"/>
                <a:ea typeface="Cambria" panose="02040503050406030204" pitchFamily="18" charset="0"/>
                <a:cs typeface="font1262"/>
              </a:rPr>
              <a:t> - floors (levels) in house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waterfront</a:t>
            </a:r>
            <a:r>
              <a:rPr lang="en-US" sz="1700" dirty="0">
                <a:effectLst/>
                <a:latin typeface="Garamond" panose="02020404030301010803" pitchFamily="18" charset="0"/>
                <a:ea typeface="Cambria" panose="02040503050406030204" pitchFamily="18" charset="0"/>
                <a:cs typeface="font1262"/>
              </a:rPr>
              <a:t> - House which has a view to a waterfront</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view</a:t>
            </a:r>
            <a:r>
              <a:rPr lang="en-US" sz="1700" dirty="0">
                <a:effectLst/>
                <a:latin typeface="Garamond" panose="02020404030301010803" pitchFamily="18" charset="0"/>
                <a:ea typeface="Cambria" panose="02040503050406030204" pitchFamily="18" charset="0"/>
                <a:cs typeface="font1262"/>
              </a:rPr>
              <a:t> - Has been viewed</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condition</a:t>
            </a:r>
            <a:r>
              <a:rPr lang="en-US" sz="1700" dirty="0">
                <a:effectLst/>
                <a:latin typeface="Garamond" panose="02020404030301010803" pitchFamily="18" charset="0"/>
                <a:ea typeface="Cambria" panose="02040503050406030204" pitchFamily="18" charset="0"/>
                <a:cs typeface="font1262"/>
              </a:rPr>
              <a:t> - How good the condition is (Overall)</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grade</a:t>
            </a:r>
            <a:r>
              <a:rPr lang="en-US" sz="1700" dirty="0">
                <a:effectLst/>
                <a:latin typeface="Garamond" panose="02020404030301010803" pitchFamily="18" charset="0"/>
                <a:ea typeface="Cambria" panose="02040503050406030204" pitchFamily="18" charset="0"/>
                <a:cs typeface="font1262"/>
              </a:rPr>
              <a:t> - overall grade given to the housing unit, based on King County grading system</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sqft_above</a:t>
            </a:r>
            <a:r>
              <a:rPr lang="en-US" sz="1700" dirty="0">
                <a:effectLst/>
                <a:latin typeface="Garamond" panose="02020404030301010803" pitchFamily="18" charset="0"/>
                <a:ea typeface="Cambria" panose="02040503050406030204" pitchFamily="18" charset="0"/>
                <a:cs typeface="font1262"/>
              </a:rPr>
              <a:t> - square footage of house apart from basement</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sqft_basement</a:t>
            </a:r>
            <a:r>
              <a:rPr lang="en-US" sz="1700" dirty="0">
                <a:effectLst/>
                <a:latin typeface="Garamond" panose="02020404030301010803" pitchFamily="18" charset="0"/>
                <a:ea typeface="Cambria" panose="02040503050406030204" pitchFamily="18" charset="0"/>
                <a:cs typeface="font1262"/>
              </a:rPr>
              <a:t> - square footage of the basement</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yr_built</a:t>
            </a:r>
            <a:r>
              <a:rPr lang="en-US" sz="1700" dirty="0">
                <a:effectLst/>
                <a:latin typeface="Garamond" panose="02020404030301010803" pitchFamily="18" charset="0"/>
                <a:ea typeface="Cambria" panose="02040503050406030204" pitchFamily="18" charset="0"/>
                <a:cs typeface="font1262"/>
              </a:rPr>
              <a:t> - Built Year</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yr_renovated</a:t>
            </a:r>
            <a:r>
              <a:rPr lang="en-US" sz="1700" dirty="0">
                <a:effectLst/>
                <a:latin typeface="Garamond" panose="02020404030301010803" pitchFamily="18" charset="0"/>
                <a:ea typeface="Cambria" panose="02040503050406030204" pitchFamily="18" charset="0"/>
                <a:cs typeface="font1262"/>
              </a:rPr>
              <a:t> - Year when house was renovated</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zipcode</a:t>
            </a:r>
            <a:r>
              <a:rPr lang="en-US" sz="1700" dirty="0">
                <a:effectLst/>
                <a:latin typeface="Garamond" panose="02020404030301010803" pitchFamily="18" charset="0"/>
                <a:ea typeface="Cambria" panose="02040503050406030204" pitchFamily="18" charset="0"/>
                <a:cs typeface="font1262"/>
              </a:rPr>
              <a:t> - zip</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err="1">
                <a:effectLst/>
                <a:latin typeface="Garamond" panose="02020404030301010803" pitchFamily="18" charset="0"/>
                <a:ea typeface="Cambria" panose="02040503050406030204" pitchFamily="18" charset="0"/>
                <a:cs typeface="font1262"/>
              </a:rPr>
              <a:t>lat</a:t>
            </a:r>
            <a:r>
              <a:rPr lang="en-US" sz="1700" dirty="0">
                <a:effectLst/>
                <a:latin typeface="Garamond" panose="02020404030301010803" pitchFamily="18" charset="0"/>
                <a:ea typeface="Cambria" panose="02040503050406030204" pitchFamily="18" charset="0"/>
                <a:cs typeface="font1262"/>
              </a:rPr>
              <a:t> - Latitude coordinate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long</a:t>
            </a:r>
            <a:r>
              <a:rPr lang="en-US" sz="1700" dirty="0">
                <a:effectLst/>
                <a:latin typeface="Garamond" panose="02020404030301010803" pitchFamily="18" charset="0"/>
                <a:ea typeface="Cambria" panose="02040503050406030204" pitchFamily="18" charset="0"/>
                <a:cs typeface="font1262"/>
              </a:rPr>
              <a:t> - Longitude coordinate</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sqft_living15</a:t>
            </a:r>
            <a:r>
              <a:rPr lang="en-US" sz="1700" dirty="0">
                <a:effectLst/>
                <a:latin typeface="Garamond" panose="02020404030301010803" pitchFamily="18" charset="0"/>
                <a:ea typeface="Cambria" panose="02040503050406030204" pitchFamily="18" charset="0"/>
                <a:cs typeface="font1262"/>
              </a:rPr>
              <a:t> - The square footage of interior housing living space for the nearest 15 neighbors</a:t>
            </a:r>
          </a:p>
          <a:p>
            <a:pPr marL="342900" marR="0" lvl="0" indent="-342900">
              <a:lnSpc>
                <a:spcPct val="150000"/>
              </a:lnSpc>
              <a:spcBef>
                <a:spcPts val="180"/>
              </a:spcBef>
              <a:spcAft>
                <a:spcPts val="180"/>
              </a:spcAft>
              <a:buFont typeface="Wingdings" panose="05000000000000000000" pitchFamily="2" charset="2"/>
              <a:buChar char=""/>
              <a:tabLst>
                <a:tab pos="0" algn="l"/>
              </a:tabLst>
            </a:pPr>
            <a:r>
              <a:rPr lang="en-US" sz="1700" b="1" dirty="0">
                <a:effectLst/>
                <a:latin typeface="Garamond" panose="02020404030301010803" pitchFamily="18" charset="0"/>
                <a:ea typeface="Cambria" panose="02040503050406030204" pitchFamily="18" charset="0"/>
                <a:cs typeface="font1262"/>
              </a:rPr>
              <a:t>sqft_lot15</a:t>
            </a:r>
            <a:r>
              <a:rPr lang="en-US" sz="1700" dirty="0">
                <a:effectLst/>
                <a:latin typeface="Garamond" panose="02020404030301010803" pitchFamily="18" charset="0"/>
                <a:ea typeface="Cambria" panose="02040503050406030204" pitchFamily="18" charset="0"/>
                <a:cs typeface="font1262"/>
              </a:rPr>
              <a:t> - The square footage of the land lots of the nearest 15 neighbors</a:t>
            </a:r>
          </a:p>
          <a:p>
            <a:endParaRPr lang="en-US" sz="1700" dirty="0">
              <a:latin typeface="Garamond" panose="02020404030301010803" pitchFamily="18" charset="0"/>
            </a:endParaRPr>
          </a:p>
        </p:txBody>
      </p:sp>
      <p:sp>
        <p:nvSpPr>
          <p:cNvPr id="6" name="Title 1">
            <a:extLst>
              <a:ext uri="{FF2B5EF4-FFF2-40B4-BE49-F238E27FC236}">
                <a16:creationId xmlns:a16="http://schemas.microsoft.com/office/drawing/2014/main" id="{609049DC-C90F-7B8A-66E6-296AA35AD80B}"/>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 Cont’d…</a:t>
            </a:r>
          </a:p>
        </p:txBody>
      </p:sp>
    </p:spTree>
    <p:extLst>
      <p:ext uri="{BB962C8B-B14F-4D97-AF65-F5344CB8AC3E}">
        <p14:creationId xmlns:p14="http://schemas.microsoft.com/office/powerpoint/2010/main" val="1308759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73D57-688E-3B10-CA87-BF540585CEB3}"/>
              </a:ext>
            </a:extLst>
          </p:cNvPr>
          <p:cNvSpPr>
            <a:spLocks noGrp="1"/>
          </p:cNvSpPr>
          <p:nvPr>
            <p:ph idx="1"/>
          </p:nvPr>
        </p:nvSpPr>
        <p:spPr>
          <a:xfrm>
            <a:off x="93652" y="433405"/>
            <a:ext cx="9533206" cy="2697767"/>
          </a:xfrm>
        </p:spPr>
        <p:txBody>
          <a:bodyPr>
            <a:normAutofit/>
          </a:bodyPr>
          <a:lstStyle/>
          <a:p>
            <a:pPr marL="0" marR="0" indent="0">
              <a:lnSpc>
                <a:spcPct val="115000"/>
              </a:lnSpc>
              <a:spcBef>
                <a:spcPts val="1000"/>
              </a:spcBef>
              <a:spcAft>
                <a:spcPts val="0"/>
              </a:spcAft>
              <a:buNone/>
            </a:pPr>
            <a:r>
              <a:rPr lang="en-US" sz="26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Sample of the  raw </a:t>
            </a:r>
            <a:r>
              <a:rPr lang="en-US" sz="2600" b="1" dirty="0" err="1">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DataSet</a:t>
            </a:r>
            <a:endParaRPr lang="en-US" sz="2600" dirty="0">
              <a:effectLst/>
              <a:latin typeface="Garamond" panose="02020404030301010803" pitchFamily="18" charset="0"/>
              <a:ea typeface="MS Mincho" panose="02020609040205080304" pitchFamily="49" charset="-128"/>
              <a:cs typeface="Times New Roman" panose="02020603050405020304" pitchFamily="18" charset="0"/>
            </a:endParaRPr>
          </a:p>
          <a:p>
            <a:endParaRPr lang="en-US" sz="2600" dirty="0">
              <a:latin typeface="Garamond" panose="02020404030301010803" pitchFamily="18" charset="0"/>
            </a:endParaRPr>
          </a:p>
        </p:txBody>
      </p:sp>
      <p:pic>
        <p:nvPicPr>
          <p:cNvPr id="5" name="Picture 4">
            <a:extLst>
              <a:ext uri="{FF2B5EF4-FFF2-40B4-BE49-F238E27FC236}">
                <a16:creationId xmlns:a16="http://schemas.microsoft.com/office/drawing/2014/main" id="{A955B1AD-1F5E-181E-524C-80B7C64E8BE6}"/>
              </a:ext>
            </a:extLst>
          </p:cNvPr>
          <p:cNvPicPr>
            <a:picLocks noChangeAspect="1"/>
          </p:cNvPicPr>
          <p:nvPr/>
        </p:nvPicPr>
        <p:blipFill>
          <a:blip r:embed="rId2"/>
          <a:stretch>
            <a:fillRect/>
          </a:stretch>
        </p:blipFill>
        <p:spPr>
          <a:xfrm>
            <a:off x="140663" y="995211"/>
            <a:ext cx="11957685" cy="32934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594E1141-6EF5-1B1B-AEFC-40AF3384E41F}"/>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 Cont’d…</a:t>
            </a:r>
          </a:p>
        </p:txBody>
      </p:sp>
    </p:spTree>
    <p:extLst>
      <p:ext uri="{BB962C8B-B14F-4D97-AF65-F5344CB8AC3E}">
        <p14:creationId xmlns:p14="http://schemas.microsoft.com/office/powerpoint/2010/main" val="75941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12A9-94AD-D2E4-BD7B-FD56AB51FF4A}"/>
              </a:ext>
            </a:extLst>
          </p:cNvPr>
          <p:cNvSpPr>
            <a:spLocks noGrp="1"/>
          </p:cNvSpPr>
          <p:nvPr>
            <p:ph type="title"/>
          </p:nvPr>
        </p:nvSpPr>
        <p:spPr>
          <a:xfrm>
            <a:off x="232229" y="719527"/>
            <a:ext cx="8596668" cy="1320800"/>
          </a:xfrm>
        </p:spPr>
        <p:txBody>
          <a:bodyPr>
            <a:normAutofit/>
          </a:bodyPr>
          <a:lstStyle/>
          <a:p>
            <a:r>
              <a:rPr lang="en-US" sz="2800" b="1" dirty="0"/>
              <a:t>Observations:</a:t>
            </a:r>
            <a:br>
              <a:rPr lang="en-US" sz="2800" b="1" dirty="0"/>
            </a:br>
            <a:endParaRPr lang="en-US" sz="2800" b="1" dirty="0"/>
          </a:p>
        </p:txBody>
      </p:sp>
      <p:sp>
        <p:nvSpPr>
          <p:cNvPr id="3" name="Content Placeholder 2">
            <a:extLst>
              <a:ext uri="{FF2B5EF4-FFF2-40B4-BE49-F238E27FC236}">
                <a16:creationId xmlns:a16="http://schemas.microsoft.com/office/drawing/2014/main" id="{B24866AC-1119-2BB1-B871-BC06A308EE80}"/>
              </a:ext>
            </a:extLst>
          </p:cNvPr>
          <p:cNvSpPr>
            <a:spLocks noGrp="1"/>
          </p:cNvSpPr>
          <p:nvPr>
            <p:ph idx="1"/>
          </p:nvPr>
        </p:nvSpPr>
        <p:spPr>
          <a:xfrm>
            <a:off x="232229" y="1364106"/>
            <a:ext cx="10845502" cy="5156942"/>
          </a:xfrm>
        </p:spPr>
        <p:txBody>
          <a:bodyPr>
            <a:normAutofit/>
          </a:bodyPr>
          <a:lstStyle/>
          <a:p>
            <a:pPr marR="0" lvl="0">
              <a:lnSpc>
                <a:spcPct val="115000"/>
              </a:lnSpc>
              <a:spcBef>
                <a:spcPts val="1000"/>
              </a:spcBef>
              <a:spcAft>
                <a:spcPts val="0"/>
              </a:spcAft>
              <a:buFont typeface="Wingdings" panose="05000000000000000000" pitchFamily="2" charset="2"/>
              <a:buChar char="q"/>
            </a:pPr>
            <a:r>
              <a:rPr lang="en-US" sz="2600" dirty="0">
                <a:solidFill>
                  <a:schemeClr val="tx1"/>
                </a:solidFill>
                <a:effectLst/>
                <a:latin typeface="Garamond" panose="02020404030301010803" pitchFamily="18" charset="0"/>
                <a:ea typeface="MS Gothic" panose="020B0609070205080204" pitchFamily="49" charset="-128"/>
                <a:cs typeface="Times New Roman" panose="02020603050405020304" pitchFamily="18" charset="0"/>
              </a:rPr>
              <a:t>The King County Data Set comprises 21,597 entries and 21 columns, each describing various attributes of houses sold in the area. Key columns include a unique house identifier, the sale date, and the sale price (prediction target). </a:t>
            </a:r>
          </a:p>
          <a:p>
            <a:pPr marR="0" lvl="0">
              <a:lnSpc>
                <a:spcPct val="115000"/>
              </a:lnSpc>
              <a:spcBef>
                <a:spcPts val="1000"/>
              </a:spcBef>
              <a:spcAft>
                <a:spcPts val="0"/>
              </a:spcAft>
              <a:buFont typeface="Wingdings" panose="05000000000000000000" pitchFamily="2" charset="2"/>
              <a:buChar char="q"/>
            </a:pPr>
            <a:r>
              <a:rPr lang="en-US" sz="2600" dirty="0">
                <a:solidFill>
                  <a:schemeClr val="tx1"/>
                </a:solidFill>
                <a:effectLst/>
                <a:latin typeface="Garamond" panose="02020404030301010803" pitchFamily="18" charset="0"/>
                <a:ea typeface="MS Gothic" panose="020B0609070205080204" pitchFamily="49" charset="-128"/>
                <a:cs typeface="Times New Roman" panose="02020603050405020304" pitchFamily="18" charset="0"/>
              </a:rPr>
              <a:t>Other features cover the number of bedrooms and bathrooms, square footage of the living area and lot, number of floors, and whether the house has a waterfront view. </a:t>
            </a:r>
          </a:p>
          <a:p>
            <a:pPr marR="0" lvl="0">
              <a:lnSpc>
                <a:spcPct val="115000"/>
              </a:lnSpc>
              <a:spcBef>
                <a:spcPts val="1000"/>
              </a:spcBef>
              <a:spcAft>
                <a:spcPts val="0"/>
              </a:spcAft>
              <a:buFont typeface="Wingdings" panose="05000000000000000000" pitchFamily="2" charset="2"/>
              <a:buChar char="q"/>
            </a:pPr>
            <a:r>
              <a:rPr lang="en-US" sz="2600" dirty="0">
                <a:solidFill>
                  <a:schemeClr val="tx1"/>
                </a:solidFill>
                <a:effectLst/>
                <a:latin typeface="Garamond" panose="02020404030301010803" pitchFamily="18" charset="0"/>
                <a:ea typeface="MS Gothic" panose="020B0609070205080204" pitchFamily="49" charset="-128"/>
                <a:cs typeface="Times New Roman" panose="02020603050405020304" pitchFamily="18" charset="0"/>
              </a:rPr>
              <a:t>The dataset also includes columns for the house's condition, grade, square footage above ground and in the basement, year built, year renovated, zip code, latitude, and longitude. Additionally, it provides information on the living space and lot size of the nearest 15 neighbors. </a:t>
            </a:r>
          </a:p>
          <a:p>
            <a:endParaRPr lang="en-US" dirty="0"/>
          </a:p>
        </p:txBody>
      </p:sp>
      <p:sp>
        <p:nvSpPr>
          <p:cNvPr id="4" name="Title 1">
            <a:extLst>
              <a:ext uri="{FF2B5EF4-FFF2-40B4-BE49-F238E27FC236}">
                <a16:creationId xmlns:a16="http://schemas.microsoft.com/office/drawing/2014/main" id="{4B31652A-3CD1-CA7B-1FAE-D7B21C54D699}"/>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 Cont’d…</a:t>
            </a:r>
          </a:p>
        </p:txBody>
      </p:sp>
    </p:spTree>
    <p:extLst>
      <p:ext uri="{BB962C8B-B14F-4D97-AF65-F5344CB8AC3E}">
        <p14:creationId xmlns:p14="http://schemas.microsoft.com/office/powerpoint/2010/main" val="77967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E7C312-A449-D0B8-4288-A3619D08B1B9}"/>
              </a:ext>
            </a:extLst>
          </p:cNvPr>
          <p:cNvPicPr>
            <a:picLocks noGrp="1" noChangeAspect="1"/>
          </p:cNvPicPr>
          <p:nvPr>
            <p:ph idx="1"/>
          </p:nvPr>
        </p:nvPicPr>
        <p:blipFill>
          <a:blip r:embed="rId2"/>
          <a:stretch>
            <a:fillRect/>
          </a:stretch>
        </p:blipFill>
        <p:spPr>
          <a:xfrm>
            <a:off x="185092" y="1529111"/>
            <a:ext cx="10821108" cy="1899889"/>
          </a:xfrm>
          <a:prstGeom prst="rect">
            <a:avLst/>
          </a:prstGeom>
        </p:spPr>
      </p:pic>
      <p:sp>
        <p:nvSpPr>
          <p:cNvPr id="6" name="Title 1">
            <a:extLst>
              <a:ext uri="{FF2B5EF4-FFF2-40B4-BE49-F238E27FC236}">
                <a16:creationId xmlns:a16="http://schemas.microsoft.com/office/drawing/2014/main" id="{F3A28141-947B-DB44-AD6A-141662C87929}"/>
              </a:ext>
            </a:extLst>
          </p:cNvPr>
          <p:cNvSpPr txBox="1">
            <a:spLocks/>
          </p:cNvSpPr>
          <p:nvPr/>
        </p:nvSpPr>
        <p:spPr>
          <a:xfrm>
            <a:off x="93652" y="710371"/>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Descriptive statistics</a:t>
            </a:r>
          </a:p>
        </p:txBody>
      </p:sp>
      <p:sp>
        <p:nvSpPr>
          <p:cNvPr id="2" name="Title 1">
            <a:extLst>
              <a:ext uri="{FF2B5EF4-FFF2-40B4-BE49-F238E27FC236}">
                <a16:creationId xmlns:a16="http://schemas.microsoft.com/office/drawing/2014/main" id="{B9C95923-CF15-1EF5-F225-FDBC5216AFED}"/>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 Cont’d…</a:t>
            </a:r>
          </a:p>
        </p:txBody>
      </p:sp>
    </p:spTree>
    <p:extLst>
      <p:ext uri="{BB962C8B-B14F-4D97-AF65-F5344CB8AC3E}">
        <p14:creationId xmlns:p14="http://schemas.microsoft.com/office/powerpoint/2010/main" val="53306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FAE4B-241C-6D52-0BBA-58BEF7EFDA11}"/>
              </a:ext>
            </a:extLst>
          </p:cNvPr>
          <p:cNvSpPr>
            <a:spLocks noGrp="1"/>
          </p:cNvSpPr>
          <p:nvPr>
            <p:ph idx="1"/>
          </p:nvPr>
        </p:nvSpPr>
        <p:spPr>
          <a:xfrm>
            <a:off x="93652" y="900575"/>
            <a:ext cx="11616266" cy="5957425"/>
          </a:xfrm>
        </p:spPr>
        <p:txBody>
          <a:bodyPr>
            <a:normAutofit/>
          </a:bodyPr>
          <a:lstStyle/>
          <a:p>
            <a:pPr marL="342900" marR="0" lvl="0" indent="-342900">
              <a:buSzPts val="1000"/>
              <a:buFont typeface="Symbol" panose="05050102010706020507" pitchFamily="18" charset="2"/>
              <a:buChar char=""/>
              <a:tabLst>
                <a:tab pos="457200" algn="l"/>
              </a:tabLst>
            </a:pPr>
            <a:r>
              <a:rPr lang="en-US" sz="1600" dirty="0">
                <a:effectLst/>
                <a:latin typeface="Garamond" panose="02020404030301010803" pitchFamily="18" charset="0"/>
                <a:ea typeface="Times New Roman" panose="02020603050405020304" pitchFamily="18" charset="0"/>
              </a:rPr>
              <a:t>The price column seems to be the price since the last sale. This could be out-of-date if a long time has passed since the last sale. Therefore, we should create two features: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dirty="0">
                <a:effectLst/>
                <a:latin typeface="Garamond" panose="02020404030301010803" pitchFamily="18" charset="0"/>
                <a:ea typeface="MS Mincho" panose="02020609040205080304" pitchFamily="49" charset="-128"/>
                <a:cs typeface="Times New Roman" panose="02020603050405020304" pitchFamily="18" charset="0"/>
              </a:rPr>
              <a:t>Age of the home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dirty="0">
                <a:effectLst/>
                <a:latin typeface="Garamond" panose="02020404030301010803" pitchFamily="18" charset="0"/>
                <a:ea typeface="MS Mincho" panose="02020609040205080304" pitchFamily="49" charset="-128"/>
                <a:cs typeface="Times New Roman" panose="02020603050405020304" pitchFamily="18" charset="0"/>
              </a:rPr>
              <a:t>Number of years since the last sale</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sqft_living15</a:t>
            </a:r>
            <a:r>
              <a:rPr lang="en-US" sz="1600" dirty="0">
                <a:effectLst/>
                <a:latin typeface="Garamond" panose="02020404030301010803" pitchFamily="18" charset="0"/>
                <a:ea typeface="Times New Roman" panose="02020603050405020304" pitchFamily="18" charset="0"/>
              </a:rPr>
              <a:t> appears to be the average living space of the 15 nearest properties, while </a:t>
            </a:r>
            <a:r>
              <a:rPr lang="en-US" sz="1600" b="1" dirty="0">
                <a:effectLst/>
                <a:latin typeface="Garamond" panose="02020404030301010803" pitchFamily="18" charset="0"/>
                <a:ea typeface="Times New Roman" panose="02020603050405020304" pitchFamily="18" charset="0"/>
              </a:rPr>
              <a:t>sqft_lot15</a:t>
            </a:r>
            <a:r>
              <a:rPr lang="en-US" sz="1600" dirty="0">
                <a:effectLst/>
                <a:latin typeface="Garamond" panose="02020404030301010803" pitchFamily="18" charset="0"/>
                <a:ea typeface="Times New Roman" panose="02020603050405020304" pitchFamily="18" charset="0"/>
              </a:rPr>
              <a:t> seems to be the average lot size of the 15 nearest lots.</a:t>
            </a:r>
          </a:p>
          <a:p>
            <a:pPr marL="342900" marR="0" lvl="0" indent="-342900">
              <a:buSzPts val="1000"/>
              <a:buFont typeface="Symbol" panose="05050102010706020507" pitchFamily="18" charset="2"/>
              <a:buChar char=""/>
              <a:tabLst>
                <a:tab pos="457200" algn="l"/>
              </a:tabLst>
            </a:pPr>
            <a:r>
              <a:rPr lang="en-US" sz="1600" dirty="0">
                <a:effectLst/>
                <a:latin typeface="Garamond" panose="02020404030301010803" pitchFamily="18" charset="0"/>
                <a:ea typeface="Times New Roman" panose="02020603050405020304" pitchFamily="18" charset="0"/>
              </a:rPr>
              <a:t>The data pertains to houses in zip codes around Seattle, WA.</a:t>
            </a:r>
          </a:p>
          <a:p>
            <a:pPr marL="342900" marR="0" lvl="0" indent="-342900">
              <a:buSzPts val="1000"/>
              <a:buFont typeface="Symbol" panose="05050102010706020507" pitchFamily="18" charset="2"/>
              <a:buChar char=""/>
              <a:tabLst>
                <a:tab pos="457200" algn="l"/>
              </a:tabLst>
            </a:pPr>
            <a:r>
              <a:rPr lang="en-US" sz="1600" dirty="0">
                <a:effectLst/>
                <a:latin typeface="Garamond" panose="02020404030301010803" pitchFamily="18" charset="0"/>
                <a:ea typeface="Times New Roman" panose="02020603050405020304" pitchFamily="18" charset="0"/>
              </a:rPr>
              <a:t>The dependent variable is </a:t>
            </a:r>
            <a:r>
              <a:rPr lang="en-US" sz="1600" b="1" dirty="0">
                <a:effectLst/>
                <a:latin typeface="Garamond" panose="02020404030301010803" pitchFamily="18" charset="0"/>
                <a:ea typeface="Times New Roman" panose="02020603050405020304" pitchFamily="18" charset="0"/>
              </a:rPr>
              <a:t>price</a:t>
            </a:r>
            <a:r>
              <a:rPr lang="en-US" sz="1600" dirty="0">
                <a:effectLst/>
                <a:latin typeface="Garamond" panose="02020404030301010803" pitchFamily="18" charset="0"/>
                <a:ea typeface="Times New Roman" panose="02020603050405020304" pitchFamily="18" charset="0"/>
              </a:rPr>
              <a:t>, with values ranging from $78,000 to $7,700,000, a mean of $540,296, and a median of $450,000.</a:t>
            </a:r>
          </a:p>
          <a:p>
            <a:pPr marL="342900" marR="0" lvl="0" indent="-342900">
              <a:buSzPts val="1000"/>
              <a:buFont typeface="Symbol" panose="05050102010706020507" pitchFamily="18" charset="2"/>
              <a:buChar char=""/>
              <a:tabLst>
                <a:tab pos="457200" algn="l"/>
              </a:tabLst>
            </a:pPr>
            <a:r>
              <a:rPr lang="en-US" sz="1600" b="1" dirty="0" err="1">
                <a:effectLst/>
                <a:latin typeface="Garamond" panose="02020404030301010803" pitchFamily="18" charset="0"/>
                <a:ea typeface="Times New Roman" panose="02020603050405020304" pitchFamily="18" charset="0"/>
              </a:rPr>
              <a:t>sqft_living</a:t>
            </a:r>
            <a:r>
              <a:rPr lang="en-US" sz="1600" dirty="0">
                <a:effectLst/>
                <a:latin typeface="Garamond" panose="02020404030301010803" pitchFamily="18" charset="0"/>
                <a:ea typeface="Times New Roman" panose="02020603050405020304" pitchFamily="18" charset="0"/>
              </a:rPr>
              <a:t> ranges from 370 to 13,540 square feet.</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bedrooms</a:t>
            </a:r>
            <a:r>
              <a:rPr lang="en-US" sz="1600" dirty="0">
                <a:effectLst/>
                <a:latin typeface="Garamond" panose="02020404030301010803" pitchFamily="18" charset="0"/>
                <a:ea typeface="Times New Roman" panose="02020603050405020304" pitchFamily="18" charset="0"/>
              </a:rPr>
              <a:t> range from 1 to 33, with a mean of 3.37 and a median of 3.</a:t>
            </a:r>
          </a:p>
          <a:p>
            <a:pPr marL="342900" marR="0" lvl="0" indent="-342900">
              <a:buSzPts val="1000"/>
              <a:buFont typeface="Symbol" panose="05050102010706020507" pitchFamily="18" charset="2"/>
              <a:buChar char=""/>
              <a:tabLst>
                <a:tab pos="457200" algn="l"/>
              </a:tabLst>
            </a:pPr>
            <a:r>
              <a:rPr lang="en-US" sz="1600" b="1" dirty="0" err="1">
                <a:effectLst/>
                <a:latin typeface="Garamond" panose="02020404030301010803" pitchFamily="18" charset="0"/>
                <a:ea typeface="Times New Roman" panose="02020603050405020304" pitchFamily="18" charset="0"/>
              </a:rPr>
              <a:t>sqft_lot</a:t>
            </a:r>
            <a:r>
              <a:rPr lang="en-US" sz="1600" dirty="0">
                <a:effectLst/>
                <a:latin typeface="Garamond" panose="02020404030301010803" pitchFamily="18" charset="0"/>
                <a:ea typeface="Times New Roman" panose="02020603050405020304" pitchFamily="18" charset="0"/>
              </a:rPr>
              <a:t> ranges from 520 to 1,651,359 square feet, with a mean of 15,099 and a median of 7,618.</a:t>
            </a:r>
          </a:p>
          <a:p>
            <a:pPr marL="342900" marR="0" lvl="0" indent="-342900">
              <a:buSzPts val="1000"/>
              <a:buFont typeface="Symbol" panose="05050102010706020507" pitchFamily="18" charset="2"/>
              <a:buChar char=""/>
              <a:tabLst>
                <a:tab pos="457200" algn="l"/>
              </a:tabLst>
            </a:pPr>
            <a:r>
              <a:rPr lang="en-US" sz="1600" dirty="0">
                <a:effectLst/>
                <a:latin typeface="Garamond" panose="02020404030301010803" pitchFamily="18" charset="0"/>
                <a:ea typeface="Times New Roman" panose="02020603050405020304" pitchFamily="18" charset="0"/>
              </a:rPr>
              <a:t>The dataset includes 70 zip codes.</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grade</a:t>
            </a:r>
            <a:r>
              <a:rPr lang="en-US" sz="1600" dirty="0">
                <a:effectLst/>
                <a:latin typeface="Garamond" panose="02020404030301010803" pitchFamily="18" charset="0"/>
                <a:ea typeface="Times New Roman" panose="02020603050405020304" pitchFamily="18" charset="0"/>
              </a:rPr>
              <a:t> ranges from 3 to 13, based on the King County grading system.</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condition</a:t>
            </a:r>
            <a:r>
              <a:rPr lang="en-US" sz="1600" dirty="0">
                <a:effectLst/>
                <a:latin typeface="Garamond" panose="02020404030301010803" pitchFamily="18" charset="0"/>
                <a:ea typeface="Times New Roman" panose="02020603050405020304" pitchFamily="18" charset="0"/>
              </a:rPr>
              <a:t> ranges from 1 to 5, with 5 being the best.</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view</a:t>
            </a:r>
            <a:r>
              <a:rPr lang="en-US" sz="1600" dirty="0">
                <a:effectLst/>
                <a:latin typeface="Garamond" panose="02020404030301010803" pitchFamily="18" charset="0"/>
                <a:ea typeface="Times New Roman" panose="02020603050405020304" pitchFamily="18" charset="0"/>
              </a:rPr>
              <a:t> indicates the number of times a house has been viewed, ranging from 0 to 4.</a:t>
            </a:r>
          </a:p>
          <a:p>
            <a:pPr marL="342900" marR="0" lvl="0" indent="-342900">
              <a:buSzPts val="1000"/>
              <a:buFont typeface="Symbol" panose="05050102010706020507" pitchFamily="18" charset="2"/>
              <a:buChar char=""/>
              <a:tabLst>
                <a:tab pos="457200" algn="l"/>
              </a:tabLst>
            </a:pPr>
            <a:r>
              <a:rPr lang="en-US" sz="1600" b="1" dirty="0">
                <a:effectLst/>
                <a:latin typeface="Garamond" panose="02020404030301010803" pitchFamily="18" charset="0"/>
                <a:ea typeface="Times New Roman" panose="02020603050405020304" pitchFamily="18" charset="0"/>
              </a:rPr>
              <a:t>waterfront</a:t>
            </a:r>
            <a:r>
              <a:rPr lang="en-US" sz="1600" dirty="0">
                <a:effectLst/>
                <a:latin typeface="Garamond" panose="02020404030301010803" pitchFamily="18" charset="0"/>
                <a:ea typeface="Times New Roman" panose="02020603050405020304" pitchFamily="18" charset="0"/>
              </a:rPr>
              <a:t> indicates whether the house has a waterfront view, with 0 meaning no and 1 meaning yes.</a:t>
            </a:r>
            <a:endParaRPr lang="en-US" sz="2400" dirty="0"/>
          </a:p>
        </p:txBody>
      </p:sp>
      <p:sp>
        <p:nvSpPr>
          <p:cNvPr id="7" name="Title 1">
            <a:extLst>
              <a:ext uri="{FF2B5EF4-FFF2-40B4-BE49-F238E27FC236}">
                <a16:creationId xmlns:a16="http://schemas.microsoft.com/office/drawing/2014/main" id="{154B1688-C922-C618-8A36-3DC08E8DCA49}"/>
              </a:ext>
            </a:extLst>
          </p:cNvPr>
          <p:cNvSpPr txBox="1">
            <a:spLocks/>
          </p:cNvSpPr>
          <p:nvPr/>
        </p:nvSpPr>
        <p:spPr>
          <a:xfrm>
            <a:off x="93652" y="489678"/>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Descriptive statistics</a:t>
            </a:r>
          </a:p>
        </p:txBody>
      </p:sp>
      <p:sp>
        <p:nvSpPr>
          <p:cNvPr id="2" name="Title 1">
            <a:extLst>
              <a:ext uri="{FF2B5EF4-FFF2-40B4-BE49-F238E27FC236}">
                <a16:creationId xmlns:a16="http://schemas.microsoft.com/office/drawing/2014/main" id="{EF417EFF-21E9-9022-32D6-B7831E2151D5}"/>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 Cont’d…</a:t>
            </a:r>
          </a:p>
        </p:txBody>
      </p:sp>
    </p:spTree>
    <p:extLst>
      <p:ext uri="{BB962C8B-B14F-4D97-AF65-F5344CB8AC3E}">
        <p14:creationId xmlns:p14="http://schemas.microsoft.com/office/powerpoint/2010/main" val="282734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4C356-0CE0-888C-ED2A-E7AE18617501}"/>
              </a:ext>
            </a:extLst>
          </p:cNvPr>
          <p:cNvSpPr>
            <a:spLocks noGrp="1"/>
          </p:cNvSpPr>
          <p:nvPr>
            <p:ph idx="1"/>
          </p:nvPr>
        </p:nvSpPr>
        <p:spPr>
          <a:xfrm>
            <a:off x="93652" y="777010"/>
            <a:ext cx="7691603" cy="5456418"/>
          </a:xfrm>
        </p:spPr>
        <p:txBody>
          <a:bodyPr>
            <a:noAutofit/>
          </a:bodyPr>
          <a:lstStyle/>
          <a:p>
            <a:pPr marR="0" lvl="0" algn="just">
              <a:buSzPts val="1000"/>
              <a:buFont typeface="Wingdings" panose="05000000000000000000" pitchFamily="2" charset="2"/>
              <a:buChar char="v"/>
              <a:tabLst>
                <a:tab pos="457200" algn="l"/>
              </a:tabLst>
            </a:pPr>
            <a:r>
              <a:rPr lang="en-US" sz="2400" dirty="0">
                <a:effectLst/>
                <a:latin typeface="Garamond" panose="02020404030301010803" pitchFamily="18" charset="0"/>
                <a:ea typeface="Times New Roman" panose="02020603050405020304" pitchFamily="18" charset="0"/>
              </a:rPr>
              <a:t>The dataset has notable missing values: 2,376 for waterfront, 63 for view, and 3,842 for year renovated, highlighting the need to address these gaps for accurate analysis.</a:t>
            </a:r>
          </a:p>
          <a:p>
            <a:pPr marR="0" lvl="0" algn="just">
              <a:buSzPts val="1000"/>
              <a:buFont typeface="Wingdings" panose="05000000000000000000" pitchFamily="2" charset="2"/>
              <a:buChar char="v"/>
              <a:tabLst>
                <a:tab pos="457200" algn="l"/>
              </a:tabLst>
            </a:pPr>
            <a:r>
              <a:rPr lang="en-US" sz="2400" dirty="0">
                <a:effectLst/>
                <a:latin typeface="Garamond" panose="02020404030301010803" pitchFamily="18" charset="0"/>
                <a:ea typeface="Times New Roman" panose="02020603050405020304" pitchFamily="18" charset="0"/>
              </a:rPr>
              <a:t>The percentage of missing values for the year renovated is significantly high at 17%, which would greatly affect the dataset. Therefore, these missing values are replaced with the most occurring value in the column, which is zero (0).</a:t>
            </a:r>
          </a:p>
          <a:p>
            <a:pPr marR="0" lvl="0" algn="just">
              <a:buSzPts val="1000"/>
              <a:buFont typeface="Wingdings" panose="05000000000000000000" pitchFamily="2" charset="2"/>
              <a:buChar char="v"/>
              <a:tabLst>
                <a:tab pos="457200" algn="l"/>
              </a:tabLst>
            </a:pPr>
            <a:r>
              <a:rPr lang="en-US" sz="2400" dirty="0">
                <a:effectLst/>
                <a:latin typeface="Garamond" panose="02020404030301010803" pitchFamily="18" charset="0"/>
                <a:ea typeface="Times New Roman" panose="02020603050405020304" pitchFamily="18" charset="0"/>
              </a:rPr>
              <a:t>Null values account for 11% of the dataset, a significant percentage. Instead of dropping them, the missing values for the waterfront column were replaced by the modal value of waterfronts for all houses that share the same zip code. This method effectively imputes missing data based on the most frequent value within each specified group (zip codes).</a:t>
            </a:r>
          </a:p>
          <a:p>
            <a:endParaRPr lang="en-US" sz="1200" dirty="0">
              <a:latin typeface="Garamond" panose="02020404030301010803" pitchFamily="18" charset="0"/>
            </a:endParaRPr>
          </a:p>
        </p:txBody>
      </p:sp>
      <p:grpSp>
        <p:nvGrpSpPr>
          <p:cNvPr id="16" name="Group 15">
            <a:extLst>
              <a:ext uri="{FF2B5EF4-FFF2-40B4-BE49-F238E27FC236}">
                <a16:creationId xmlns:a16="http://schemas.microsoft.com/office/drawing/2014/main" id="{3FDD0282-2349-B7AA-A606-17D899CED651}"/>
              </a:ext>
            </a:extLst>
          </p:cNvPr>
          <p:cNvGrpSpPr/>
          <p:nvPr/>
        </p:nvGrpSpPr>
        <p:grpSpPr>
          <a:xfrm>
            <a:off x="7785255" y="777010"/>
            <a:ext cx="4386392" cy="5315167"/>
            <a:chOff x="7661190" y="765823"/>
            <a:chExt cx="4386392" cy="5315167"/>
          </a:xfrm>
        </p:grpSpPr>
        <p:pic>
          <p:nvPicPr>
            <p:cNvPr id="12" name="Picture 11">
              <a:extLst>
                <a:ext uri="{FF2B5EF4-FFF2-40B4-BE49-F238E27FC236}">
                  <a16:creationId xmlns:a16="http://schemas.microsoft.com/office/drawing/2014/main" id="{9CCC65C6-B1A6-E857-CFD3-5A54A5C699EF}"/>
                </a:ext>
              </a:extLst>
            </p:cNvPr>
            <p:cNvPicPr>
              <a:picLocks noChangeAspect="1"/>
            </p:cNvPicPr>
            <p:nvPr/>
          </p:nvPicPr>
          <p:blipFill>
            <a:blip r:embed="rId2"/>
            <a:stretch>
              <a:fillRect/>
            </a:stretch>
          </p:blipFill>
          <p:spPr>
            <a:xfrm>
              <a:off x="7785255" y="765823"/>
              <a:ext cx="4211560" cy="5315167"/>
            </a:xfrm>
            <a:prstGeom prst="rect">
              <a:avLst/>
            </a:prstGeom>
          </p:spPr>
        </p:pic>
        <p:sp>
          <p:nvSpPr>
            <p:cNvPr id="13" name="Rectangle 12">
              <a:extLst>
                <a:ext uri="{FF2B5EF4-FFF2-40B4-BE49-F238E27FC236}">
                  <a16:creationId xmlns:a16="http://schemas.microsoft.com/office/drawing/2014/main" id="{DC905A06-C598-646A-8674-E0A219C4A36C}"/>
                </a:ext>
              </a:extLst>
            </p:cNvPr>
            <p:cNvSpPr/>
            <p:nvPr/>
          </p:nvSpPr>
          <p:spPr>
            <a:xfrm>
              <a:off x="7734489" y="4968643"/>
              <a:ext cx="4313093" cy="19304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0A9A75-5DF1-5752-D4B0-F6EAE25AD036}"/>
                </a:ext>
              </a:extLst>
            </p:cNvPr>
            <p:cNvSpPr/>
            <p:nvPr/>
          </p:nvSpPr>
          <p:spPr>
            <a:xfrm>
              <a:off x="7661190" y="3693122"/>
              <a:ext cx="4313093" cy="356214"/>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itle 1">
            <a:extLst>
              <a:ext uri="{FF2B5EF4-FFF2-40B4-BE49-F238E27FC236}">
                <a16:creationId xmlns:a16="http://schemas.microsoft.com/office/drawing/2014/main" id="{E6D9CB18-8C58-2F21-F2D4-C44309FC1814}"/>
              </a:ext>
            </a:extLst>
          </p:cNvPr>
          <p:cNvSpPr>
            <a:spLocks noGrp="1"/>
          </p:cNvSpPr>
          <p:nvPr>
            <p:ph type="title"/>
          </p:nvPr>
        </p:nvSpPr>
        <p:spPr>
          <a:xfrm>
            <a:off x="0" y="109461"/>
            <a:ext cx="8596668" cy="1320800"/>
          </a:xfrm>
        </p:spPr>
        <p:txBody>
          <a:bodyPr/>
          <a:lstStyle/>
          <a:p>
            <a:r>
              <a:rPr lang="en-US" b="1" dirty="0"/>
              <a:t>DATA CLEANING</a:t>
            </a:r>
          </a:p>
        </p:txBody>
      </p:sp>
    </p:spTree>
    <p:extLst>
      <p:ext uri="{BB962C8B-B14F-4D97-AF65-F5344CB8AC3E}">
        <p14:creationId xmlns:p14="http://schemas.microsoft.com/office/powerpoint/2010/main" val="83894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7C81-FDFA-06AF-6506-99CC95F507FE}"/>
              </a:ext>
            </a:extLst>
          </p:cNvPr>
          <p:cNvSpPr>
            <a:spLocks noGrp="1"/>
          </p:cNvSpPr>
          <p:nvPr>
            <p:ph type="title"/>
          </p:nvPr>
        </p:nvSpPr>
        <p:spPr>
          <a:xfrm>
            <a:off x="0" y="858752"/>
            <a:ext cx="8596668" cy="1320800"/>
          </a:xfrm>
        </p:spPr>
        <p:txBody>
          <a:bodyPr>
            <a:normAutofit/>
          </a:bodyPr>
          <a:lstStyle/>
          <a:p>
            <a:r>
              <a:rPr lang="en-US" sz="3200" dirty="0"/>
              <a:t>Cleaned Dataset</a:t>
            </a:r>
          </a:p>
        </p:txBody>
      </p:sp>
      <p:pic>
        <p:nvPicPr>
          <p:cNvPr id="4" name="Content Placeholder 3">
            <a:extLst>
              <a:ext uri="{FF2B5EF4-FFF2-40B4-BE49-F238E27FC236}">
                <a16:creationId xmlns:a16="http://schemas.microsoft.com/office/drawing/2014/main" id="{4FADC50B-4C2D-A450-2872-30E586D8F41E}"/>
              </a:ext>
            </a:extLst>
          </p:cNvPr>
          <p:cNvPicPr>
            <a:picLocks noGrp="1" noChangeAspect="1"/>
          </p:cNvPicPr>
          <p:nvPr>
            <p:ph idx="1"/>
          </p:nvPr>
        </p:nvPicPr>
        <p:blipFill>
          <a:blip r:embed="rId2"/>
          <a:stretch>
            <a:fillRect/>
          </a:stretch>
        </p:blipFill>
        <p:spPr>
          <a:xfrm>
            <a:off x="44060" y="1609902"/>
            <a:ext cx="12103879" cy="1639457"/>
          </a:xfrm>
          <a:prstGeom prst="rect">
            <a:avLst/>
          </a:prstGeom>
        </p:spPr>
      </p:pic>
      <p:sp>
        <p:nvSpPr>
          <p:cNvPr id="6" name="TextBox 5">
            <a:extLst>
              <a:ext uri="{FF2B5EF4-FFF2-40B4-BE49-F238E27FC236}">
                <a16:creationId xmlns:a16="http://schemas.microsoft.com/office/drawing/2014/main" id="{29B349DB-CB06-7969-E5C0-F8AAE417E78C}"/>
              </a:ext>
            </a:extLst>
          </p:cNvPr>
          <p:cNvSpPr txBox="1"/>
          <p:nvPr/>
        </p:nvSpPr>
        <p:spPr>
          <a:xfrm>
            <a:off x="363071" y="3608642"/>
            <a:ext cx="10085293" cy="2051331"/>
          </a:xfrm>
          <a:prstGeom prst="rect">
            <a:avLst/>
          </a:prstGeom>
          <a:noFill/>
        </p:spPr>
        <p:txBody>
          <a:bodyPr wrap="square">
            <a:spAutoFit/>
          </a:bodyPr>
          <a:lstStyle/>
          <a:p>
            <a:pPr marL="0" marR="0" algn="just">
              <a:lnSpc>
                <a:spcPct val="115000"/>
              </a:lnSpc>
              <a:spcBef>
                <a:spcPts val="1000"/>
              </a:spcBef>
              <a:spcAft>
                <a:spcPts val="0"/>
              </a:spcAft>
            </a:pPr>
            <a:r>
              <a:rPr lang="en-US" sz="2800" dirty="0">
                <a:effectLst/>
                <a:latin typeface="Garamond" panose="02020404030301010803" pitchFamily="18" charset="0"/>
                <a:ea typeface="MS Gothic" panose="020B0609070205080204" pitchFamily="49" charset="-128"/>
                <a:cs typeface="Times New Roman" panose="02020603050405020304" pitchFamily="18" charset="0"/>
              </a:rPr>
              <a:t>This cleaned dataset ensures that all missing values have been handled appropriately. The columns now include detailed information about the properties, which can be used for further exploratory data analysis and predictive modeling.</a:t>
            </a:r>
          </a:p>
        </p:txBody>
      </p:sp>
      <p:sp>
        <p:nvSpPr>
          <p:cNvPr id="3" name="Title 1">
            <a:extLst>
              <a:ext uri="{FF2B5EF4-FFF2-40B4-BE49-F238E27FC236}">
                <a16:creationId xmlns:a16="http://schemas.microsoft.com/office/drawing/2014/main" id="{332042CD-3B97-5D24-0DC0-459D264F8E62}"/>
              </a:ext>
            </a:extLst>
          </p:cNvPr>
          <p:cNvSpPr txBox="1">
            <a:spLocks/>
          </p:cNvSpPr>
          <p:nvPr/>
        </p:nvSpPr>
        <p:spPr>
          <a:xfrm>
            <a:off x="0" y="10946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CLEANING Cont’d…</a:t>
            </a:r>
          </a:p>
        </p:txBody>
      </p:sp>
    </p:spTree>
    <p:extLst>
      <p:ext uri="{BB962C8B-B14F-4D97-AF65-F5344CB8AC3E}">
        <p14:creationId xmlns:p14="http://schemas.microsoft.com/office/powerpoint/2010/main" val="4103351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613-1722-40B2-EFC2-63A2728D09D0}"/>
              </a:ext>
            </a:extLst>
          </p:cNvPr>
          <p:cNvSpPr>
            <a:spLocks noGrp="1"/>
          </p:cNvSpPr>
          <p:nvPr>
            <p:ph type="title"/>
          </p:nvPr>
        </p:nvSpPr>
        <p:spPr>
          <a:xfrm>
            <a:off x="93652" y="436501"/>
            <a:ext cx="8596668" cy="1320800"/>
          </a:xfrm>
        </p:spPr>
        <p:txBody>
          <a:bodyPr>
            <a:normAutofit/>
          </a:bodyPr>
          <a:lstStyle/>
          <a:p>
            <a:r>
              <a:rPr lang="en-US" dirty="0">
                <a:solidFill>
                  <a:schemeClr val="tx1"/>
                </a:solidFill>
              </a:rPr>
              <a:t>Key statistics of  the cleaned data:</a:t>
            </a:r>
            <a:br>
              <a:rPr lang="en-US" dirty="0"/>
            </a:br>
            <a:endParaRPr lang="en-US" dirty="0"/>
          </a:p>
        </p:txBody>
      </p:sp>
      <p:pic>
        <p:nvPicPr>
          <p:cNvPr id="4" name="Content Placeholder 3">
            <a:extLst>
              <a:ext uri="{FF2B5EF4-FFF2-40B4-BE49-F238E27FC236}">
                <a16:creationId xmlns:a16="http://schemas.microsoft.com/office/drawing/2014/main" id="{2FB5CD9C-3AD7-B828-85CA-A7B7CBCD6733}"/>
              </a:ext>
            </a:extLst>
          </p:cNvPr>
          <p:cNvPicPr>
            <a:picLocks noGrp="1" noChangeAspect="1"/>
          </p:cNvPicPr>
          <p:nvPr>
            <p:ph idx="1"/>
          </p:nvPr>
        </p:nvPicPr>
        <p:blipFill>
          <a:blip r:embed="rId2"/>
          <a:stretch>
            <a:fillRect/>
          </a:stretch>
        </p:blipFill>
        <p:spPr>
          <a:xfrm>
            <a:off x="312255" y="1930400"/>
            <a:ext cx="11567489" cy="1750846"/>
          </a:xfrm>
          <a:prstGeom prst="rect">
            <a:avLst/>
          </a:prstGeom>
        </p:spPr>
      </p:pic>
      <p:sp>
        <p:nvSpPr>
          <p:cNvPr id="6" name="TextBox 5">
            <a:extLst>
              <a:ext uri="{FF2B5EF4-FFF2-40B4-BE49-F238E27FC236}">
                <a16:creationId xmlns:a16="http://schemas.microsoft.com/office/drawing/2014/main" id="{31FA5AEC-D1B2-E0CB-E7AA-CC50489FEA06}"/>
              </a:ext>
            </a:extLst>
          </p:cNvPr>
          <p:cNvSpPr txBox="1"/>
          <p:nvPr/>
        </p:nvSpPr>
        <p:spPr>
          <a:xfrm>
            <a:off x="677334" y="3597398"/>
            <a:ext cx="11202410" cy="2809295"/>
          </a:xfrm>
          <a:prstGeom prst="rect">
            <a:avLst/>
          </a:prstGeom>
          <a:noFill/>
        </p:spPr>
        <p:txBody>
          <a:bodyPr wrap="square">
            <a:spAutoFit/>
          </a:bodyPr>
          <a:lstStyle/>
          <a:p>
            <a:pPr marL="0" marR="0">
              <a:lnSpc>
                <a:spcPct val="115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Price (Target Variable)</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high standard deviation indicates a broad range of house prices.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median (50th percentile) is lower than the mean, suggesting potential positive skewness, which is typical in house price distributions.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address this skewness and potentially enhance model performance, we will  consider applying a log transformation to the price variable.</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Next, we will investigate the relationships between the features and the target variable.</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3" name="Title 1">
            <a:extLst>
              <a:ext uri="{FF2B5EF4-FFF2-40B4-BE49-F238E27FC236}">
                <a16:creationId xmlns:a16="http://schemas.microsoft.com/office/drawing/2014/main" id="{090A93BA-294D-65B2-B180-C92961ED9FEF}"/>
              </a:ext>
            </a:extLst>
          </p:cNvPr>
          <p:cNvSpPr txBox="1">
            <a:spLocks/>
          </p:cNvSpPr>
          <p:nvPr/>
        </p:nvSpPr>
        <p:spPr>
          <a:xfrm>
            <a:off x="93652" y="0"/>
            <a:ext cx="6615207" cy="81446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EXPLORATORY DATA ANALYSIS Cont’d…</a:t>
            </a:r>
          </a:p>
        </p:txBody>
      </p:sp>
    </p:spTree>
    <p:extLst>
      <p:ext uri="{BB962C8B-B14F-4D97-AF65-F5344CB8AC3E}">
        <p14:creationId xmlns:p14="http://schemas.microsoft.com/office/powerpoint/2010/main" val="339904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9FF-3FD4-41C7-D1D7-E4A286C2186B}"/>
              </a:ext>
            </a:extLst>
          </p:cNvPr>
          <p:cNvSpPr>
            <a:spLocks noGrp="1"/>
          </p:cNvSpPr>
          <p:nvPr>
            <p:ph type="title"/>
          </p:nvPr>
        </p:nvSpPr>
        <p:spPr>
          <a:xfrm>
            <a:off x="98599" y="928997"/>
            <a:ext cx="3798889" cy="968233"/>
          </a:xfrm>
        </p:spPr>
        <p:txBody>
          <a:bodyPr>
            <a:normAutofit/>
          </a:bodyPr>
          <a:lstStyle/>
          <a:p>
            <a:r>
              <a:rPr lang="en-US" sz="2400" dirty="0"/>
              <a:t>HISTOGRAMS</a:t>
            </a:r>
            <a:endParaRPr lang="en-US" dirty="0"/>
          </a:p>
        </p:txBody>
      </p:sp>
      <p:pic>
        <p:nvPicPr>
          <p:cNvPr id="6" name="Picture 5">
            <a:extLst>
              <a:ext uri="{FF2B5EF4-FFF2-40B4-BE49-F238E27FC236}">
                <a16:creationId xmlns:a16="http://schemas.microsoft.com/office/drawing/2014/main" id="{5598AF86-B9C6-56D1-261F-B53D9D8794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86240"/>
            <a:ext cx="7677150" cy="6685519"/>
          </a:xfrm>
          <a:prstGeom prst="rect">
            <a:avLst/>
          </a:prstGeom>
          <a:noFill/>
          <a:ln>
            <a:noFill/>
          </a:ln>
        </p:spPr>
      </p:pic>
      <p:sp>
        <p:nvSpPr>
          <p:cNvPr id="5" name="TextBox 4">
            <a:extLst>
              <a:ext uri="{FF2B5EF4-FFF2-40B4-BE49-F238E27FC236}">
                <a16:creationId xmlns:a16="http://schemas.microsoft.com/office/drawing/2014/main" id="{E91C57C3-EAE8-F11B-9C04-9D17AE0D96FF}"/>
              </a:ext>
            </a:extLst>
          </p:cNvPr>
          <p:cNvSpPr txBox="1"/>
          <p:nvPr/>
        </p:nvSpPr>
        <p:spPr>
          <a:xfrm>
            <a:off x="98599" y="1897230"/>
            <a:ext cx="4762768" cy="1538626"/>
          </a:xfrm>
          <a:prstGeom prst="rect">
            <a:avLst/>
          </a:prstGeom>
          <a:noFill/>
        </p:spPr>
        <p:txBody>
          <a:bodyPr wrap="square">
            <a:spAutoFit/>
          </a:bodyPr>
          <a:lstStyle/>
          <a:p>
            <a:pPr marL="0" marR="0">
              <a:lnSpc>
                <a:spcPct val="115000"/>
              </a:lnSpc>
              <a:spcBef>
                <a:spcPts val="0"/>
              </a:spcBef>
              <a:spcAft>
                <a:spcPts val="1000"/>
              </a:spcAft>
            </a:pP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Frequency distribution of features in the king county dataset </a:t>
            </a:r>
            <a:endParaRPr lang="en-US" sz="2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7" name="Title 1">
            <a:extLst>
              <a:ext uri="{FF2B5EF4-FFF2-40B4-BE49-F238E27FC236}">
                <a16:creationId xmlns:a16="http://schemas.microsoft.com/office/drawing/2014/main" id="{7D791CBA-F000-82C8-C591-65AF22908C7C}"/>
              </a:ext>
            </a:extLst>
          </p:cNvPr>
          <p:cNvSpPr txBox="1">
            <a:spLocks/>
          </p:cNvSpPr>
          <p:nvPr/>
        </p:nvSpPr>
        <p:spPr>
          <a:xfrm>
            <a:off x="1" y="49359"/>
            <a:ext cx="5081286" cy="814466"/>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EXPLORATORY DATA ANALYSIS Cont’d…</a:t>
            </a:r>
          </a:p>
        </p:txBody>
      </p:sp>
    </p:spTree>
    <p:extLst>
      <p:ext uri="{BB962C8B-B14F-4D97-AF65-F5344CB8AC3E}">
        <p14:creationId xmlns:p14="http://schemas.microsoft.com/office/powerpoint/2010/main" val="817466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ABE7-CEC1-C145-A5CF-B27EC29B198A}"/>
              </a:ext>
            </a:extLst>
          </p:cNvPr>
          <p:cNvSpPr>
            <a:spLocks noGrp="1"/>
          </p:cNvSpPr>
          <p:nvPr>
            <p:ph type="title"/>
          </p:nvPr>
        </p:nvSpPr>
        <p:spPr>
          <a:xfrm>
            <a:off x="-11574" y="531219"/>
            <a:ext cx="10018713" cy="942975"/>
          </a:xfrm>
        </p:spPr>
        <p:txBody>
          <a:bodyPr>
            <a:noAutofit/>
          </a:bodyPr>
          <a:lstStyle/>
          <a:p>
            <a:pPr algn="l"/>
            <a:r>
              <a:rPr lang="en-US" sz="2400" dirty="0"/>
              <a:t>Observations from the Histograms</a:t>
            </a:r>
            <a:br>
              <a:rPr lang="en-US" sz="2400" dirty="0"/>
            </a:br>
            <a:endParaRPr lang="en-US" sz="2400" dirty="0"/>
          </a:p>
        </p:txBody>
      </p:sp>
      <p:sp>
        <p:nvSpPr>
          <p:cNvPr id="3" name="Content Placeholder 2">
            <a:extLst>
              <a:ext uri="{FF2B5EF4-FFF2-40B4-BE49-F238E27FC236}">
                <a16:creationId xmlns:a16="http://schemas.microsoft.com/office/drawing/2014/main" id="{A729C751-C470-D9B4-12D3-EE465D0496E6}"/>
              </a:ext>
            </a:extLst>
          </p:cNvPr>
          <p:cNvSpPr>
            <a:spLocks noGrp="1"/>
          </p:cNvSpPr>
          <p:nvPr>
            <p:ph idx="1"/>
          </p:nvPr>
        </p:nvSpPr>
        <p:spPr>
          <a:xfrm>
            <a:off x="314792" y="812800"/>
            <a:ext cx="11562416" cy="5917784"/>
          </a:xfrm>
        </p:spPr>
        <p:txBody>
          <a:bodyPr>
            <a:noAutofit/>
          </a:bodyPr>
          <a:lstStyle/>
          <a:p>
            <a:pPr marL="0" indent="0">
              <a:buNone/>
            </a:pPr>
            <a:r>
              <a:rPr lang="en-US" sz="2400" b="1" dirty="0">
                <a:solidFill>
                  <a:srgbClr val="0070C0"/>
                </a:solidFill>
                <a:latin typeface="Garamond" panose="02020404030301010803" pitchFamily="18" charset="0"/>
              </a:rPr>
              <a:t>1.	Skewness:</a:t>
            </a:r>
          </a:p>
          <a:p>
            <a:pPr lvl="1">
              <a:buFont typeface="Wingdings" panose="05000000000000000000" pitchFamily="2" charset="2"/>
              <a:buChar char="q"/>
            </a:pPr>
            <a:r>
              <a:rPr lang="en-US" sz="2400" b="1" dirty="0">
                <a:latin typeface="Garamond" panose="02020404030301010803" pitchFamily="18" charset="0"/>
              </a:rPr>
              <a:t>Positive Skewness: </a:t>
            </a:r>
            <a:r>
              <a:rPr lang="en-US" sz="2400" dirty="0">
                <a:latin typeface="Garamond" panose="02020404030301010803" pitchFamily="18" charset="0"/>
              </a:rPr>
              <a:t>Many features such as price, </a:t>
            </a:r>
            <a:r>
              <a:rPr lang="en-US" sz="2400" dirty="0" err="1">
                <a:latin typeface="Garamond" panose="02020404030301010803" pitchFamily="18" charset="0"/>
              </a:rPr>
              <a:t>sqft_living</a:t>
            </a:r>
            <a:r>
              <a:rPr lang="en-US" sz="2400" dirty="0">
                <a:latin typeface="Garamond" panose="02020404030301010803" pitchFamily="18" charset="0"/>
              </a:rPr>
              <a:t>, </a:t>
            </a:r>
            <a:r>
              <a:rPr lang="en-US" sz="2400" dirty="0" err="1">
                <a:latin typeface="Garamond" panose="02020404030301010803" pitchFamily="18" charset="0"/>
              </a:rPr>
              <a:t>sqft_lot</a:t>
            </a:r>
            <a:r>
              <a:rPr lang="en-US" sz="2400" dirty="0">
                <a:latin typeface="Garamond" panose="02020404030301010803" pitchFamily="18" charset="0"/>
              </a:rPr>
              <a:t>, etc., exhibit positive skewness. This means that there are a few extremely high values that are pulling the tail of the distribution to the right. This is evident from the long right tails in the histograms for these features.</a:t>
            </a:r>
          </a:p>
          <a:p>
            <a:pPr lvl="1">
              <a:buFont typeface="Wingdings" panose="05000000000000000000" pitchFamily="2" charset="2"/>
              <a:buChar char="q"/>
            </a:pPr>
            <a:r>
              <a:rPr lang="en-US" sz="2400" b="1" dirty="0">
                <a:latin typeface="Garamond" panose="02020404030301010803" pitchFamily="18" charset="0"/>
              </a:rPr>
              <a:t>Example: </a:t>
            </a:r>
            <a:r>
              <a:rPr lang="en-US" sz="2400" dirty="0">
                <a:latin typeface="Garamond" panose="02020404030301010803" pitchFamily="18" charset="0"/>
              </a:rPr>
              <a:t>In the price histogram, most values are concentrated on the left side, with a few extremely high prices extending to the right.</a:t>
            </a:r>
          </a:p>
          <a:p>
            <a:pPr marL="0" indent="0">
              <a:buNone/>
            </a:pPr>
            <a:r>
              <a:rPr lang="en-US" sz="2400" dirty="0">
                <a:solidFill>
                  <a:srgbClr val="0070C0"/>
                </a:solidFill>
                <a:latin typeface="Garamond" panose="02020404030301010803" pitchFamily="18" charset="0"/>
              </a:rPr>
              <a:t>2.	Outliers:</a:t>
            </a:r>
          </a:p>
          <a:p>
            <a:pPr lvl="1">
              <a:buFont typeface="Wingdings" panose="05000000000000000000" pitchFamily="2" charset="2"/>
              <a:buChar char="q"/>
            </a:pPr>
            <a:r>
              <a:rPr lang="en-US" sz="2400" b="1" dirty="0">
                <a:latin typeface="Garamond" panose="02020404030301010803" pitchFamily="18" charset="0"/>
              </a:rPr>
              <a:t>Presence of Outliers: </a:t>
            </a:r>
            <a:r>
              <a:rPr lang="en-US" sz="2400" dirty="0">
                <a:latin typeface="Garamond" panose="02020404030301010803" pitchFamily="18" charset="0"/>
              </a:rPr>
              <a:t>Some features might contain outliers, which are data points that deviate significantly from the overall pattern of the data. Features such as price, </a:t>
            </a:r>
            <a:r>
              <a:rPr lang="en-US" sz="2400" dirty="0" err="1">
                <a:latin typeface="Garamond" panose="02020404030301010803" pitchFamily="18" charset="0"/>
              </a:rPr>
              <a:t>sqft_living</a:t>
            </a:r>
            <a:r>
              <a:rPr lang="en-US" sz="2400" dirty="0">
                <a:latin typeface="Garamond" panose="02020404030301010803" pitchFamily="18" charset="0"/>
              </a:rPr>
              <a:t>, and </a:t>
            </a:r>
            <a:r>
              <a:rPr lang="en-US" sz="2400" dirty="0" err="1">
                <a:latin typeface="Garamond" panose="02020404030301010803" pitchFamily="18" charset="0"/>
              </a:rPr>
              <a:t>sqft_lot</a:t>
            </a:r>
            <a:r>
              <a:rPr lang="en-US" sz="2400" dirty="0">
                <a:latin typeface="Garamond" panose="02020404030301010803" pitchFamily="18" charset="0"/>
              </a:rPr>
              <a:t> likely have outliers.</a:t>
            </a:r>
          </a:p>
          <a:p>
            <a:pPr lvl="1">
              <a:buFont typeface="Wingdings" panose="05000000000000000000" pitchFamily="2" charset="2"/>
              <a:buChar char="q"/>
            </a:pPr>
            <a:r>
              <a:rPr lang="en-US" sz="2400" b="1" dirty="0">
                <a:latin typeface="Garamond" panose="02020404030301010803" pitchFamily="18" charset="0"/>
              </a:rPr>
              <a:t>Example: </a:t>
            </a:r>
            <a:r>
              <a:rPr lang="en-US" sz="2400" dirty="0">
                <a:latin typeface="Garamond" panose="02020404030301010803" pitchFamily="18" charset="0"/>
              </a:rPr>
              <a:t>In the </a:t>
            </a:r>
            <a:r>
              <a:rPr lang="en-US" sz="2400" dirty="0" err="1">
                <a:latin typeface="Garamond" panose="02020404030301010803" pitchFamily="18" charset="0"/>
              </a:rPr>
              <a:t>sqft_lot</a:t>
            </a:r>
            <a:r>
              <a:rPr lang="en-US" sz="2400" dirty="0">
                <a:latin typeface="Garamond" panose="02020404030301010803" pitchFamily="18" charset="0"/>
              </a:rPr>
              <a:t> histogram, there are a few properties with extremely large lot sizes that are far from the majority of the data points.</a:t>
            </a:r>
          </a:p>
          <a:p>
            <a:pPr marL="0" indent="0">
              <a:buNone/>
            </a:pPr>
            <a:endParaRPr lang="en-US" sz="2400" dirty="0">
              <a:latin typeface="Garamond" panose="02020404030301010803" pitchFamily="18" charset="0"/>
            </a:endParaRPr>
          </a:p>
        </p:txBody>
      </p:sp>
      <p:sp>
        <p:nvSpPr>
          <p:cNvPr id="6" name="Title 1">
            <a:extLst>
              <a:ext uri="{FF2B5EF4-FFF2-40B4-BE49-F238E27FC236}">
                <a16:creationId xmlns:a16="http://schemas.microsoft.com/office/drawing/2014/main" id="{F57218B3-93B5-B30E-333B-51F24F9F1183}"/>
              </a:ext>
            </a:extLst>
          </p:cNvPr>
          <p:cNvSpPr txBox="1">
            <a:spLocks/>
          </p:cNvSpPr>
          <p:nvPr/>
        </p:nvSpPr>
        <p:spPr>
          <a:xfrm>
            <a:off x="1" y="49359"/>
            <a:ext cx="6829062" cy="81446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EXPLORATORY DATA ANALYSIS Cont’d…</a:t>
            </a:r>
          </a:p>
        </p:txBody>
      </p:sp>
    </p:spTree>
    <p:extLst>
      <p:ext uri="{BB962C8B-B14F-4D97-AF65-F5344CB8AC3E}">
        <p14:creationId xmlns:p14="http://schemas.microsoft.com/office/powerpoint/2010/main" val="4274239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D02D-1253-C432-8407-6A556AB9792D}"/>
              </a:ext>
            </a:extLst>
          </p:cNvPr>
          <p:cNvSpPr>
            <a:spLocks noGrp="1"/>
          </p:cNvSpPr>
          <p:nvPr>
            <p:ph type="title"/>
          </p:nvPr>
        </p:nvSpPr>
        <p:spPr>
          <a:xfrm>
            <a:off x="0" y="0"/>
            <a:ext cx="10018713" cy="1752599"/>
          </a:xfrm>
        </p:spPr>
        <p:txBody>
          <a:bodyPr/>
          <a:lstStyle/>
          <a:p>
            <a:r>
              <a:rPr lang="en-US" sz="4000" b="1" dirty="0"/>
              <a:t>INTRODUCTION</a:t>
            </a:r>
            <a:endParaRPr lang="en-US" b="1" dirty="0"/>
          </a:p>
        </p:txBody>
      </p:sp>
      <p:sp>
        <p:nvSpPr>
          <p:cNvPr id="3" name="Content Placeholder 2">
            <a:extLst>
              <a:ext uri="{FF2B5EF4-FFF2-40B4-BE49-F238E27FC236}">
                <a16:creationId xmlns:a16="http://schemas.microsoft.com/office/drawing/2014/main" id="{728C1BBA-6134-CAEE-C280-85353490E30D}"/>
              </a:ext>
            </a:extLst>
          </p:cNvPr>
          <p:cNvSpPr>
            <a:spLocks noGrp="1"/>
          </p:cNvSpPr>
          <p:nvPr>
            <p:ph idx="1"/>
          </p:nvPr>
        </p:nvSpPr>
        <p:spPr>
          <a:xfrm>
            <a:off x="449825" y="1504428"/>
            <a:ext cx="10018713" cy="4789337"/>
          </a:xfrm>
        </p:spPr>
        <p:txBody>
          <a:bodyPr>
            <a:normAutofit/>
          </a:bodyPr>
          <a:lstStyle/>
          <a:p>
            <a:pPr marL="0" marR="0" indent="0">
              <a:lnSpc>
                <a:spcPct val="150000"/>
              </a:lnSpc>
              <a:spcBef>
                <a:spcPts val="1000"/>
              </a:spcBef>
              <a:spcAft>
                <a:spcPts val="0"/>
              </a:spcAft>
              <a:buNone/>
            </a:pPr>
            <a:r>
              <a:rPr lang="en-US" sz="28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Project Background</a:t>
            </a:r>
          </a:p>
          <a:p>
            <a:pPr>
              <a:lnSpc>
                <a:spcPct val="150000"/>
              </a:lnSpc>
            </a:pPr>
            <a:r>
              <a:rPr lang="en-US" sz="2800" dirty="0">
                <a:effectLst/>
                <a:latin typeface="Garamond" panose="02020404030301010803" pitchFamily="18" charset="0"/>
                <a:ea typeface="MS Mincho" panose="02020609040205080304" pitchFamily="49" charset="-128"/>
                <a:cs typeface="Times New Roman" panose="02020603050405020304" pitchFamily="18" charset="0"/>
              </a:rPr>
              <a:t>This project involves using regression modeling to analyze house sales data from King County. The aim is to provide insights into the housing market and offer actionable recommendations for stakeholders, particularly focusing on advising homeowners on how renovations might increase their home's value.</a:t>
            </a:r>
            <a:endParaRPr lang="en-US" sz="2800" dirty="0">
              <a:latin typeface="Garamond" panose="02020404030301010803" pitchFamily="18" charset="0"/>
            </a:endParaRPr>
          </a:p>
        </p:txBody>
      </p:sp>
    </p:spTree>
    <p:extLst>
      <p:ext uri="{BB962C8B-B14F-4D97-AF65-F5344CB8AC3E}">
        <p14:creationId xmlns:p14="http://schemas.microsoft.com/office/powerpoint/2010/main" val="3217848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ABE7-CEC1-C145-A5CF-B27EC29B198A}"/>
              </a:ext>
            </a:extLst>
          </p:cNvPr>
          <p:cNvSpPr>
            <a:spLocks noGrp="1"/>
          </p:cNvSpPr>
          <p:nvPr>
            <p:ph type="title"/>
          </p:nvPr>
        </p:nvSpPr>
        <p:spPr>
          <a:xfrm>
            <a:off x="0" y="529998"/>
            <a:ext cx="10018713" cy="942975"/>
          </a:xfrm>
        </p:spPr>
        <p:txBody>
          <a:bodyPr>
            <a:noAutofit/>
          </a:bodyPr>
          <a:lstStyle/>
          <a:p>
            <a:pPr algn="l"/>
            <a:r>
              <a:rPr lang="en-US" sz="2800" dirty="0"/>
              <a:t>Observations from the Histograms</a:t>
            </a:r>
            <a:br>
              <a:rPr lang="en-US" sz="2800" dirty="0"/>
            </a:br>
            <a:endParaRPr lang="en-US" sz="2800" dirty="0"/>
          </a:p>
        </p:txBody>
      </p:sp>
      <p:sp>
        <p:nvSpPr>
          <p:cNvPr id="3" name="Content Placeholder 2">
            <a:extLst>
              <a:ext uri="{FF2B5EF4-FFF2-40B4-BE49-F238E27FC236}">
                <a16:creationId xmlns:a16="http://schemas.microsoft.com/office/drawing/2014/main" id="{A729C751-C470-D9B4-12D3-EE465D0496E6}"/>
              </a:ext>
            </a:extLst>
          </p:cNvPr>
          <p:cNvSpPr>
            <a:spLocks noGrp="1"/>
          </p:cNvSpPr>
          <p:nvPr>
            <p:ph idx="1"/>
          </p:nvPr>
        </p:nvSpPr>
        <p:spPr>
          <a:xfrm>
            <a:off x="314792" y="1001486"/>
            <a:ext cx="11562416" cy="5729098"/>
          </a:xfrm>
        </p:spPr>
        <p:txBody>
          <a:bodyPr>
            <a:noAutofit/>
          </a:bodyPr>
          <a:lstStyle/>
          <a:p>
            <a:pPr marL="0" indent="0">
              <a:buNone/>
            </a:pPr>
            <a:r>
              <a:rPr lang="en-US" sz="2800" dirty="0">
                <a:solidFill>
                  <a:srgbClr val="0070C0"/>
                </a:solidFill>
                <a:latin typeface="Garamond" panose="02020404030301010803" pitchFamily="18" charset="0"/>
              </a:rPr>
              <a:t>3.	Multimodality:</a:t>
            </a:r>
          </a:p>
          <a:p>
            <a:pPr lvl="1">
              <a:buFont typeface="Wingdings" panose="05000000000000000000" pitchFamily="2" charset="2"/>
              <a:buChar char="q"/>
            </a:pPr>
            <a:r>
              <a:rPr lang="en-US" sz="2800" b="1" dirty="0">
                <a:latin typeface="Garamond" panose="02020404030301010803" pitchFamily="18" charset="0"/>
              </a:rPr>
              <a:t>Multiple Clusters: </a:t>
            </a:r>
            <a:r>
              <a:rPr lang="en-US" sz="2800" dirty="0">
                <a:latin typeface="Garamond" panose="02020404030301010803" pitchFamily="18" charset="0"/>
              </a:rPr>
              <a:t>Some features, like </a:t>
            </a:r>
            <a:r>
              <a:rPr lang="en-US" sz="2800" dirty="0" err="1">
                <a:latin typeface="Garamond" panose="02020404030301010803" pitchFamily="18" charset="0"/>
              </a:rPr>
              <a:t>zipcode</a:t>
            </a:r>
            <a:r>
              <a:rPr lang="en-US" sz="2800" dirty="0">
                <a:latin typeface="Garamond" panose="02020404030301010803" pitchFamily="18" charset="0"/>
              </a:rPr>
              <a:t>, might exhibit multimodality, indicating the presence of multiple clusters or groups within the data. This can be seen in the histograms where there are multiple peaks.</a:t>
            </a:r>
          </a:p>
          <a:p>
            <a:pPr lvl="1">
              <a:buFont typeface="Wingdings" panose="05000000000000000000" pitchFamily="2" charset="2"/>
              <a:buChar char="q"/>
            </a:pPr>
            <a:r>
              <a:rPr lang="en-US" sz="2800" b="1" dirty="0">
                <a:latin typeface="Garamond" panose="02020404030301010803" pitchFamily="18" charset="0"/>
              </a:rPr>
              <a:t>Example: </a:t>
            </a:r>
            <a:r>
              <a:rPr lang="en-US" sz="2800" dirty="0">
                <a:latin typeface="Garamond" panose="02020404030301010803" pitchFamily="18" charset="0"/>
              </a:rPr>
              <a:t>The </a:t>
            </a:r>
            <a:r>
              <a:rPr lang="en-US" sz="2800" dirty="0" err="1">
                <a:latin typeface="Garamond" panose="02020404030301010803" pitchFamily="18" charset="0"/>
              </a:rPr>
              <a:t>zipcode</a:t>
            </a:r>
            <a:r>
              <a:rPr lang="en-US" sz="2800" dirty="0">
                <a:latin typeface="Garamond" panose="02020404030301010803" pitchFamily="18" charset="0"/>
              </a:rPr>
              <a:t> histogram shows multiple peaks, suggesting that properties are distributed across different geographic clusters.</a:t>
            </a:r>
          </a:p>
          <a:p>
            <a:pPr marL="0" indent="0">
              <a:buNone/>
            </a:pPr>
            <a:r>
              <a:rPr lang="en-US" sz="2800" dirty="0">
                <a:solidFill>
                  <a:srgbClr val="0070C0"/>
                </a:solidFill>
                <a:latin typeface="Garamond" panose="02020404030301010803" pitchFamily="18" charset="0"/>
              </a:rPr>
              <a:t>4.	Range:</a:t>
            </a:r>
          </a:p>
          <a:p>
            <a:pPr lvl="1">
              <a:buFont typeface="Wingdings" panose="05000000000000000000" pitchFamily="2" charset="2"/>
              <a:buChar char="q"/>
            </a:pPr>
            <a:r>
              <a:rPr lang="en-US" sz="2800" b="1" dirty="0">
                <a:latin typeface="Garamond" panose="02020404030301010803" pitchFamily="18" charset="0"/>
              </a:rPr>
              <a:t>Wide Range: </a:t>
            </a:r>
            <a:r>
              <a:rPr lang="en-US" sz="2800" dirty="0">
                <a:latin typeface="Garamond" panose="02020404030301010803" pitchFamily="18" charset="0"/>
              </a:rPr>
              <a:t>The range of values for each feature varies significantly. Some features, like price and </a:t>
            </a:r>
            <a:r>
              <a:rPr lang="en-US" sz="2800" dirty="0" err="1">
                <a:latin typeface="Garamond" panose="02020404030301010803" pitchFamily="18" charset="0"/>
              </a:rPr>
              <a:t>sqft_living</a:t>
            </a:r>
            <a:r>
              <a:rPr lang="en-US" sz="2800" dirty="0">
                <a:latin typeface="Garamond" panose="02020404030301010803" pitchFamily="18" charset="0"/>
              </a:rPr>
              <a:t>, have a wide range of values, while others, like floors and waterfront, have a narrower range.</a:t>
            </a:r>
          </a:p>
          <a:p>
            <a:pPr lvl="1">
              <a:buFont typeface="Wingdings" panose="05000000000000000000" pitchFamily="2" charset="2"/>
              <a:buChar char="q"/>
            </a:pPr>
            <a:r>
              <a:rPr lang="en-US" sz="2800" b="1" dirty="0">
                <a:latin typeface="Garamond" panose="02020404030301010803" pitchFamily="18" charset="0"/>
              </a:rPr>
              <a:t>Example: </a:t>
            </a:r>
            <a:r>
              <a:rPr lang="en-US" sz="2800" dirty="0">
                <a:latin typeface="Garamond" panose="02020404030301010803" pitchFamily="18" charset="0"/>
              </a:rPr>
              <a:t>The price histogram spans from low to very high values, indicating a wide range of property prices.</a:t>
            </a:r>
          </a:p>
          <a:p>
            <a:pPr marL="0" indent="0">
              <a:buNone/>
            </a:pPr>
            <a:endParaRPr lang="en-US" sz="2800" dirty="0">
              <a:latin typeface="Garamond" panose="02020404030301010803" pitchFamily="18" charset="0"/>
            </a:endParaRPr>
          </a:p>
        </p:txBody>
      </p:sp>
      <p:sp>
        <p:nvSpPr>
          <p:cNvPr id="4" name="Title 1">
            <a:extLst>
              <a:ext uri="{FF2B5EF4-FFF2-40B4-BE49-F238E27FC236}">
                <a16:creationId xmlns:a16="http://schemas.microsoft.com/office/drawing/2014/main" id="{B97020DF-B97A-B6A2-8881-AE3A58FF7745}"/>
              </a:ext>
            </a:extLst>
          </p:cNvPr>
          <p:cNvSpPr txBox="1">
            <a:spLocks/>
          </p:cNvSpPr>
          <p:nvPr/>
        </p:nvSpPr>
        <p:spPr>
          <a:xfrm>
            <a:off x="1" y="49359"/>
            <a:ext cx="6829062" cy="81446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EXPLORATORY DATA ANALYSIS Cont’d…</a:t>
            </a:r>
          </a:p>
        </p:txBody>
      </p:sp>
    </p:spTree>
    <p:extLst>
      <p:ext uri="{BB962C8B-B14F-4D97-AF65-F5344CB8AC3E}">
        <p14:creationId xmlns:p14="http://schemas.microsoft.com/office/powerpoint/2010/main" val="3142458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A4713-CCD1-D505-92EE-57D8FA2783F9}"/>
              </a:ext>
            </a:extLst>
          </p:cNvPr>
          <p:cNvSpPr>
            <a:spLocks noGrp="1"/>
          </p:cNvSpPr>
          <p:nvPr>
            <p:ph idx="1"/>
          </p:nvPr>
        </p:nvSpPr>
        <p:spPr>
          <a:xfrm>
            <a:off x="208662" y="1230609"/>
            <a:ext cx="11137295" cy="4835297"/>
          </a:xfrm>
        </p:spPr>
        <p:txBody>
          <a:bodyPr>
            <a:normAutofit/>
          </a:bodyPr>
          <a:lstStyle/>
          <a:p>
            <a:pPr algn="just"/>
            <a:r>
              <a:rPr lang="en-US" sz="3000" dirty="0">
                <a:latin typeface="Garamond" panose="02020404030301010803" pitchFamily="18" charset="0"/>
              </a:rPr>
              <a:t>These observations highlight the importance of understanding the distribution and characteristics of each feature in the dataset. Handling skewness, outliers, and multimodality appropriately can lead to more improved and meaningful analysis.</a:t>
            </a:r>
          </a:p>
          <a:p>
            <a:pPr algn="just"/>
            <a:endParaRPr lang="en-US" sz="3000" dirty="0">
              <a:latin typeface="Garamond" panose="02020404030301010803" pitchFamily="18" charset="0"/>
            </a:endParaRPr>
          </a:p>
          <a:p>
            <a:pPr algn="just"/>
            <a:r>
              <a:rPr lang="en-US" sz="3000" dirty="0">
                <a:latin typeface="Garamond" panose="02020404030301010803" pitchFamily="18" charset="0"/>
              </a:rPr>
              <a:t>Before proceeding with the analysis of the most affected features, it is essential to handle the necessary outliers. Outliers can significantly impact the results of the analysis and may need to be treated appropriately, such as through removal or transformation.</a:t>
            </a:r>
          </a:p>
          <a:p>
            <a:endParaRPr lang="en-US" dirty="0"/>
          </a:p>
        </p:txBody>
      </p:sp>
      <p:sp>
        <p:nvSpPr>
          <p:cNvPr id="6" name="Title 1">
            <a:extLst>
              <a:ext uri="{FF2B5EF4-FFF2-40B4-BE49-F238E27FC236}">
                <a16:creationId xmlns:a16="http://schemas.microsoft.com/office/drawing/2014/main" id="{21C9A617-5821-4950-BF64-DCDC0C635C2C}"/>
              </a:ext>
            </a:extLst>
          </p:cNvPr>
          <p:cNvSpPr txBox="1">
            <a:spLocks/>
          </p:cNvSpPr>
          <p:nvPr/>
        </p:nvSpPr>
        <p:spPr>
          <a:xfrm>
            <a:off x="0" y="49358"/>
            <a:ext cx="8900931" cy="10784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EXPLORATORY DATA ANALYSIS Cont’d…</a:t>
            </a:r>
          </a:p>
          <a:p>
            <a:endParaRPr lang="en-US" sz="3200" b="1" dirty="0"/>
          </a:p>
        </p:txBody>
      </p:sp>
    </p:spTree>
    <p:extLst>
      <p:ext uri="{BB962C8B-B14F-4D97-AF65-F5344CB8AC3E}">
        <p14:creationId xmlns:p14="http://schemas.microsoft.com/office/powerpoint/2010/main" val="353929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2B85-14FB-F508-162D-CB32EE243317}"/>
              </a:ext>
            </a:extLst>
          </p:cNvPr>
          <p:cNvSpPr>
            <a:spLocks noGrp="1"/>
          </p:cNvSpPr>
          <p:nvPr>
            <p:ph type="title"/>
          </p:nvPr>
        </p:nvSpPr>
        <p:spPr>
          <a:xfrm>
            <a:off x="149902" y="0"/>
            <a:ext cx="8369357" cy="1095219"/>
          </a:xfrm>
        </p:spPr>
        <p:txBody>
          <a:bodyPr>
            <a:noAutofit/>
          </a:bodyPr>
          <a:lstStyle/>
          <a:p>
            <a:pPr algn="l"/>
            <a:r>
              <a:rPr lang="en-US" sz="3200" b="1" dirty="0"/>
              <a:t>Checking for Outliers</a:t>
            </a:r>
            <a:br>
              <a:rPr lang="en-US" sz="3200" b="1" dirty="0"/>
            </a:br>
            <a:r>
              <a:rPr lang="en-US" sz="2800" b="1" dirty="0">
                <a:solidFill>
                  <a:srgbClr val="0070C0"/>
                </a:solidFill>
              </a:rPr>
              <a:t>Box Plots - Observation</a:t>
            </a:r>
            <a:br>
              <a:rPr lang="en-US" sz="3200" b="1" dirty="0">
                <a:solidFill>
                  <a:srgbClr val="0070C0"/>
                </a:solidFill>
              </a:rPr>
            </a:br>
            <a:br>
              <a:rPr lang="en-US" sz="3200" b="1" dirty="0"/>
            </a:br>
            <a:endParaRPr lang="en-US" sz="3200" b="1" dirty="0"/>
          </a:p>
        </p:txBody>
      </p:sp>
      <p:pic>
        <p:nvPicPr>
          <p:cNvPr id="4" name="Content Placeholder 3">
            <a:extLst>
              <a:ext uri="{FF2B5EF4-FFF2-40B4-BE49-F238E27FC236}">
                <a16:creationId xmlns:a16="http://schemas.microsoft.com/office/drawing/2014/main" id="{0BEE87B7-000F-7369-51D7-93B72BA0FC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6289" y="224830"/>
            <a:ext cx="6385809" cy="640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68B714B-F913-71BB-7551-569272FFAA1D}"/>
              </a:ext>
            </a:extLst>
          </p:cNvPr>
          <p:cNvSpPr txBox="1"/>
          <p:nvPr/>
        </p:nvSpPr>
        <p:spPr>
          <a:xfrm>
            <a:off x="312516" y="1192192"/>
            <a:ext cx="5139160" cy="5372753"/>
          </a:xfrm>
          <a:prstGeom prst="rect">
            <a:avLst/>
          </a:prstGeom>
          <a:noFill/>
        </p:spPr>
        <p:txBody>
          <a:bodyPr wrap="square" rtlCol="0">
            <a:spAutoFit/>
          </a:bodyPr>
          <a:lstStyle/>
          <a:p>
            <a:pPr marL="0" marR="0" algn="just">
              <a:lnSpc>
                <a:spcPct val="115000"/>
              </a:lnSpc>
              <a:spcBef>
                <a:spcPts val="0"/>
              </a:spcBef>
              <a:spcAft>
                <a:spcPts val="1000"/>
              </a:spcAft>
            </a:pPr>
            <a:r>
              <a:rPr lang="en-US" dirty="0">
                <a:latin typeface="Garamond" panose="02020404030301010803" pitchFamily="18" charset="0"/>
              </a:rPr>
              <a:t>One house has an extraneous value of 33 bedrooms. The value is replace by the median value all houses with the corresponding zip codes</a:t>
            </a:r>
          </a:p>
          <a:p>
            <a:pPr marL="0" marR="0" algn="just">
              <a:lnSpc>
                <a:spcPct val="115000"/>
              </a:lnSpc>
              <a:spcBef>
                <a:spcPts val="0"/>
              </a:spcBef>
              <a:spcAft>
                <a:spcPts val="1000"/>
              </a:spcAft>
            </a:pPr>
            <a:r>
              <a:rPr lang="en-US" dirty="0">
                <a:solidFill>
                  <a:srgbClr val="0070C0"/>
                </a:solidFill>
                <a:latin typeface="Garamond" panose="02020404030301010803" pitchFamily="18" charset="0"/>
              </a:rPr>
              <a:t>Observations on Features</a:t>
            </a:r>
          </a:p>
          <a:p>
            <a:pPr marL="0" marR="0" algn="just">
              <a:lnSpc>
                <a:spcPct val="115000"/>
              </a:lnSpc>
              <a:spcBef>
                <a:spcPts val="0"/>
              </a:spcBef>
              <a:spcAft>
                <a:spcPts val="1000"/>
              </a:spcAft>
            </a:pPr>
            <a:r>
              <a:rPr lang="en-US" b="1" dirty="0">
                <a:latin typeface="Garamond" panose="02020404030301010803" pitchFamily="18" charset="0"/>
              </a:rPr>
              <a:t>Price: </a:t>
            </a:r>
            <a:r>
              <a:rPr lang="en-US" dirty="0">
                <a:latin typeface="Garamond" panose="02020404030301010803" pitchFamily="18" charset="0"/>
              </a:rPr>
              <a:t>Many high-priced outliers.</a:t>
            </a:r>
          </a:p>
          <a:p>
            <a:pPr marL="0" marR="0" algn="just">
              <a:lnSpc>
                <a:spcPct val="115000"/>
              </a:lnSpc>
              <a:spcBef>
                <a:spcPts val="0"/>
              </a:spcBef>
              <a:spcAft>
                <a:spcPts val="1000"/>
              </a:spcAft>
            </a:pPr>
            <a:r>
              <a:rPr lang="en-US" b="1" dirty="0">
                <a:latin typeface="Garamond" panose="02020404030301010803" pitchFamily="18" charset="0"/>
              </a:rPr>
              <a:t>Bedrooms: </a:t>
            </a:r>
            <a:r>
              <a:rPr lang="en-US" dirty="0">
                <a:latin typeface="Garamond" panose="02020404030301010803" pitchFamily="18" charset="0"/>
              </a:rPr>
              <a:t>Few outliers with high bedroom counts.</a:t>
            </a:r>
          </a:p>
          <a:p>
            <a:pPr marL="0" marR="0" algn="just">
              <a:lnSpc>
                <a:spcPct val="115000"/>
              </a:lnSpc>
              <a:spcBef>
                <a:spcPts val="0"/>
              </a:spcBef>
              <a:spcAft>
                <a:spcPts val="1000"/>
              </a:spcAft>
            </a:pPr>
            <a:r>
              <a:rPr lang="en-US" b="1" dirty="0" err="1">
                <a:latin typeface="Garamond" panose="02020404030301010803" pitchFamily="18" charset="0"/>
              </a:rPr>
              <a:t>Sqft_living</a:t>
            </a:r>
            <a:r>
              <a:rPr lang="en-US" b="1" dirty="0">
                <a:latin typeface="Garamond" panose="02020404030301010803" pitchFamily="18" charset="0"/>
              </a:rPr>
              <a:t> and </a:t>
            </a:r>
            <a:r>
              <a:rPr lang="en-US" b="1" dirty="0" err="1">
                <a:latin typeface="Garamond" panose="02020404030301010803" pitchFamily="18" charset="0"/>
              </a:rPr>
              <a:t>Sqft_lot</a:t>
            </a:r>
            <a:r>
              <a:rPr lang="en-US" b="1" dirty="0">
                <a:latin typeface="Garamond" panose="02020404030301010803" pitchFamily="18" charset="0"/>
              </a:rPr>
              <a:t>: </a:t>
            </a:r>
            <a:r>
              <a:rPr lang="en-US" dirty="0">
                <a:latin typeface="Garamond" panose="02020404030301010803" pitchFamily="18" charset="0"/>
              </a:rPr>
              <a:t>Multiple large house outliers.</a:t>
            </a:r>
          </a:p>
          <a:p>
            <a:pPr marL="0" marR="0" algn="just">
              <a:lnSpc>
                <a:spcPct val="115000"/>
              </a:lnSpc>
              <a:spcBef>
                <a:spcPts val="0"/>
              </a:spcBef>
              <a:spcAft>
                <a:spcPts val="1000"/>
              </a:spcAft>
            </a:pPr>
            <a:r>
              <a:rPr lang="en-US" b="1" dirty="0">
                <a:latin typeface="Garamond" panose="02020404030301010803" pitchFamily="18" charset="0"/>
              </a:rPr>
              <a:t>Waterfront: </a:t>
            </a:r>
            <a:r>
              <a:rPr lang="en-US" dirty="0">
                <a:latin typeface="Garamond" panose="02020404030301010803" pitchFamily="18" charset="0"/>
              </a:rPr>
              <a:t>Outliers with unique characteristics.</a:t>
            </a:r>
          </a:p>
          <a:p>
            <a:pPr marL="0" marR="0" algn="just">
              <a:lnSpc>
                <a:spcPct val="115000"/>
              </a:lnSpc>
              <a:spcBef>
                <a:spcPts val="0"/>
              </a:spcBef>
              <a:spcAft>
                <a:spcPts val="1000"/>
              </a:spcAft>
            </a:pPr>
            <a:r>
              <a:rPr lang="en-US" b="1" dirty="0">
                <a:latin typeface="Garamond" panose="02020404030301010803" pitchFamily="18" charset="0"/>
              </a:rPr>
              <a:t>View: </a:t>
            </a:r>
            <a:r>
              <a:rPr lang="en-US" dirty="0">
                <a:latin typeface="Garamond" panose="02020404030301010803" pitchFamily="18" charset="0"/>
              </a:rPr>
              <a:t>Properties with exceptional views.</a:t>
            </a:r>
          </a:p>
          <a:p>
            <a:pPr marL="0" marR="0" algn="just">
              <a:lnSpc>
                <a:spcPct val="115000"/>
              </a:lnSpc>
              <a:spcBef>
                <a:spcPts val="0"/>
              </a:spcBef>
              <a:spcAft>
                <a:spcPts val="1000"/>
              </a:spcAft>
            </a:pPr>
            <a:r>
              <a:rPr lang="en-US" b="1" dirty="0">
                <a:latin typeface="Garamond" panose="02020404030301010803" pitchFamily="18" charset="0"/>
              </a:rPr>
              <a:t>Grade: </a:t>
            </a:r>
            <a:r>
              <a:rPr lang="en-US" dirty="0">
                <a:latin typeface="Garamond" panose="02020404030301010803" pitchFamily="18" charset="0"/>
              </a:rPr>
              <a:t>High-grade property outliers.</a:t>
            </a:r>
          </a:p>
          <a:p>
            <a:pPr marL="0" marR="0" algn="just">
              <a:lnSpc>
                <a:spcPct val="115000"/>
              </a:lnSpc>
              <a:spcBef>
                <a:spcPts val="0"/>
              </a:spcBef>
              <a:spcAft>
                <a:spcPts val="1000"/>
              </a:spcAft>
            </a:pPr>
            <a:r>
              <a:rPr lang="en-US" b="1" dirty="0" err="1">
                <a:latin typeface="Garamond" panose="02020404030301010803" pitchFamily="18" charset="0"/>
              </a:rPr>
              <a:t>Sqft_above</a:t>
            </a:r>
            <a:r>
              <a:rPr lang="en-US" b="1" dirty="0">
                <a:latin typeface="Garamond" panose="02020404030301010803" pitchFamily="18" charset="0"/>
              </a:rPr>
              <a:t> and </a:t>
            </a:r>
            <a:r>
              <a:rPr lang="en-US" b="1" dirty="0" err="1">
                <a:latin typeface="Garamond" panose="02020404030301010803" pitchFamily="18" charset="0"/>
              </a:rPr>
              <a:t>Sqft_basement</a:t>
            </a:r>
            <a:r>
              <a:rPr lang="en-US" b="1" dirty="0">
                <a:latin typeface="Garamond" panose="02020404030301010803" pitchFamily="18" charset="0"/>
              </a:rPr>
              <a:t>: </a:t>
            </a:r>
            <a:r>
              <a:rPr lang="en-US" dirty="0">
                <a:latin typeface="Garamond" panose="02020404030301010803" pitchFamily="18" charset="0"/>
              </a:rPr>
              <a:t>Large area outliers.</a:t>
            </a:r>
          </a:p>
          <a:p>
            <a:pPr marL="0" marR="0" algn="just">
              <a:lnSpc>
                <a:spcPct val="115000"/>
              </a:lnSpc>
              <a:spcBef>
                <a:spcPts val="0"/>
              </a:spcBef>
              <a:spcAft>
                <a:spcPts val="1000"/>
              </a:spcAft>
            </a:pPr>
            <a:r>
              <a:rPr lang="en-US" dirty="0">
                <a:latin typeface="Garamond" panose="02020404030301010803" pitchFamily="18" charset="0"/>
              </a:rPr>
              <a:t>Given the real data, we will retain outliers for accurate insights.</a:t>
            </a:r>
          </a:p>
        </p:txBody>
      </p:sp>
    </p:spTree>
    <p:extLst>
      <p:ext uri="{BB962C8B-B14F-4D97-AF65-F5344CB8AC3E}">
        <p14:creationId xmlns:p14="http://schemas.microsoft.com/office/powerpoint/2010/main" val="4060589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3E21-338C-3841-365D-F321390D21D4}"/>
              </a:ext>
            </a:extLst>
          </p:cNvPr>
          <p:cNvSpPr>
            <a:spLocks noGrp="1"/>
          </p:cNvSpPr>
          <p:nvPr>
            <p:ph type="title"/>
          </p:nvPr>
        </p:nvSpPr>
        <p:spPr>
          <a:xfrm>
            <a:off x="0" y="161144"/>
            <a:ext cx="5231567" cy="1591455"/>
          </a:xfrm>
        </p:spPr>
        <p:txBody>
          <a:bodyPr/>
          <a:lstStyle/>
          <a:p>
            <a:pPr algn="l"/>
            <a:r>
              <a:rPr lang="en-US" b="1" dirty="0"/>
              <a:t>Bivariate Analysis</a:t>
            </a:r>
          </a:p>
        </p:txBody>
      </p:sp>
      <p:sp>
        <p:nvSpPr>
          <p:cNvPr id="3" name="Content Placeholder 2">
            <a:extLst>
              <a:ext uri="{FF2B5EF4-FFF2-40B4-BE49-F238E27FC236}">
                <a16:creationId xmlns:a16="http://schemas.microsoft.com/office/drawing/2014/main" id="{7582E3A7-B9A2-660F-39F5-CDDBC993C6AA}"/>
              </a:ext>
            </a:extLst>
          </p:cNvPr>
          <p:cNvSpPr>
            <a:spLocks noGrp="1"/>
          </p:cNvSpPr>
          <p:nvPr>
            <p:ph idx="1"/>
          </p:nvPr>
        </p:nvSpPr>
        <p:spPr>
          <a:xfrm>
            <a:off x="174798" y="1045029"/>
            <a:ext cx="4774573" cy="5651827"/>
          </a:xfrm>
        </p:spPr>
        <p:txBody>
          <a:bodyPr>
            <a:normAutofit fontScale="92500"/>
          </a:bodyPr>
          <a:lstStyle/>
          <a:p>
            <a:pPr algn="just">
              <a:lnSpc>
                <a:spcPct val="115000"/>
              </a:lnSpc>
              <a:spcBef>
                <a:spcPts val="0"/>
              </a:spcBef>
              <a:spcAft>
                <a:spcPts val="1000"/>
              </a:spcAft>
            </a:pPr>
            <a:r>
              <a:rPr lang="en-US" sz="2400" dirty="0">
                <a:latin typeface="Garamond" panose="02020404030301010803" pitchFamily="18" charset="0"/>
                <a:ea typeface="MS Mincho" panose="02020609040205080304" pitchFamily="49" charset="-128"/>
                <a:cs typeface="Times New Roman" panose="02020603050405020304" pitchFamily="18" charset="0"/>
              </a:rPr>
              <a:t>B</a:t>
            </a:r>
            <a:r>
              <a:rPr lang="en-US" sz="2400" dirty="0">
                <a:effectLst/>
                <a:latin typeface="Garamond" panose="02020404030301010803" pitchFamily="18" charset="0"/>
                <a:ea typeface="MS Mincho" panose="02020609040205080304" pitchFamily="49" charset="-128"/>
                <a:cs typeface="Times New Roman" panose="02020603050405020304" pitchFamily="18" charset="0"/>
              </a:rPr>
              <a:t>ivariate analysis was carried out to examine the relationship between the target variable - price and the other numeric and continuous features in the data</a:t>
            </a:r>
          </a:p>
          <a:p>
            <a:pPr algn="just">
              <a:lnSpc>
                <a:spcPct val="115000"/>
              </a:lnSpc>
              <a:spcBef>
                <a:spcPts val="0"/>
              </a:spcBef>
              <a:spcAft>
                <a:spcPts val="1000"/>
              </a:spcAft>
            </a:pPr>
            <a:r>
              <a:rPr lang="en-US" sz="2400" dirty="0">
                <a:latin typeface="Garamond" panose="02020404030301010803" pitchFamily="18" charset="0"/>
                <a:ea typeface="MS Mincho" panose="02020609040205080304" pitchFamily="49" charset="-128"/>
                <a:cs typeface="Times New Roman" panose="02020603050405020304" pitchFamily="18" charset="0"/>
              </a:rPr>
              <a:t>S</a:t>
            </a:r>
            <a:r>
              <a:rPr lang="en-US" sz="2400" dirty="0">
                <a:effectLst/>
                <a:latin typeface="Garamond" panose="02020404030301010803" pitchFamily="18" charset="0"/>
                <a:ea typeface="MS Mincho" panose="02020609040205080304" pitchFamily="49" charset="-128"/>
                <a:cs typeface="Times New Roman" panose="02020603050405020304" pitchFamily="18" charset="0"/>
              </a:rPr>
              <a:t>catter plots were generated to show the direction, strength, and shape of the relationship between two numeric variables. </a:t>
            </a:r>
          </a:p>
          <a:p>
            <a:pPr algn="just">
              <a:lnSpc>
                <a:spcPct val="115000"/>
              </a:lnSpc>
              <a:spcBef>
                <a:spcPts val="0"/>
              </a:spcBef>
              <a:spcAft>
                <a:spcPts val="1000"/>
              </a:spcAft>
            </a:pPr>
            <a:r>
              <a:rPr lang="en-US" sz="2400" dirty="0">
                <a:effectLst/>
                <a:latin typeface="Garamond" panose="02020404030301010803" pitchFamily="18" charset="0"/>
                <a:ea typeface="MS Mincho" panose="02020609040205080304" pitchFamily="49" charset="-128"/>
                <a:cs typeface="Times New Roman" panose="02020603050405020304" pitchFamily="18" charset="0"/>
              </a:rPr>
              <a:t>This was used in understanding how one variable affects or is affected by another variable and identify any patterns or trends that may exist.</a:t>
            </a:r>
            <a:endParaRPr lang="en-US" sz="2400" dirty="0">
              <a:latin typeface="Garamond" panose="02020404030301010803" pitchFamily="18" charset="0"/>
            </a:endParaRPr>
          </a:p>
        </p:txBody>
      </p:sp>
      <p:pic>
        <p:nvPicPr>
          <p:cNvPr id="4" name="Picture 3">
            <a:extLst>
              <a:ext uri="{FF2B5EF4-FFF2-40B4-BE49-F238E27FC236}">
                <a16:creationId xmlns:a16="http://schemas.microsoft.com/office/drawing/2014/main" id="{43999899-BA65-1936-216F-5C6D88C0AD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1567" y="116174"/>
            <a:ext cx="6785635" cy="6464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687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6361-ECCE-2551-983B-0B494E6DEB34}"/>
              </a:ext>
            </a:extLst>
          </p:cNvPr>
          <p:cNvSpPr>
            <a:spLocks noGrp="1"/>
          </p:cNvSpPr>
          <p:nvPr>
            <p:ph type="title"/>
          </p:nvPr>
        </p:nvSpPr>
        <p:spPr>
          <a:xfrm>
            <a:off x="717974" y="0"/>
            <a:ext cx="8596668" cy="1320800"/>
          </a:xfrm>
        </p:spPr>
        <p:txBody>
          <a:bodyPr/>
          <a:lstStyle/>
          <a:p>
            <a:r>
              <a:rPr lang="en-US" b="1" dirty="0"/>
              <a:t>Observations</a:t>
            </a:r>
            <a:br>
              <a:rPr lang="en-US" b="1" dirty="0"/>
            </a:br>
            <a:endParaRPr lang="en-US" b="1" dirty="0"/>
          </a:p>
        </p:txBody>
      </p:sp>
      <p:sp>
        <p:nvSpPr>
          <p:cNvPr id="3" name="Content Placeholder 2">
            <a:extLst>
              <a:ext uri="{FF2B5EF4-FFF2-40B4-BE49-F238E27FC236}">
                <a16:creationId xmlns:a16="http://schemas.microsoft.com/office/drawing/2014/main" id="{2723F810-4677-17E0-42D0-3AE0DA94818B}"/>
              </a:ext>
            </a:extLst>
          </p:cNvPr>
          <p:cNvSpPr>
            <a:spLocks noGrp="1"/>
          </p:cNvSpPr>
          <p:nvPr>
            <p:ph idx="1"/>
          </p:nvPr>
        </p:nvSpPr>
        <p:spPr>
          <a:xfrm>
            <a:off x="717974" y="1488613"/>
            <a:ext cx="8596668" cy="3880773"/>
          </a:xfrm>
        </p:spPr>
        <p:txBody>
          <a:bodyPr>
            <a:normAutofit fontScale="92500" lnSpcReduction="10000"/>
          </a:bodyPr>
          <a:lstStyle/>
          <a:p>
            <a:r>
              <a:rPr lang="en-US" sz="2800" b="1" dirty="0">
                <a:solidFill>
                  <a:srgbClr val="0070C0"/>
                </a:solidFill>
                <a:latin typeface="Garamond" panose="02020404030301010803" pitchFamily="18" charset="0"/>
              </a:rPr>
              <a:t>Price vs. </a:t>
            </a:r>
            <a:r>
              <a:rPr lang="en-US" sz="2800" b="1" dirty="0" err="1">
                <a:solidFill>
                  <a:srgbClr val="0070C0"/>
                </a:solidFill>
                <a:latin typeface="Garamond" panose="02020404030301010803" pitchFamily="18" charset="0"/>
              </a:rPr>
              <a:t>Sqft</a:t>
            </a:r>
            <a:r>
              <a:rPr lang="en-US" sz="2800" b="1" dirty="0">
                <a:solidFill>
                  <a:srgbClr val="0070C0"/>
                </a:solidFill>
                <a:latin typeface="Garamond" panose="02020404030301010803" pitchFamily="18" charset="0"/>
              </a:rPr>
              <a:t> Living Area</a:t>
            </a:r>
            <a:r>
              <a:rPr lang="en-US" sz="2800" dirty="0">
                <a:solidFill>
                  <a:srgbClr val="0070C0"/>
                </a:solidFill>
                <a:latin typeface="Garamond" panose="02020404030301010803" pitchFamily="18" charset="0"/>
              </a:rPr>
              <a:t>: </a:t>
            </a:r>
            <a:r>
              <a:rPr lang="en-US" sz="2800" dirty="0">
                <a:latin typeface="Garamond" panose="02020404030301010803" pitchFamily="18" charset="0"/>
              </a:rPr>
              <a:t>Positive correlation; larger homes are generally more valuable.</a:t>
            </a:r>
          </a:p>
          <a:p>
            <a:r>
              <a:rPr lang="en-US" sz="2800" b="1" dirty="0">
                <a:solidFill>
                  <a:srgbClr val="0070C0"/>
                </a:solidFill>
                <a:latin typeface="Garamond" panose="02020404030301010803" pitchFamily="18" charset="0"/>
              </a:rPr>
              <a:t>Price vs. Bedrooms/Bathrooms</a:t>
            </a:r>
            <a:r>
              <a:rPr lang="en-US" sz="2800" dirty="0">
                <a:solidFill>
                  <a:srgbClr val="0070C0"/>
                </a:solidFill>
                <a:latin typeface="Garamond" panose="02020404030301010803" pitchFamily="18" charset="0"/>
              </a:rPr>
              <a:t>: </a:t>
            </a:r>
            <a:r>
              <a:rPr lang="en-US" sz="2800" dirty="0">
                <a:latin typeface="Garamond" panose="02020404030301010803" pitchFamily="18" charset="0"/>
              </a:rPr>
              <a:t>More bedrooms/bathrooms typically mean higher prices, though not linearly.</a:t>
            </a:r>
          </a:p>
          <a:p>
            <a:r>
              <a:rPr lang="en-US" sz="2800" b="1" dirty="0">
                <a:solidFill>
                  <a:srgbClr val="0070C0"/>
                </a:solidFill>
                <a:latin typeface="Garamond" panose="02020404030301010803" pitchFamily="18" charset="0"/>
              </a:rPr>
              <a:t>Price vs. Grade/Condition</a:t>
            </a:r>
            <a:r>
              <a:rPr lang="en-US" sz="2800" dirty="0">
                <a:solidFill>
                  <a:srgbClr val="0070C0"/>
                </a:solidFill>
                <a:latin typeface="Garamond" panose="02020404030301010803" pitchFamily="18" charset="0"/>
              </a:rPr>
              <a:t>: </a:t>
            </a:r>
            <a:r>
              <a:rPr lang="en-US" sz="2800" dirty="0">
                <a:latin typeface="Garamond" panose="02020404030301010803" pitchFamily="18" charset="0"/>
              </a:rPr>
              <a:t>Higher grade and better condition homes command higher prices.</a:t>
            </a:r>
          </a:p>
          <a:p>
            <a:r>
              <a:rPr lang="en-US" sz="2800" b="1" dirty="0">
                <a:solidFill>
                  <a:srgbClr val="0070C0"/>
                </a:solidFill>
                <a:latin typeface="Garamond" panose="02020404030301010803" pitchFamily="18" charset="0"/>
              </a:rPr>
              <a:t>Price vs. Location</a:t>
            </a:r>
            <a:r>
              <a:rPr lang="en-US" sz="2800" dirty="0">
                <a:solidFill>
                  <a:srgbClr val="0070C0"/>
                </a:solidFill>
                <a:latin typeface="Garamond" panose="02020404030301010803" pitchFamily="18" charset="0"/>
              </a:rPr>
              <a:t>: </a:t>
            </a:r>
            <a:r>
              <a:rPr lang="en-US" sz="2800" dirty="0">
                <a:latin typeface="Garamond" panose="02020404030301010803" pitchFamily="18" charset="0"/>
              </a:rPr>
              <a:t>Certain zip codes have higher house prices, highlighting the importance of location.</a:t>
            </a:r>
          </a:p>
        </p:txBody>
      </p:sp>
    </p:spTree>
    <p:extLst>
      <p:ext uri="{BB962C8B-B14F-4D97-AF65-F5344CB8AC3E}">
        <p14:creationId xmlns:p14="http://schemas.microsoft.com/office/powerpoint/2010/main" val="309355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80A1-33F8-AD31-6A3E-988D7F083686}"/>
              </a:ext>
            </a:extLst>
          </p:cNvPr>
          <p:cNvSpPr>
            <a:spLocks noGrp="1"/>
          </p:cNvSpPr>
          <p:nvPr>
            <p:ph type="title"/>
          </p:nvPr>
        </p:nvSpPr>
        <p:spPr>
          <a:xfrm>
            <a:off x="373514" y="0"/>
            <a:ext cx="10018713" cy="682906"/>
          </a:xfrm>
        </p:spPr>
        <p:txBody>
          <a:bodyPr>
            <a:normAutofit fontScale="90000"/>
          </a:bodyPr>
          <a:lstStyle/>
          <a:p>
            <a:r>
              <a:rPr lang="en-US" b="1" dirty="0"/>
              <a:t>Insights from Scatter Plots</a:t>
            </a:r>
            <a:br>
              <a:rPr lang="en-US" b="1" dirty="0"/>
            </a:br>
            <a:endParaRPr lang="en-US" b="1" dirty="0"/>
          </a:p>
        </p:txBody>
      </p:sp>
      <p:sp>
        <p:nvSpPr>
          <p:cNvPr id="3" name="Content Placeholder 2">
            <a:extLst>
              <a:ext uri="{FF2B5EF4-FFF2-40B4-BE49-F238E27FC236}">
                <a16:creationId xmlns:a16="http://schemas.microsoft.com/office/drawing/2014/main" id="{FF127DF5-3C53-3C2E-953D-27D218391139}"/>
              </a:ext>
            </a:extLst>
          </p:cNvPr>
          <p:cNvSpPr>
            <a:spLocks noGrp="1"/>
          </p:cNvSpPr>
          <p:nvPr>
            <p:ph idx="1"/>
          </p:nvPr>
        </p:nvSpPr>
        <p:spPr>
          <a:xfrm>
            <a:off x="535098" y="682906"/>
            <a:ext cx="9695543" cy="5278893"/>
          </a:xfrm>
        </p:spPr>
        <p:txBody>
          <a:bodyPr>
            <a:noAutofit/>
          </a:bodyPr>
          <a:lstStyle/>
          <a:p>
            <a:pPr algn="just">
              <a:buFont typeface="Wingdings" panose="05000000000000000000" pitchFamily="2" charset="2"/>
              <a:buChar char="Ø"/>
            </a:pPr>
            <a:r>
              <a:rPr lang="en-US" sz="2400" b="1" dirty="0">
                <a:latin typeface="Garamond" panose="02020404030301010803" pitchFamily="18" charset="0"/>
              </a:rPr>
              <a:t>Bedrooms</a:t>
            </a:r>
            <a:r>
              <a:rPr lang="en-US" sz="2400" dirty="0">
                <a:latin typeface="Garamond" panose="02020404030301010803" pitchFamily="18" charset="0"/>
              </a:rPr>
              <a:t>: More bedrooms usually mean higher prices.</a:t>
            </a:r>
          </a:p>
          <a:p>
            <a:pPr algn="just">
              <a:buFont typeface="Wingdings" panose="05000000000000000000" pitchFamily="2" charset="2"/>
              <a:buChar char="Ø"/>
            </a:pPr>
            <a:r>
              <a:rPr lang="en-US" sz="2400" b="1" dirty="0">
                <a:latin typeface="Garamond" panose="02020404030301010803" pitchFamily="18" charset="0"/>
              </a:rPr>
              <a:t>Waterfront</a:t>
            </a:r>
            <a:r>
              <a:rPr lang="en-US" sz="2400" dirty="0">
                <a:latin typeface="Garamond" panose="02020404030301010803" pitchFamily="18" charset="0"/>
              </a:rPr>
              <a:t>: Waterfront properties are more expensive.</a:t>
            </a:r>
          </a:p>
          <a:p>
            <a:pPr algn="just">
              <a:buFont typeface="Wingdings" panose="05000000000000000000" pitchFamily="2" charset="2"/>
              <a:buChar char="Ø"/>
            </a:pPr>
            <a:r>
              <a:rPr lang="en-US" sz="2400" b="1" dirty="0">
                <a:latin typeface="Garamond" panose="02020404030301010803" pitchFamily="18" charset="0"/>
              </a:rPr>
              <a:t>Grade</a:t>
            </a:r>
            <a:r>
              <a:rPr lang="en-US" sz="2400" dirty="0">
                <a:latin typeface="Garamond" panose="02020404030301010803" pitchFamily="18" charset="0"/>
              </a:rPr>
              <a:t>: Higher-grade houses are pricier.</a:t>
            </a:r>
          </a:p>
          <a:p>
            <a:pPr algn="just">
              <a:buFont typeface="Wingdings" panose="05000000000000000000" pitchFamily="2" charset="2"/>
              <a:buChar char="Ø"/>
            </a:pPr>
            <a:r>
              <a:rPr lang="en-US" sz="2400" b="1" dirty="0">
                <a:latin typeface="Garamond" panose="02020404030301010803" pitchFamily="18" charset="0"/>
              </a:rPr>
              <a:t>Condition</a:t>
            </a:r>
            <a:r>
              <a:rPr lang="en-US" sz="2400" dirty="0">
                <a:latin typeface="Garamond" panose="02020404030301010803" pitchFamily="18" charset="0"/>
              </a:rPr>
              <a:t>: Better-conditioned houses are valued higher.</a:t>
            </a:r>
          </a:p>
          <a:p>
            <a:pPr algn="just">
              <a:buFont typeface="Wingdings" panose="05000000000000000000" pitchFamily="2" charset="2"/>
              <a:buChar char="Ø"/>
            </a:pPr>
            <a:r>
              <a:rPr lang="en-US" sz="2400" b="1" dirty="0" err="1">
                <a:latin typeface="Garamond" panose="02020404030301010803" pitchFamily="18" charset="0"/>
              </a:rPr>
              <a:t>Sqft</a:t>
            </a:r>
            <a:r>
              <a:rPr lang="en-US" sz="2400" b="1" dirty="0">
                <a:latin typeface="Garamond" panose="02020404030301010803" pitchFamily="18" charset="0"/>
              </a:rPr>
              <a:t> Living</a:t>
            </a:r>
            <a:r>
              <a:rPr lang="en-US" sz="2400" dirty="0">
                <a:latin typeface="Garamond" panose="02020404030301010803" pitchFamily="18" charset="0"/>
              </a:rPr>
              <a:t>: More living space increases house price.</a:t>
            </a:r>
          </a:p>
          <a:p>
            <a:pPr algn="just">
              <a:buFont typeface="Wingdings" panose="05000000000000000000" pitchFamily="2" charset="2"/>
              <a:buChar char="Ø"/>
            </a:pPr>
            <a:r>
              <a:rPr lang="en-US" sz="2400" b="1" dirty="0" err="1">
                <a:latin typeface="Garamond" panose="02020404030301010803" pitchFamily="18" charset="0"/>
              </a:rPr>
              <a:t>Sqft</a:t>
            </a:r>
            <a:r>
              <a:rPr lang="en-US" sz="2400" b="1" dirty="0">
                <a:latin typeface="Garamond" panose="02020404030301010803" pitchFamily="18" charset="0"/>
              </a:rPr>
              <a:t> Above</a:t>
            </a:r>
            <a:r>
              <a:rPr lang="en-US" sz="2400" dirty="0">
                <a:latin typeface="Garamond" panose="02020404030301010803" pitchFamily="18" charset="0"/>
              </a:rPr>
              <a:t>: Larger above-ground areas correlate with higher prices.</a:t>
            </a:r>
          </a:p>
          <a:p>
            <a:pPr algn="just">
              <a:buFont typeface="Wingdings" panose="05000000000000000000" pitchFamily="2" charset="2"/>
              <a:buChar char="Ø"/>
            </a:pPr>
            <a:r>
              <a:rPr lang="en-US" sz="2400" b="1" dirty="0" err="1">
                <a:latin typeface="Garamond" panose="02020404030301010803" pitchFamily="18" charset="0"/>
              </a:rPr>
              <a:t>Sqft</a:t>
            </a:r>
            <a:r>
              <a:rPr lang="en-US" sz="2400" b="1" dirty="0">
                <a:latin typeface="Garamond" panose="02020404030301010803" pitchFamily="18" charset="0"/>
              </a:rPr>
              <a:t> Living 15</a:t>
            </a:r>
            <a:r>
              <a:rPr lang="en-US" sz="2400" dirty="0">
                <a:latin typeface="Garamond" panose="02020404030301010803" pitchFamily="18" charset="0"/>
              </a:rPr>
              <a:t>: Houses larger 15 years ago are more expensive today.</a:t>
            </a:r>
          </a:p>
          <a:p>
            <a:pPr algn="just">
              <a:buFont typeface="Wingdings" panose="05000000000000000000" pitchFamily="2" charset="2"/>
              <a:buChar char="Ø"/>
            </a:pPr>
            <a:r>
              <a:rPr lang="en-US" sz="2400" b="1" dirty="0">
                <a:latin typeface="Garamond" panose="02020404030301010803" pitchFamily="18" charset="0"/>
              </a:rPr>
              <a:t>Bathrooms</a:t>
            </a:r>
            <a:r>
              <a:rPr lang="en-US" sz="2400" dirty="0">
                <a:latin typeface="Garamond" panose="02020404030301010803" pitchFamily="18" charset="0"/>
              </a:rPr>
              <a:t>: More bathrooms correlate with higher prices.</a:t>
            </a:r>
          </a:p>
          <a:p>
            <a:pPr algn="just">
              <a:buFont typeface="Wingdings" panose="05000000000000000000" pitchFamily="2" charset="2"/>
              <a:buChar char="Ø"/>
            </a:pPr>
            <a:r>
              <a:rPr lang="en-US" sz="2400" b="1" dirty="0">
                <a:latin typeface="Garamond" panose="02020404030301010803" pitchFamily="18" charset="0"/>
              </a:rPr>
              <a:t>View</a:t>
            </a:r>
            <a:r>
              <a:rPr lang="en-US" sz="2400" dirty="0">
                <a:latin typeface="Garamond" panose="02020404030301010803" pitchFamily="18" charset="0"/>
              </a:rPr>
              <a:t>: Better views generally increase house price, but the relationship is weaker.</a:t>
            </a:r>
          </a:p>
          <a:p>
            <a:pPr algn="just">
              <a:buFont typeface="Wingdings" panose="05000000000000000000" pitchFamily="2" charset="2"/>
              <a:buChar char="Ø"/>
            </a:pPr>
            <a:r>
              <a:rPr lang="en-US" sz="2400" dirty="0">
                <a:solidFill>
                  <a:schemeClr val="tx1"/>
                </a:solidFill>
                <a:latin typeface="Garamond" panose="02020404030301010803" pitchFamily="18" charset="0"/>
              </a:rPr>
              <a:t>These insights aid in making informed property investment decisions.</a:t>
            </a:r>
          </a:p>
          <a:p>
            <a:endParaRPr lang="en-US" sz="2400" dirty="0">
              <a:latin typeface="Garamond" panose="02020404030301010803" pitchFamily="18" charset="0"/>
            </a:endParaRPr>
          </a:p>
        </p:txBody>
      </p:sp>
    </p:spTree>
    <p:extLst>
      <p:ext uri="{BB962C8B-B14F-4D97-AF65-F5344CB8AC3E}">
        <p14:creationId xmlns:p14="http://schemas.microsoft.com/office/powerpoint/2010/main" val="893535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AA7-FFED-4FD1-B81A-6608C5609231}"/>
              </a:ext>
            </a:extLst>
          </p:cNvPr>
          <p:cNvSpPr>
            <a:spLocks noGrp="1"/>
          </p:cNvSpPr>
          <p:nvPr>
            <p:ph type="title"/>
          </p:nvPr>
        </p:nvSpPr>
        <p:spPr>
          <a:xfrm>
            <a:off x="319314" y="181291"/>
            <a:ext cx="10018713" cy="705077"/>
          </a:xfrm>
        </p:spPr>
        <p:txBody>
          <a:bodyPr>
            <a:normAutofit fontScale="90000"/>
          </a:bodyPr>
          <a:lstStyle/>
          <a:p>
            <a:r>
              <a:rPr lang="en-US" b="1" dirty="0"/>
              <a:t>Multivariate analysis</a:t>
            </a:r>
            <a:br>
              <a:rPr lang="en-US" b="1" dirty="0"/>
            </a:br>
            <a:endParaRPr lang="en-US" b="1" dirty="0"/>
          </a:p>
        </p:txBody>
      </p:sp>
      <p:sp>
        <p:nvSpPr>
          <p:cNvPr id="3" name="Content Placeholder 2">
            <a:extLst>
              <a:ext uri="{FF2B5EF4-FFF2-40B4-BE49-F238E27FC236}">
                <a16:creationId xmlns:a16="http://schemas.microsoft.com/office/drawing/2014/main" id="{AAC2F74F-A4EC-A6B7-72C0-B761063B5238}"/>
              </a:ext>
            </a:extLst>
          </p:cNvPr>
          <p:cNvSpPr>
            <a:spLocks noGrp="1"/>
          </p:cNvSpPr>
          <p:nvPr>
            <p:ph idx="1"/>
          </p:nvPr>
        </p:nvSpPr>
        <p:spPr>
          <a:xfrm>
            <a:off x="319314" y="1071563"/>
            <a:ext cx="11872685" cy="5786437"/>
          </a:xfrm>
        </p:spPr>
        <p:txBody>
          <a:bodyPr>
            <a:noAutofit/>
          </a:bodyPr>
          <a:lstStyle/>
          <a:p>
            <a:pPr marL="0" marR="0">
              <a:lnSpc>
                <a:spcPct val="150000"/>
              </a:lnSpc>
              <a:spcBef>
                <a:spcPts val="0"/>
              </a:spcBef>
              <a:spcAft>
                <a:spcPts val="1000"/>
              </a:spcAft>
            </a:pPr>
            <a:r>
              <a:rPr lang="en-US" sz="2600" dirty="0">
                <a:effectLst/>
                <a:latin typeface="Garamond" panose="02020404030301010803" pitchFamily="18" charset="0"/>
                <a:ea typeface="MS Mincho" panose="02020609040205080304" pitchFamily="49" charset="-128"/>
                <a:cs typeface="Times New Roman" panose="02020603050405020304" pitchFamily="18" charset="0"/>
              </a:rPr>
              <a:t>In this section, we performed multivariate analysis to examine the relationship between the target variable - price and multiple features in the data. We used heatmap to visualize the correlation matrix of the features and see how they are related to each other and to the price.</a:t>
            </a:r>
          </a:p>
          <a:p>
            <a:pPr marL="0" marR="0">
              <a:lnSpc>
                <a:spcPct val="150000"/>
              </a:lnSpc>
              <a:spcBef>
                <a:spcPts val="0"/>
              </a:spcBef>
              <a:spcAft>
                <a:spcPts val="1000"/>
              </a:spcAft>
            </a:pPr>
            <a:r>
              <a:rPr lang="en-US" sz="2600" dirty="0">
                <a:effectLst/>
                <a:latin typeface="Garamond" panose="02020404030301010803" pitchFamily="18" charset="0"/>
                <a:ea typeface="MS Mincho" panose="02020609040205080304" pitchFamily="49" charset="-128"/>
                <a:cs typeface="Times New Roman" panose="02020603050405020304" pitchFamily="18" charset="0"/>
              </a:rPr>
              <a:t>A heatmap shows the strength and direction of the correlation between two variables using different colors and shades. This was used to identify the most important features for the prediction and avoidance of multicollinearity.</a:t>
            </a:r>
          </a:p>
          <a:p>
            <a:endParaRPr lang="en-US" sz="2600" dirty="0">
              <a:latin typeface="Garamond" panose="02020404030301010803" pitchFamily="18" charset="0"/>
            </a:endParaRPr>
          </a:p>
        </p:txBody>
      </p:sp>
    </p:spTree>
    <p:extLst>
      <p:ext uri="{BB962C8B-B14F-4D97-AF65-F5344CB8AC3E}">
        <p14:creationId xmlns:p14="http://schemas.microsoft.com/office/powerpoint/2010/main" val="3651339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6F4059-02A8-9554-83CA-D65FC25B69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8035" y="432015"/>
            <a:ext cx="7103965" cy="5993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a:extLst>
              <a:ext uri="{FF2B5EF4-FFF2-40B4-BE49-F238E27FC236}">
                <a16:creationId xmlns:a16="http://schemas.microsoft.com/office/drawing/2014/main" id="{545A1843-8A5A-7738-15AA-A00A96A3A309}"/>
              </a:ext>
            </a:extLst>
          </p:cNvPr>
          <p:cNvSpPr>
            <a:spLocks noGrp="1"/>
          </p:cNvSpPr>
          <p:nvPr>
            <p:ph idx="1"/>
          </p:nvPr>
        </p:nvSpPr>
        <p:spPr>
          <a:xfrm>
            <a:off x="118535" y="975360"/>
            <a:ext cx="4737946" cy="5080000"/>
          </a:xfrm>
        </p:spPr>
        <p:txBody>
          <a:bodyPr>
            <a:normAutofit fontScale="92500" lnSpcReduction="20000"/>
          </a:bodyPr>
          <a:lstStyle/>
          <a:p>
            <a:pPr marL="0" marR="0" indent="0" algn="just">
              <a:lnSpc>
                <a:spcPct val="150000"/>
              </a:lnSpc>
              <a:spcBef>
                <a:spcPts val="0"/>
              </a:spcBef>
              <a:spcAft>
                <a:spcPts val="1000"/>
              </a:spcAft>
              <a:buNone/>
            </a:pPr>
            <a:r>
              <a:rPr lang="en-US" sz="3200"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rPr>
              <a:t>The correlation matrix shows the correlations between different features in the dataset. Features with high positive or negative correlations are identified as having significant relationships.</a:t>
            </a:r>
          </a:p>
          <a:p>
            <a:endParaRPr lang="en-US" dirty="0">
              <a:solidFill>
                <a:srgbClr val="0070C0"/>
              </a:solidFill>
            </a:endParaRPr>
          </a:p>
        </p:txBody>
      </p:sp>
      <p:sp>
        <p:nvSpPr>
          <p:cNvPr id="7" name="Title 1">
            <a:extLst>
              <a:ext uri="{FF2B5EF4-FFF2-40B4-BE49-F238E27FC236}">
                <a16:creationId xmlns:a16="http://schemas.microsoft.com/office/drawing/2014/main" id="{21E26414-CAFA-407C-7BF4-7FDCAF7C5142}"/>
              </a:ext>
            </a:extLst>
          </p:cNvPr>
          <p:cNvSpPr>
            <a:spLocks noGrp="1"/>
          </p:cNvSpPr>
          <p:nvPr>
            <p:ph type="title"/>
          </p:nvPr>
        </p:nvSpPr>
        <p:spPr>
          <a:xfrm>
            <a:off x="43349" y="57873"/>
            <a:ext cx="8596668" cy="802640"/>
          </a:xfrm>
        </p:spPr>
        <p:txBody>
          <a:bodyPr/>
          <a:lstStyle/>
          <a:p>
            <a:r>
              <a:rPr lang="en-US" b="1" dirty="0"/>
              <a:t>Correlation Matrix</a:t>
            </a:r>
          </a:p>
        </p:txBody>
      </p:sp>
    </p:spTree>
    <p:extLst>
      <p:ext uri="{BB962C8B-B14F-4D97-AF65-F5344CB8AC3E}">
        <p14:creationId xmlns:p14="http://schemas.microsoft.com/office/powerpoint/2010/main" val="3679599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37DB1-4EE8-DEF8-D459-DDE243CB7DFD}"/>
              </a:ext>
            </a:extLst>
          </p:cNvPr>
          <p:cNvSpPr>
            <a:spLocks noGrp="1"/>
          </p:cNvSpPr>
          <p:nvPr>
            <p:ph idx="1"/>
          </p:nvPr>
        </p:nvSpPr>
        <p:spPr>
          <a:xfrm>
            <a:off x="484526" y="342900"/>
            <a:ext cx="11222947" cy="6172200"/>
          </a:xfrm>
        </p:spPr>
        <p:txBody>
          <a:bodyPr>
            <a:normAutofit lnSpcReduction="10000"/>
          </a:bodyPr>
          <a:lstStyle/>
          <a:p>
            <a:pPr marL="0" indent="0" algn="just">
              <a:buNone/>
            </a:pPr>
            <a:r>
              <a:rPr lang="en-US" sz="2800" dirty="0">
                <a:solidFill>
                  <a:schemeClr val="tx1"/>
                </a:solidFill>
                <a:latin typeface="Garamond" panose="02020404030301010803" pitchFamily="18" charset="0"/>
              </a:rPr>
              <a:t>From the correlation matrix features that has moderate to high correlation with </a:t>
            </a:r>
            <a:r>
              <a:rPr lang="en-US" sz="2800" dirty="0" err="1">
                <a:solidFill>
                  <a:schemeClr val="tx1"/>
                </a:solidFill>
                <a:latin typeface="Garamond" panose="02020404030301010803" pitchFamily="18" charset="0"/>
              </a:rPr>
              <a:t>price_log</a:t>
            </a:r>
            <a:r>
              <a:rPr lang="en-US" sz="2800" dirty="0">
                <a:solidFill>
                  <a:schemeClr val="tx1"/>
                </a:solidFill>
                <a:latin typeface="Garamond" panose="02020404030301010803" pitchFamily="18" charset="0"/>
              </a:rPr>
              <a:t> include:</a:t>
            </a:r>
          </a:p>
          <a:p>
            <a:pPr algn="just"/>
            <a:r>
              <a:rPr lang="en-US" sz="2800" b="1" dirty="0">
                <a:solidFill>
                  <a:srgbClr val="0070C0"/>
                </a:solidFill>
                <a:latin typeface="Garamond" panose="02020404030301010803" pitchFamily="18" charset="0"/>
              </a:rPr>
              <a:t>sqft_living</a:t>
            </a:r>
            <a:r>
              <a:rPr lang="en-US" sz="2800" dirty="0">
                <a:solidFill>
                  <a:srgbClr val="0070C0"/>
                </a:solidFill>
                <a:latin typeface="Garamond" panose="02020404030301010803" pitchFamily="18" charset="0"/>
              </a:rPr>
              <a:t>: </a:t>
            </a:r>
            <a:r>
              <a:rPr lang="en-US" sz="2800" dirty="0">
                <a:latin typeface="Garamond" panose="02020404030301010803" pitchFamily="18" charset="0"/>
              </a:rPr>
              <a:t>Strong positive correlation with price (0.70), indicating larger homes are more expensive.</a:t>
            </a:r>
          </a:p>
          <a:p>
            <a:pPr algn="just"/>
            <a:r>
              <a:rPr lang="en-US" sz="2800" b="1" dirty="0" err="1">
                <a:solidFill>
                  <a:srgbClr val="0070C0"/>
                </a:solidFill>
                <a:latin typeface="Garamond" panose="02020404030301010803" pitchFamily="18" charset="0"/>
              </a:rPr>
              <a:t>sqft_above</a:t>
            </a:r>
            <a:r>
              <a:rPr lang="en-US" sz="2800" dirty="0">
                <a:solidFill>
                  <a:srgbClr val="0070C0"/>
                </a:solidFill>
                <a:latin typeface="Garamond" panose="02020404030301010803" pitchFamily="18" charset="0"/>
              </a:rPr>
              <a:t>: </a:t>
            </a:r>
            <a:r>
              <a:rPr lang="en-US" sz="2800" dirty="0">
                <a:latin typeface="Garamond" panose="02020404030301010803" pitchFamily="18" charset="0"/>
              </a:rPr>
              <a:t>Significant positive correlation (0.60), showing the impact of above-ground living area on price.</a:t>
            </a:r>
          </a:p>
          <a:p>
            <a:pPr algn="just"/>
            <a:r>
              <a:rPr lang="en-US" sz="2800" b="1" dirty="0">
                <a:solidFill>
                  <a:srgbClr val="0070C0"/>
                </a:solidFill>
                <a:latin typeface="Garamond" panose="02020404030301010803" pitchFamily="18" charset="0"/>
              </a:rPr>
              <a:t>grade</a:t>
            </a:r>
            <a:r>
              <a:rPr lang="en-US" sz="2800" dirty="0">
                <a:solidFill>
                  <a:srgbClr val="0070C0"/>
                </a:solidFill>
                <a:latin typeface="Garamond" panose="02020404030301010803" pitchFamily="18" charset="0"/>
              </a:rPr>
              <a:t>: </a:t>
            </a:r>
            <a:r>
              <a:rPr lang="en-US" sz="2800" dirty="0">
                <a:latin typeface="Garamond" panose="02020404030301010803" pitchFamily="18" charset="0"/>
              </a:rPr>
              <a:t>High correlation (0.70), suggesting higher-graded houses command higher prices.</a:t>
            </a:r>
          </a:p>
          <a:p>
            <a:pPr algn="just"/>
            <a:r>
              <a:rPr lang="en-US" sz="2800" b="1" dirty="0">
                <a:solidFill>
                  <a:srgbClr val="0070C0"/>
                </a:solidFill>
                <a:latin typeface="Garamond" panose="02020404030301010803" pitchFamily="18" charset="0"/>
              </a:rPr>
              <a:t>bathrooms</a:t>
            </a:r>
            <a:r>
              <a:rPr lang="en-US" sz="2800" dirty="0">
                <a:solidFill>
                  <a:srgbClr val="0070C0"/>
                </a:solidFill>
                <a:latin typeface="Garamond" panose="02020404030301010803" pitchFamily="18" charset="0"/>
              </a:rPr>
              <a:t>: </a:t>
            </a:r>
            <a:r>
              <a:rPr lang="en-US" sz="2800" dirty="0">
                <a:latin typeface="Garamond" panose="02020404030301010803" pitchFamily="18" charset="0"/>
              </a:rPr>
              <a:t>Moderate positive correlation (0.55), indicating more bathrooms increase property value.</a:t>
            </a:r>
          </a:p>
          <a:p>
            <a:pPr algn="just"/>
            <a:r>
              <a:rPr lang="en-US" sz="2800" b="1" dirty="0">
                <a:solidFill>
                  <a:srgbClr val="0070C0"/>
                </a:solidFill>
                <a:latin typeface="Garamond" panose="02020404030301010803" pitchFamily="18" charset="0"/>
              </a:rPr>
              <a:t>bedrooms</a:t>
            </a:r>
            <a:r>
              <a:rPr lang="en-US" sz="2800" dirty="0">
                <a:solidFill>
                  <a:srgbClr val="0070C0"/>
                </a:solidFill>
                <a:latin typeface="Garamond" panose="02020404030301010803" pitchFamily="18" charset="0"/>
              </a:rPr>
              <a:t>: </a:t>
            </a:r>
            <a:r>
              <a:rPr lang="en-US" sz="2800" dirty="0">
                <a:latin typeface="Garamond" panose="02020404030301010803" pitchFamily="18" charset="0"/>
              </a:rPr>
              <a:t>Moderate correlation (0.35), similar to bathrooms.</a:t>
            </a:r>
          </a:p>
          <a:p>
            <a:pPr algn="just"/>
            <a:r>
              <a:rPr lang="en-US" sz="2800" b="1" dirty="0">
                <a:solidFill>
                  <a:srgbClr val="0070C0"/>
                </a:solidFill>
                <a:latin typeface="Garamond" panose="02020404030301010803" pitchFamily="18" charset="0"/>
              </a:rPr>
              <a:t>sqft_living15</a:t>
            </a:r>
            <a:r>
              <a:rPr lang="en-US" sz="2800" dirty="0">
                <a:solidFill>
                  <a:srgbClr val="0070C0"/>
                </a:solidFill>
                <a:latin typeface="Garamond" panose="02020404030301010803" pitchFamily="18" charset="0"/>
              </a:rPr>
              <a:t>: </a:t>
            </a:r>
            <a:r>
              <a:rPr lang="en-US" sz="2800" dirty="0">
                <a:latin typeface="Garamond" panose="02020404030301010803" pitchFamily="18" charset="0"/>
              </a:rPr>
              <a:t>Positive correlation (0.62), indicating larger homes are often near other large homes, but </a:t>
            </a:r>
            <a:r>
              <a:rPr lang="en-US" sz="2800" dirty="0" err="1">
                <a:latin typeface="Garamond" panose="02020404030301010803" pitchFamily="18" charset="0"/>
              </a:rPr>
              <a:t>sqft_living</a:t>
            </a:r>
            <a:r>
              <a:rPr lang="en-US" sz="2800" dirty="0">
                <a:latin typeface="Garamond" panose="02020404030301010803" pitchFamily="18" charset="0"/>
              </a:rPr>
              <a:t> is prioritized.</a:t>
            </a:r>
          </a:p>
        </p:txBody>
      </p:sp>
    </p:spTree>
    <p:extLst>
      <p:ext uri="{BB962C8B-B14F-4D97-AF65-F5344CB8AC3E}">
        <p14:creationId xmlns:p14="http://schemas.microsoft.com/office/powerpoint/2010/main" val="1158490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34BEA-2C47-4B3A-1B10-5EA9E2A54E8A}"/>
              </a:ext>
            </a:extLst>
          </p:cNvPr>
          <p:cNvSpPr>
            <a:spLocks noGrp="1"/>
          </p:cNvSpPr>
          <p:nvPr>
            <p:ph idx="1"/>
          </p:nvPr>
        </p:nvSpPr>
        <p:spPr>
          <a:xfrm>
            <a:off x="246122" y="229236"/>
            <a:ext cx="9476998" cy="6345184"/>
          </a:xfrm>
        </p:spPr>
        <p:txBody>
          <a:bodyPr>
            <a:normAutofit lnSpcReduction="10000"/>
          </a:bodyPr>
          <a:lstStyle/>
          <a:p>
            <a:pPr marL="0" marR="0" indent="0">
              <a:lnSpc>
                <a:spcPct val="150000"/>
              </a:lnSpc>
              <a:spcBef>
                <a:spcPts val="0"/>
              </a:spcBef>
              <a:spcAft>
                <a:spcPts val="1000"/>
              </a:spcAft>
              <a:buNone/>
            </a:pPr>
            <a:r>
              <a:rPr lang="en-US" sz="2800" dirty="0">
                <a:solidFill>
                  <a:srgbClr val="0070C0"/>
                </a:solidFill>
                <a:effectLst/>
                <a:latin typeface="Garamond" panose="02020404030301010803" pitchFamily="18" charset="0"/>
                <a:ea typeface="MS Mincho" panose="02020609040205080304" pitchFamily="49" charset="-128"/>
                <a:cs typeface="Times New Roman" panose="02020603050405020304" pitchFamily="18" charset="0"/>
              </a:rPr>
              <a:t>Analysis 1. Identify key determinants of house prices:</a:t>
            </a:r>
            <a:endParaRPr lang="en-US" sz="2800" dirty="0">
              <a:effectLst/>
              <a:latin typeface="Garamond" panose="02020404030301010803" pitchFamily="18" charset="0"/>
              <a:ea typeface="MS Mincho" panose="02020609040205080304" pitchFamily="49" charset="-128"/>
              <a:cs typeface="Times New Roman" panose="02020603050405020304" pitchFamily="18" charset="0"/>
            </a:endParaRPr>
          </a:p>
          <a:p>
            <a:pPr marL="0" marR="0">
              <a:lnSpc>
                <a:spcPct val="150000"/>
              </a:lnSpc>
              <a:spcBef>
                <a:spcPts val="0"/>
              </a:spcBef>
              <a:spcAft>
                <a:spcPts val="1000"/>
              </a:spcAft>
            </a:pPr>
            <a:r>
              <a:rPr lang="en-US" sz="2400" dirty="0">
                <a:effectLst/>
                <a:latin typeface="Garamond" panose="02020404030301010803" pitchFamily="18" charset="0"/>
                <a:ea typeface="MS Mincho" panose="02020609040205080304" pitchFamily="49" charset="-128"/>
                <a:cs typeface="Times New Roman" panose="02020603050405020304" pitchFamily="18" charset="0"/>
              </a:rPr>
              <a:t>The key determinants of house prices were determined based on the moderate to high correlation of </a:t>
            </a:r>
            <a:r>
              <a:rPr lang="en-US" sz="2400" dirty="0" err="1">
                <a:effectLst/>
                <a:latin typeface="Garamond" panose="02020404030301010803" pitchFamily="18" charset="0"/>
                <a:ea typeface="MS Mincho" panose="02020609040205080304" pitchFamily="49" charset="-128"/>
                <a:cs typeface="Times New Roman" panose="02020603050405020304" pitchFamily="18" charset="0"/>
              </a:rPr>
              <a:t>price_log</a:t>
            </a:r>
            <a:r>
              <a:rPr lang="en-US" sz="2400" dirty="0">
                <a:effectLst/>
                <a:latin typeface="Garamond" panose="02020404030301010803" pitchFamily="18" charset="0"/>
                <a:ea typeface="MS Mincho" panose="02020609040205080304" pitchFamily="49" charset="-128"/>
                <a:cs typeface="Times New Roman" panose="02020603050405020304" pitchFamily="18" charset="0"/>
              </a:rPr>
              <a:t> to other features. The features identified include:</a:t>
            </a:r>
          </a:p>
          <a:p>
            <a:pPr marL="914400" lvl="2" indent="-342900">
              <a:lnSpc>
                <a:spcPct val="150000"/>
              </a:lnSpc>
              <a:spcBef>
                <a:spcPts val="0"/>
              </a:spcBef>
              <a:spcAft>
                <a:spcPts val="1000"/>
              </a:spcAft>
              <a:buFont typeface="Wingdings" panose="05000000000000000000" pitchFamily="2" charset="2"/>
              <a:buChar char="q"/>
            </a:pPr>
            <a:r>
              <a:rPr lang="en-US" sz="2400" dirty="0">
                <a:effectLst/>
                <a:latin typeface="Garamond" panose="02020404030301010803" pitchFamily="18" charset="0"/>
                <a:ea typeface="MS Mincho" panose="02020609040205080304" pitchFamily="49" charset="-128"/>
                <a:cs typeface="Times New Roman" panose="02020603050405020304" pitchFamily="18" charset="0"/>
              </a:rPr>
              <a:t> Square foot living</a:t>
            </a:r>
          </a:p>
          <a:p>
            <a:pPr marL="914400" lvl="2" indent="-342900">
              <a:lnSpc>
                <a:spcPct val="150000"/>
              </a:lnSpc>
              <a:spcBef>
                <a:spcPts val="0"/>
              </a:spcBef>
              <a:spcAft>
                <a:spcPts val="1000"/>
              </a:spcAft>
              <a:buFont typeface="Wingdings" panose="05000000000000000000" pitchFamily="2" charset="2"/>
              <a:buChar char="q"/>
            </a:pPr>
            <a:r>
              <a:rPr lang="en-US" sz="2400" dirty="0">
                <a:latin typeface="Garamond" panose="02020404030301010803" pitchFamily="18" charset="0"/>
              </a:rPr>
              <a:t>Square foot above</a:t>
            </a:r>
          </a:p>
          <a:p>
            <a:pPr marL="914400" lvl="2" indent="-342900">
              <a:lnSpc>
                <a:spcPct val="150000"/>
              </a:lnSpc>
              <a:spcBef>
                <a:spcPts val="0"/>
              </a:spcBef>
              <a:spcAft>
                <a:spcPts val="1000"/>
              </a:spcAft>
              <a:buFont typeface="Wingdings" panose="05000000000000000000" pitchFamily="2" charset="2"/>
              <a:buChar char="q"/>
            </a:pPr>
            <a:r>
              <a:rPr lang="en-US" sz="2400" dirty="0">
                <a:latin typeface="Garamond" panose="02020404030301010803" pitchFamily="18" charset="0"/>
              </a:rPr>
              <a:t>Grade</a:t>
            </a:r>
          </a:p>
          <a:p>
            <a:pPr marL="914400" lvl="2" indent="-342900">
              <a:lnSpc>
                <a:spcPct val="150000"/>
              </a:lnSpc>
              <a:spcBef>
                <a:spcPts val="0"/>
              </a:spcBef>
              <a:spcAft>
                <a:spcPts val="1000"/>
              </a:spcAft>
              <a:buFont typeface="Wingdings" panose="05000000000000000000" pitchFamily="2" charset="2"/>
              <a:buChar char="q"/>
            </a:pPr>
            <a:r>
              <a:rPr lang="en-US" sz="2400" dirty="0">
                <a:latin typeface="Garamond" panose="02020404030301010803" pitchFamily="18" charset="0"/>
              </a:rPr>
              <a:t>Bathrooms</a:t>
            </a:r>
          </a:p>
          <a:p>
            <a:pPr marL="914400" lvl="2" indent="-342900">
              <a:lnSpc>
                <a:spcPct val="150000"/>
              </a:lnSpc>
              <a:spcBef>
                <a:spcPts val="0"/>
              </a:spcBef>
              <a:spcAft>
                <a:spcPts val="1000"/>
              </a:spcAft>
              <a:buFont typeface="Wingdings" panose="05000000000000000000" pitchFamily="2" charset="2"/>
              <a:buChar char="q"/>
            </a:pPr>
            <a:r>
              <a:rPr lang="en-US" sz="2400" dirty="0">
                <a:latin typeface="Garamond" panose="02020404030301010803" pitchFamily="18" charset="0"/>
              </a:rPr>
              <a:t>Bedrooms</a:t>
            </a:r>
          </a:p>
          <a:p>
            <a:pPr marL="914400" lvl="2" indent="-342900">
              <a:lnSpc>
                <a:spcPct val="150000"/>
              </a:lnSpc>
              <a:spcBef>
                <a:spcPts val="0"/>
              </a:spcBef>
              <a:spcAft>
                <a:spcPts val="1000"/>
              </a:spcAft>
              <a:buFont typeface="Wingdings" panose="05000000000000000000" pitchFamily="2" charset="2"/>
              <a:buChar char="q"/>
            </a:pPr>
            <a:r>
              <a:rPr lang="en-US" sz="2400" dirty="0">
                <a:latin typeface="Garamond" panose="02020404030301010803" pitchFamily="18" charset="0"/>
              </a:rPr>
              <a:t>Square foot living for neighboring 15 houses</a:t>
            </a:r>
          </a:p>
          <a:p>
            <a:pPr marL="0" marR="0">
              <a:lnSpc>
                <a:spcPct val="150000"/>
              </a:lnSpc>
              <a:spcBef>
                <a:spcPts val="0"/>
              </a:spcBef>
              <a:spcAft>
                <a:spcPts val="1000"/>
              </a:spcAft>
            </a:pPr>
            <a:endParaRPr lang="en-US" sz="3600" dirty="0">
              <a:latin typeface="Garamond" panose="02020404030301010803" pitchFamily="18" charset="0"/>
            </a:endParaRPr>
          </a:p>
          <a:p>
            <a:pPr marL="0" marR="0">
              <a:lnSpc>
                <a:spcPct val="150000"/>
              </a:lnSpc>
              <a:spcBef>
                <a:spcPts val="0"/>
              </a:spcBef>
              <a:spcAft>
                <a:spcPts val="1000"/>
              </a:spcAft>
            </a:pPr>
            <a:endParaRPr lang="en-US" sz="3600" dirty="0">
              <a:latin typeface="Garamond" panose="02020404030301010803" pitchFamily="18" charset="0"/>
            </a:endParaRPr>
          </a:p>
        </p:txBody>
      </p:sp>
    </p:spTree>
    <p:extLst>
      <p:ext uri="{BB962C8B-B14F-4D97-AF65-F5344CB8AC3E}">
        <p14:creationId xmlns:p14="http://schemas.microsoft.com/office/powerpoint/2010/main" val="3596844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CDF8-D3F7-A325-DBB3-A080A9296DA3}"/>
              </a:ext>
            </a:extLst>
          </p:cNvPr>
          <p:cNvSpPr>
            <a:spLocks noGrp="1"/>
          </p:cNvSpPr>
          <p:nvPr>
            <p:ph type="title"/>
          </p:nvPr>
        </p:nvSpPr>
        <p:spPr>
          <a:xfrm>
            <a:off x="677334" y="609600"/>
            <a:ext cx="8596668" cy="709534"/>
          </a:xfrm>
        </p:spPr>
        <p:txBody>
          <a:bodyPr>
            <a:normAutofit fontScale="90000"/>
          </a:bodyPr>
          <a:lstStyle/>
          <a:p>
            <a:r>
              <a:rPr lang="en-US" dirty="0"/>
              <a:t>OVERVIEW</a:t>
            </a:r>
            <a:br>
              <a:rPr lang="en-US" dirty="0"/>
            </a:br>
            <a:endParaRPr lang="en-US" dirty="0"/>
          </a:p>
        </p:txBody>
      </p:sp>
      <p:sp>
        <p:nvSpPr>
          <p:cNvPr id="3" name="Content Placeholder 2">
            <a:extLst>
              <a:ext uri="{FF2B5EF4-FFF2-40B4-BE49-F238E27FC236}">
                <a16:creationId xmlns:a16="http://schemas.microsoft.com/office/drawing/2014/main" id="{C27D7A69-2710-6827-C001-5631C6EC1A0E}"/>
              </a:ext>
            </a:extLst>
          </p:cNvPr>
          <p:cNvSpPr>
            <a:spLocks noGrp="1"/>
          </p:cNvSpPr>
          <p:nvPr>
            <p:ph idx="1"/>
          </p:nvPr>
        </p:nvSpPr>
        <p:spPr>
          <a:xfrm>
            <a:off x="677334" y="1094051"/>
            <a:ext cx="11514666" cy="5321509"/>
          </a:xfrm>
        </p:spPr>
        <p:txBody>
          <a:bodyPr>
            <a:normAutofit/>
          </a:bodyPr>
          <a:lstStyle/>
          <a:p>
            <a:pPr marL="0" marR="0">
              <a:lnSpc>
                <a:spcPct val="150000"/>
              </a:lnSpc>
              <a:spcBef>
                <a:spcPts val="0"/>
              </a:spcBef>
              <a:spcAft>
                <a:spcPts val="1000"/>
              </a:spcAft>
            </a:pPr>
            <a:r>
              <a:rPr lang="en-US" sz="2800" dirty="0">
                <a:effectLst/>
                <a:latin typeface="Garamond" panose="02020404030301010803" pitchFamily="18" charset="0"/>
                <a:ea typeface="MS Mincho" panose="02020609040205080304" pitchFamily="49" charset="-128"/>
                <a:cs typeface="Times New Roman" panose="02020603050405020304" pitchFamily="18" charset="0"/>
              </a:rPr>
              <a:t>The King County Housing Data Set provides information about houses in King County, including their size, location, condition, and other features. The objective of this project is to create a multiple regression model that can accurately predict the price of a house.</a:t>
            </a:r>
          </a:p>
          <a:p>
            <a:pPr marL="0" marR="0">
              <a:lnSpc>
                <a:spcPct val="150000"/>
              </a:lnSpc>
              <a:spcBef>
                <a:spcPts val="0"/>
              </a:spcBef>
              <a:spcAft>
                <a:spcPts val="1000"/>
              </a:spcAft>
            </a:pPr>
            <a:r>
              <a:rPr lang="en-US" sz="2800" dirty="0">
                <a:effectLst/>
                <a:latin typeface="Garamond" panose="02020404030301010803" pitchFamily="18" charset="0"/>
                <a:ea typeface="MS Mincho" panose="02020609040205080304" pitchFamily="49" charset="-128"/>
                <a:cs typeface="Times New Roman" panose="02020603050405020304" pitchFamily="18" charset="0"/>
              </a:rPr>
              <a:t>The project is commissioned by a commercial real estate company interested in purchasing homes within a specific area. Their main concerns revolve around obtaining predicted prices for homes in the area, and assessing any notable disparities between the actual prices and our model's predicted prices.</a:t>
            </a:r>
            <a:endParaRPr lang="en-US" sz="2800" dirty="0">
              <a:latin typeface="Garamond" panose="02020404030301010803" pitchFamily="18" charset="0"/>
            </a:endParaRPr>
          </a:p>
        </p:txBody>
      </p:sp>
    </p:spTree>
    <p:extLst>
      <p:ext uri="{BB962C8B-B14F-4D97-AF65-F5344CB8AC3E}">
        <p14:creationId xmlns:p14="http://schemas.microsoft.com/office/powerpoint/2010/main" val="281147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DBA-A3C0-DF4F-6D43-B1A5F7218CAB}"/>
              </a:ext>
            </a:extLst>
          </p:cNvPr>
          <p:cNvSpPr>
            <a:spLocks noGrp="1"/>
          </p:cNvSpPr>
          <p:nvPr>
            <p:ph type="title"/>
          </p:nvPr>
        </p:nvSpPr>
        <p:spPr>
          <a:xfrm>
            <a:off x="246743" y="381001"/>
            <a:ext cx="10018713" cy="171450"/>
          </a:xfrm>
        </p:spPr>
        <p:txBody>
          <a:bodyPr>
            <a:noAutofit/>
          </a:bodyPr>
          <a:lstStyle/>
          <a:p>
            <a:r>
              <a:rPr lang="en-US" sz="2800" dirty="0"/>
              <a:t>Trend observation</a:t>
            </a:r>
            <a:br>
              <a:rPr lang="en-US" sz="2800" dirty="0"/>
            </a:br>
            <a:endParaRPr lang="en-US" sz="2800" dirty="0"/>
          </a:p>
        </p:txBody>
      </p:sp>
      <p:sp>
        <p:nvSpPr>
          <p:cNvPr id="3" name="Content Placeholder 2">
            <a:extLst>
              <a:ext uri="{FF2B5EF4-FFF2-40B4-BE49-F238E27FC236}">
                <a16:creationId xmlns:a16="http://schemas.microsoft.com/office/drawing/2014/main" id="{8726DB09-54E4-2453-1647-571A64D240FF}"/>
              </a:ext>
            </a:extLst>
          </p:cNvPr>
          <p:cNvSpPr>
            <a:spLocks noGrp="1"/>
          </p:cNvSpPr>
          <p:nvPr>
            <p:ph idx="1"/>
          </p:nvPr>
        </p:nvSpPr>
        <p:spPr>
          <a:xfrm>
            <a:off x="246743" y="857251"/>
            <a:ext cx="5574937" cy="5736589"/>
          </a:xfrm>
        </p:spPr>
        <p:txBody>
          <a:bodyPr>
            <a:normAutofit lnSpcReduction="10000"/>
          </a:bodyPr>
          <a:lstStyle/>
          <a:p>
            <a:pPr marL="0" marR="0">
              <a:lnSpc>
                <a:spcPct val="150000"/>
              </a:lnSpc>
              <a:spcBef>
                <a:spcPts val="0"/>
              </a:spcBef>
              <a:spcAft>
                <a:spcPts val="1000"/>
              </a:spcAft>
            </a:pPr>
            <a:r>
              <a:rPr lang="en-US" dirty="0">
                <a:effectLst/>
                <a:latin typeface="Garamond" panose="02020404030301010803" pitchFamily="18" charset="0"/>
                <a:ea typeface="MS Mincho" panose="02020609040205080304" pitchFamily="49" charset="-128"/>
                <a:cs typeface="Times New Roman" panose="02020603050405020304" pitchFamily="18" charset="0"/>
              </a:rPr>
              <a:t>Positive Correlation: There is a clear positive correlation between </a:t>
            </a:r>
            <a:r>
              <a:rPr lang="en-US"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dirty="0">
                <a:effectLst/>
                <a:latin typeface="Garamond" panose="02020404030301010803" pitchFamily="18" charset="0"/>
                <a:ea typeface="MS Mincho" panose="02020609040205080304" pitchFamily="49" charset="-128"/>
                <a:cs typeface="Times New Roman" panose="02020603050405020304" pitchFamily="18" charset="0"/>
              </a:rPr>
              <a:t> and price. As the living area increases, the house price also tends to increase. This is evident from the upward trend in the scatter plot.</a:t>
            </a:r>
          </a:p>
          <a:p>
            <a:pPr marL="0" marR="0" indent="0">
              <a:lnSpc>
                <a:spcPct val="115000"/>
              </a:lnSpc>
              <a:spcBef>
                <a:spcPts val="1000"/>
              </a:spcBef>
              <a:spcAft>
                <a:spcPts val="0"/>
              </a:spcAft>
              <a:buNone/>
            </a:pPr>
            <a:r>
              <a:rPr lang="en-US"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Implication</a:t>
            </a:r>
          </a:p>
          <a:p>
            <a:pPr marL="0" marR="0">
              <a:lnSpc>
                <a:spcPct val="150000"/>
              </a:lnSpc>
              <a:spcBef>
                <a:spcPts val="0"/>
              </a:spcBef>
              <a:spcAft>
                <a:spcPts val="1000"/>
              </a:spcAft>
            </a:pPr>
            <a:r>
              <a:rPr lang="en-US" dirty="0">
                <a:effectLst/>
                <a:latin typeface="Garamond" panose="02020404030301010803" pitchFamily="18" charset="0"/>
                <a:ea typeface="MS Mincho" panose="02020609040205080304" pitchFamily="49" charset="-128"/>
                <a:cs typeface="Times New Roman" panose="02020603050405020304" pitchFamily="18" charset="0"/>
              </a:rPr>
              <a:t>This suggests that larger homes generally command higher prices, which is important for pricing strategies and setting client expectations </a:t>
            </a:r>
          </a:p>
          <a:p>
            <a:pPr marL="0" marR="0" indent="0">
              <a:lnSpc>
                <a:spcPct val="150000"/>
              </a:lnSpc>
              <a:spcBef>
                <a:spcPts val="0"/>
              </a:spcBef>
              <a:spcAft>
                <a:spcPts val="1000"/>
              </a:spcAft>
              <a:buNone/>
            </a:pPr>
            <a:r>
              <a:rPr lang="en-US" b="1" kern="0" dirty="0">
                <a:solidFill>
                  <a:srgbClr val="365F91"/>
                </a:solidFill>
                <a:effectLst/>
                <a:latin typeface="Garamond" panose="02020404030301010803" pitchFamily="18" charset="0"/>
                <a:ea typeface="MS Gothic" panose="020B0609070205080204" pitchFamily="49" charset="-128"/>
                <a:cs typeface="Times New Roman" panose="02020603050405020304" pitchFamily="18" charset="0"/>
              </a:rPr>
              <a:t>Trend observation</a:t>
            </a:r>
          </a:p>
          <a:p>
            <a:pPr marL="0" marR="0">
              <a:lnSpc>
                <a:spcPct val="150000"/>
              </a:lnSpc>
              <a:spcBef>
                <a:spcPts val="0"/>
              </a:spcBef>
              <a:spcAft>
                <a:spcPts val="1000"/>
              </a:spcAft>
            </a:pPr>
            <a:r>
              <a:rPr lang="en-US" dirty="0">
                <a:effectLst/>
                <a:latin typeface="Garamond" panose="02020404030301010803" pitchFamily="18" charset="0"/>
                <a:ea typeface="MS Mincho" panose="02020609040205080304" pitchFamily="49" charset="-128"/>
                <a:cs typeface="Times New Roman" panose="02020603050405020304" pitchFamily="18" charset="0"/>
              </a:rPr>
              <a:t>Positive Correlation: There is a clear positive correlation between </a:t>
            </a:r>
            <a:r>
              <a:rPr lang="en-US"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dirty="0">
                <a:effectLst/>
                <a:latin typeface="Garamond" panose="02020404030301010803" pitchFamily="18" charset="0"/>
                <a:ea typeface="MS Mincho" panose="02020609040205080304" pitchFamily="49" charset="-128"/>
                <a:cs typeface="Times New Roman" panose="02020603050405020304" pitchFamily="18" charset="0"/>
              </a:rPr>
              <a:t> and price. As the living area increases, the house price also tends to increase. This is evident from the upward trend in the scatter plot.</a:t>
            </a:r>
          </a:p>
        </p:txBody>
      </p:sp>
      <p:pic>
        <p:nvPicPr>
          <p:cNvPr id="4" name="Picture 3">
            <a:extLst>
              <a:ext uri="{FF2B5EF4-FFF2-40B4-BE49-F238E27FC236}">
                <a16:creationId xmlns:a16="http://schemas.microsoft.com/office/drawing/2014/main" id="{0B9B4789-B84B-20CC-EBA8-8C1DAF3B40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1680" y="381001"/>
            <a:ext cx="6471920" cy="5038959"/>
          </a:xfrm>
          <a:prstGeom prst="rect">
            <a:avLst/>
          </a:prstGeom>
          <a:noFill/>
          <a:ln>
            <a:noFill/>
          </a:ln>
        </p:spPr>
      </p:pic>
      <p:sp>
        <p:nvSpPr>
          <p:cNvPr id="6" name="TextBox 5">
            <a:extLst>
              <a:ext uri="{FF2B5EF4-FFF2-40B4-BE49-F238E27FC236}">
                <a16:creationId xmlns:a16="http://schemas.microsoft.com/office/drawing/2014/main" id="{47F5012B-D41D-D857-DCCC-ECDF9B1B4176}"/>
              </a:ext>
            </a:extLst>
          </p:cNvPr>
          <p:cNvSpPr txBox="1"/>
          <p:nvPr/>
        </p:nvSpPr>
        <p:spPr>
          <a:xfrm>
            <a:off x="0" y="-72730"/>
            <a:ext cx="9710058" cy="463525"/>
          </a:xfrm>
          <a:prstGeom prst="rect">
            <a:avLst/>
          </a:prstGeom>
          <a:noFill/>
        </p:spPr>
        <p:txBody>
          <a:bodyPr wrap="square">
            <a:spAutoFit/>
          </a:bodyPr>
          <a:lstStyle/>
          <a:p>
            <a:pPr marL="0" marR="0">
              <a:lnSpc>
                <a:spcPct val="115000"/>
              </a:lnSpc>
              <a:spcBef>
                <a:spcPts val="1000"/>
              </a:spcBef>
              <a:spcAft>
                <a:spcPts val="0"/>
              </a:spcAft>
            </a:pPr>
            <a:r>
              <a:rPr lang="en-US" sz="22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Analysis 2. Investigating whether large houses tend to have higher prices?</a:t>
            </a:r>
          </a:p>
        </p:txBody>
      </p:sp>
    </p:spTree>
    <p:extLst>
      <p:ext uri="{BB962C8B-B14F-4D97-AF65-F5344CB8AC3E}">
        <p14:creationId xmlns:p14="http://schemas.microsoft.com/office/powerpoint/2010/main" val="1433779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DBA-A3C0-DF4F-6D43-B1A5F7218CAB}"/>
              </a:ext>
            </a:extLst>
          </p:cNvPr>
          <p:cNvSpPr>
            <a:spLocks noGrp="1"/>
          </p:cNvSpPr>
          <p:nvPr>
            <p:ph type="title"/>
          </p:nvPr>
        </p:nvSpPr>
        <p:spPr>
          <a:xfrm>
            <a:off x="134983" y="-4447"/>
            <a:ext cx="10018713" cy="171450"/>
          </a:xfrm>
        </p:spPr>
        <p:txBody>
          <a:bodyPr>
            <a:noAutofit/>
          </a:bodyPr>
          <a:lstStyle/>
          <a:p>
            <a:r>
              <a:rPr lang="en-US" sz="2800" b="1" dirty="0"/>
              <a:t>Trend observation</a:t>
            </a:r>
            <a:br>
              <a:rPr lang="en-US" sz="2800" b="1" dirty="0"/>
            </a:br>
            <a:endParaRPr lang="en-US" sz="2800" b="1" dirty="0"/>
          </a:p>
        </p:txBody>
      </p:sp>
      <p:sp>
        <p:nvSpPr>
          <p:cNvPr id="3" name="Content Placeholder 2">
            <a:extLst>
              <a:ext uri="{FF2B5EF4-FFF2-40B4-BE49-F238E27FC236}">
                <a16:creationId xmlns:a16="http://schemas.microsoft.com/office/drawing/2014/main" id="{8726DB09-54E4-2453-1647-571A64D240FF}"/>
              </a:ext>
            </a:extLst>
          </p:cNvPr>
          <p:cNvSpPr>
            <a:spLocks noGrp="1"/>
          </p:cNvSpPr>
          <p:nvPr>
            <p:ph idx="1"/>
          </p:nvPr>
        </p:nvSpPr>
        <p:spPr>
          <a:xfrm>
            <a:off x="246743" y="857251"/>
            <a:ext cx="5036457" cy="5531485"/>
          </a:xfrm>
        </p:spPr>
        <p:txBody>
          <a:bodyPr>
            <a:normAutofit fontScale="92500"/>
          </a:bodyPr>
          <a:lstStyle/>
          <a:p>
            <a:pPr marL="0" marR="0" indent="0" algn="just">
              <a:lnSpc>
                <a:spcPct val="115000"/>
              </a:lnSpc>
              <a:spcBef>
                <a:spcPts val="1000"/>
              </a:spcBef>
              <a:spcAft>
                <a:spcPts val="0"/>
              </a:spcAft>
              <a:buNone/>
            </a:pPr>
            <a:r>
              <a:rPr lang="en-US" sz="20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Implication</a:t>
            </a:r>
          </a:p>
          <a:p>
            <a:pPr marL="0" marR="0" algn="just">
              <a:lnSpc>
                <a:spcPct val="150000"/>
              </a:lnSpc>
              <a:spcBef>
                <a:spcPts val="0"/>
              </a:spcBef>
              <a:spcAft>
                <a:spcPts val="1000"/>
              </a:spcAft>
            </a:pPr>
            <a:r>
              <a:rPr lang="en-US" sz="2000" dirty="0">
                <a:effectLst/>
                <a:latin typeface="Garamond" panose="02020404030301010803" pitchFamily="18" charset="0"/>
                <a:ea typeface="MS Mincho" panose="02020609040205080304" pitchFamily="49" charset="-128"/>
                <a:cs typeface="Times New Roman" panose="02020603050405020304" pitchFamily="18" charset="0"/>
              </a:rPr>
              <a:t>This suggests that larger homes generally command higher prices, which is important for pricing strategies and setting client expectations.</a:t>
            </a:r>
          </a:p>
          <a:p>
            <a:pPr marL="0" marR="0" algn="just">
              <a:lnSpc>
                <a:spcPct val="150000"/>
              </a:lnSpc>
              <a:spcBef>
                <a:spcPts val="0"/>
              </a:spcBef>
              <a:spcAft>
                <a:spcPts val="1000"/>
              </a:spcAft>
            </a:pPr>
            <a:r>
              <a:rPr lang="en-US" sz="2000" dirty="0">
                <a:effectLst/>
                <a:latin typeface="Garamond" panose="02020404030301010803" pitchFamily="18" charset="0"/>
                <a:ea typeface="MS Mincho" panose="02020609040205080304" pitchFamily="49" charset="-128"/>
                <a:cs typeface="Times New Roman" panose="02020603050405020304" pitchFamily="18" charset="0"/>
              </a:rPr>
              <a:t>Although there is price variation, smaller houses (with </a:t>
            </a:r>
            <a:r>
              <a:rPr lang="en-US" sz="2000"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sz="2000" dirty="0">
                <a:effectLst/>
                <a:latin typeface="Garamond" panose="02020404030301010803" pitchFamily="18" charset="0"/>
                <a:ea typeface="MS Mincho" panose="02020609040205080304" pitchFamily="49" charset="-128"/>
                <a:cs typeface="Times New Roman" panose="02020603050405020304" pitchFamily="18" charset="0"/>
              </a:rPr>
              <a:t> below 2,000) have less variation in price compared to larger houses. As the size increases, the variation in price also increases, suggesting that other factors might also play a role in determining the price of larger houses.</a:t>
            </a:r>
          </a:p>
          <a:p>
            <a:pPr marL="0" marR="0" algn="just">
              <a:lnSpc>
                <a:spcPct val="150000"/>
              </a:lnSpc>
              <a:spcBef>
                <a:spcPts val="0"/>
              </a:spcBef>
              <a:spcAft>
                <a:spcPts val="1000"/>
              </a:spcAft>
            </a:pPr>
            <a:r>
              <a:rPr lang="en-US" sz="2000" b="1" dirty="0">
                <a:effectLst/>
                <a:latin typeface="Garamond" panose="02020404030301010803" pitchFamily="18" charset="0"/>
                <a:ea typeface="MS Mincho" panose="02020609040205080304" pitchFamily="49" charset="-128"/>
                <a:cs typeface="Times New Roman" panose="02020603050405020304" pitchFamily="18" charset="0"/>
              </a:rPr>
              <a:t>Analysis 3: </a:t>
            </a:r>
            <a:r>
              <a:rPr lang="en-US" sz="2000" dirty="0">
                <a:effectLst/>
                <a:latin typeface="Garamond" panose="02020404030301010803" pitchFamily="18" charset="0"/>
                <a:ea typeface="MS Mincho" panose="02020609040205080304" pitchFamily="49" charset="-128"/>
                <a:cs typeface="Times New Roman" panose="02020603050405020304" pitchFamily="18" charset="0"/>
              </a:rPr>
              <a:t>Develop a Linear Regression Model to Predict Housing Prices</a:t>
            </a:r>
            <a:endParaRPr lang="en-US" sz="3600" dirty="0">
              <a:latin typeface="Garamond" panose="02020404030301010803" pitchFamily="18" charset="0"/>
            </a:endParaRPr>
          </a:p>
        </p:txBody>
      </p:sp>
      <p:pic>
        <p:nvPicPr>
          <p:cNvPr id="4" name="Picture 3">
            <a:extLst>
              <a:ext uri="{FF2B5EF4-FFF2-40B4-BE49-F238E27FC236}">
                <a16:creationId xmlns:a16="http://schemas.microsoft.com/office/drawing/2014/main" id="{0B9B4789-B84B-20CC-EBA8-8C1DAF3B40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6099" y="469265"/>
            <a:ext cx="7104508" cy="5531484"/>
          </a:xfrm>
          <a:prstGeom prst="rect">
            <a:avLst/>
          </a:prstGeom>
          <a:noFill/>
          <a:ln>
            <a:noFill/>
          </a:ln>
        </p:spPr>
      </p:pic>
    </p:spTree>
    <p:extLst>
      <p:ext uri="{BB962C8B-B14F-4D97-AF65-F5344CB8AC3E}">
        <p14:creationId xmlns:p14="http://schemas.microsoft.com/office/powerpoint/2010/main" val="3098987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5E2DEB-4273-8378-10B7-601F7F72B3E4}"/>
              </a:ext>
            </a:extLst>
          </p:cNvPr>
          <p:cNvPicPr>
            <a:picLocks noGrp="1" noChangeAspect="1"/>
          </p:cNvPicPr>
          <p:nvPr>
            <p:ph idx="1"/>
          </p:nvPr>
        </p:nvPicPr>
        <p:blipFill>
          <a:blip r:embed="rId3"/>
          <a:stretch>
            <a:fillRect/>
          </a:stretch>
        </p:blipFill>
        <p:spPr>
          <a:xfrm>
            <a:off x="256687" y="1036320"/>
            <a:ext cx="11678625" cy="4272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4">
            <a:extLst>
              <a:ext uri="{FF2B5EF4-FFF2-40B4-BE49-F238E27FC236}">
                <a16:creationId xmlns:a16="http://schemas.microsoft.com/office/drawing/2014/main" id="{1BB0B1CD-30FD-4E75-40B7-3B17745F5754}"/>
              </a:ext>
            </a:extLst>
          </p:cNvPr>
          <p:cNvSpPr>
            <a:spLocks noGrp="1"/>
          </p:cNvSpPr>
          <p:nvPr>
            <p:ph type="title"/>
          </p:nvPr>
        </p:nvSpPr>
        <p:spPr>
          <a:xfrm>
            <a:off x="0" y="0"/>
            <a:ext cx="8596668" cy="1320800"/>
          </a:xfrm>
        </p:spPr>
        <p:txBody>
          <a:bodyPr>
            <a:normAutofit/>
          </a:bodyPr>
          <a:lstStyle/>
          <a:p>
            <a:r>
              <a:rPr lang="en-US" b="1" dirty="0"/>
              <a:t>Correlation Matrix of selected features</a:t>
            </a:r>
            <a:br>
              <a:rPr lang="en-US" b="1" dirty="0"/>
            </a:br>
            <a:endParaRPr lang="en-US" b="1" dirty="0"/>
          </a:p>
        </p:txBody>
      </p:sp>
    </p:spTree>
    <p:extLst>
      <p:ext uri="{BB962C8B-B14F-4D97-AF65-F5344CB8AC3E}">
        <p14:creationId xmlns:p14="http://schemas.microsoft.com/office/powerpoint/2010/main" val="127505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7538-DD0D-AAA5-7BB7-8395CE7D0440}"/>
              </a:ext>
            </a:extLst>
          </p:cNvPr>
          <p:cNvSpPr>
            <a:spLocks noGrp="1"/>
          </p:cNvSpPr>
          <p:nvPr>
            <p:ph type="title"/>
          </p:nvPr>
        </p:nvSpPr>
        <p:spPr>
          <a:xfrm>
            <a:off x="1084572" y="0"/>
            <a:ext cx="10018713" cy="897988"/>
          </a:xfrm>
        </p:spPr>
        <p:txBody>
          <a:bodyPr>
            <a:normAutofit/>
          </a:bodyPr>
          <a:lstStyle/>
          <a:p>
            <a:r>
              <a:rPr lang="en-US" sz="3200" b="1" dirty="0"/>
              <a:t>Scatter Plot of </a:t>
            </a:r>
            <a:r>
              <a:rPr lang="en-US" sz="3200" b="1" dirty="0" err="1"/>
              <a:t>Price_Log</a:t>
            </a:r>
            <a:r>
              <a:rPr lang="en-US" sz="3200" b="1" dirty="0"/>
              <a:t> vs Selected features</a:t>
            </a:r>
          </a:p>
        </p:txBody>
      </p:sp>
      <p:pic>
        <p:nvPicPr>
          <p:cNvPr id="7" name="Content Placeholder 6">
            <a:extLst>
              <a:ext uri="{FF2B5EF4-FFF2-40B4-BE49-F238E27FC236}">
                <a16:creationId xmlns:a16="http://schemas.microsoft.com/office/drawing/2014/main" id="{CB2BB1E3-E2C9-0371-C54E-C09F8105B5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572" y="782320"/>
            <a:ext cx="8872304" cy="5892799"/>
          </a:xfrm>
          <a:prstGeom prst="rect">
            <a:avLst/>
          </a:prstGeom>
          <a:noFill/>
          <a:ln>
            <a:noFill/>
          </a:ln>
        </p:spPr>
      </p:pic>
    </p:spTree>
    <p:extLst>
      <p:ext uri="{BB962C8B-B14F-4D97-AF65-F5344CB8AC3E}">
        <p14:creationId xmlns:p14="http://schemas.microsoft.com/office/powerpoint/2010/main" val="2020183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F93-3303-C10D-F3F2-0C35C106CB2C}"/>
              </a:ext>
            </a:extLst>
          </p:cNvPr>
          <p:cNvSpPr>
            <a:spLocks noGrp="1"/>
          </p:cNvSpPr>
          <p:nvPr>
            <p:ph type="title"/>
          </p:nvPr>
        </p:nvSpPr>
        <p:spPr>
          <a:xfrm>
            <a:off x="234157" y="702471"/>
            <a:ext cx="10018713" cy="474095"/>
          </a:xfrm>
        </p:spPr>
        <p:txBody>
          <a:bodyPr>
            <a:noAutofit/>
          </a:bodyPr>
          <a:lstStyle/>
          <a:p>
            <a:r>
              <a:rPr lang="en-US" sz="2200" b="1" dirty="0">
                <a:solidFill>
                  <a:srgbClr val="4F81BD"/>
                </a:solidFill>
                <a:latin typeface="Garamond" panose="02020404030301010803" pitchFamily="18" charset="0"/>
                <a:ea typeface="MS Gothic" panose="020B0609070205080204" pitchFamily="49" charset="-128"/>
                <a:cs typeface="Times New Roman" panose="02020603050405020304" pitchFamily="18" charset="0"/>
              </a:rPr>
              <a:t>Baseline Linear Regression Model for Predict Housing Prices</a:t>
            </a:r>
          </a:p>
        </p:txBody>
      </p:sp>
      <p:pic>
        <p:nvPicPr>
          <p:cNvPr id="4" name="Picture 3">
            <a:extLst>
              <a:ext uri="{FF2B5EF4-FFF2-40B4-BE49-F238E27FC236}">
                <a16:creationId xmlns:a16="http://schemas.microsoft.com/office/drawing/2014/main" id="{801D490C-ABD1-96F8-AE7C-188AE24AA8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92327" y="1490018"/>
            <a:ext cx="6476995" cy="4665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D9F04DFD-6A34-5BA3-D368-F8477BAECEAE}"/>
              </a:ext>
            </a:extLst>
          </p:cNvPr>
          <p:cNvSpPr txBox="1"/>
          <p:nvPr/>
        </p:nvSpPr>
        <p:spPr>
          <a:xfrm>
            <a:off x="234157" y="1176566"/>
            <a:ext cx="5210040" cy="5351593"/>
          </a:xfrm>
          <a:prstGeom prst="rect">
            <a:avLst/>
          </a:prstGeom>
          <a:noFill/>
        </p:spPr>
        <p:txBody>
          <a:bodyPr wrap="square" rtlCol="0">
            <a:spAutoFit/>
          </a:bodyPr>
          <a:lstStyle/>
          <a:p>
            <a:pPr marL="0" marR="0" algn="just">
              <a:lnSpc>
                <a:spcPct val="150000"/>
              </a:lnSpc>
              <a:spcBef>
                <a:spcPts val="0"/>
              </a:spcBef>
              <a:spcAft>
                <a:spcPts val="1000"/>
              </a:spcAft>
            </a:pPr>
            <a:r>
              <a:rPr lang="en-US" sz="2300" dirty="0">
                <a:effectLst/>
                <a:latin typeface="Garamond" panose="02020404030301010803" pitchFamily="18" charset="0"/>
                <a:ea typeface="MS Mincho" panose="02020609040205080304" pitchFamily="49" charset="-128"/>
                <a:cs typeface="Times New Roman" panose="02020603050405020304" pitchFamily="18" charset="0"/>
              </a:rPr>
              <a:t>We have developed an initial baseline model to predict house prices using the living area (</a:t>
            </a:r>
            <a:r>
              <a:rPr lang="en-US" sz="2300"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sz="2300" dirty="0">
                <a:effectLst/>
                <a:latin typeface="Garamond" panose="02020404030301010803" pitchFamily="18" charset="0"/>
                <a:ea typeface="MS Mincho" panose="02020609040205080304" pitchFamily="49" charset="-128"/>
                <a:cs typeface="Times New Roman" panose="02020603050405020304" pitchFamily="18" charset="0"/>
              </a:rPr>
              <a:t>) as the sole predictor. While this model explains approximately 47.3% of the variance in house prices, there is significant room for improvement. The model's predictions have an average error (MAE) of approximately 0.311 units, and the overall accuracy can be enhanced by considering additional factors.</a:t>
            </a:r>
          </a:p>
        </p:txBody>
      </p:sp>
      <p:sp>
        <p:nvSpPr>
          <p:cNvPr id="3" name="Title 1">
            <a:extLst>
              <a:ext uri="{FF2B5EF4-FFF2-40B4-BE49-F238E27FC236}">
                <a16:creationId xmlns:a16="http://schemas.microsoft.com/office/drawing/2014/main" id="{0CED74B4-ADF9-CA13-CD11-D4DB431EA86B}"/>
              </a:ext>
            </a:extLst>
          </p:cNvPr>
          <p:cNvSpPr txBox="1">
            <a:spLocks/>
          </p:cNvSpPr>
          <p:nvPr/>
        </p:nvSpPr>
        <p:spPr>
          <a:xfrm>
            <a:off x="234157" y="-514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MODELLING</a:t>
            </a:r>
          </a:p>
        </p:txBody>
      </p:sp>
    </p:spTree>
    <p:extLst>
      <p:ext uri="{BB962C8B-B14F-4D97-AF65-F5344CB8AC3E}">
        <p14:creationId xmlns:p14="http://schemas.microsoft.com/office/powerpoint/2010/main" val="2882141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B34C7-9789-CFF5-DB5A-FD1C42F215EE}"/>
              </a:ext>
            </a:extLst>
          </p:cNvPr>
          <p:cNvSpPr>
            <a:spLocks noGrp="1"/>
          </p:cNvSpPr>
          <p:nvPr>
            <p:ph idx="1"/>
          </p:nvPr>
        </p:nvSpPr>
        <p:spPr>
          <a:xfrm>
            <a:off x="5076137" y="1269602"/>
            <a:ext cx="6881706" cy="3880773"/>
          </a:xfrm>
        </p:spPr>
        <p:txBody>
          <a:bodyPr>
            <a:normAutofit fontScale="92500"/>
          </a:bodyPr>
          <a:lstStyle/>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Model 1 was an improvement to the baseline model with an improved r squared value of 56.9%. </a:t>
            </a:r>
          </a:p>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Features added in this model include:</a:t>
            </a:r>
          </a:p>
          <a:p>
            <a:pPr marL="0" marR="0" indent="0">
              <a:lnSpc>
                <a:spcPct val="115000"/>
              </a:lnSpc>
              <a:spcBef>
                <a:spcPts val="1000"/>
              </a:spcBef>
              <a:spcAft>
                <a:spcPts val="0"/>
              </a:spcAft>
              <a:buNone/>
            </a:pPr>
            <a:r>
              <a:rPr lang="en-US" sz="3600" dirty="0">
                <a:effectLst/>
                <a:latin typeface="Garamond" panose="02020404030301010803" pitchFamily="18" charset="0"/>
                <a:ea typeface="MS Mincho" panose="02020609040205080304" pitchFamily="49" charset="-128"/>
                <a:cs typeface="Times New Roman" panose="02020603050405020304" pitchFamily="18" charset="0"/>
              </a:rPr>
              <a: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sqft_above</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grade, bathrooms, 	and bedrooms.</a:t>
            </a:r>
          </a:p>
          <a:p>
            <a:endParaRPr lang="en-US" dirty="0"/>
          </a:p>
        </p:txBody>
      </p:sp>
      <p:sp>
        <p:nvSpPr>
          <p:cNvPr id="4" name="Title 1">
            <a:extLst>
              <a:ext uri="{FF2B5EF4-FFF2-40B4-BE49-F238E27FC236}">
                <a16:creationId xmlns:a16="http://schemas.microsoft.com/office/drawing/2014/main" id="{63DF61B8-62B4-EA8E-19C4-469A180F005D}"/>
              </a:ext>
            </a:extLst>
          </p:cNvPr>
          <p:cNvSpPr txBox="1">
            <a:spLocks/>
          </p:cNvSpPr>
          <p:nvPr/>
        </p:nvSpPr>
        <p:spPr>
          <a:xfrm>
            <a:off x="234157" y="7381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4F81BD"/>
                </a:solidFill>
                <a:latin typeface="Garamond" panose="02020404030301010803" pitchFamily="18" charset="0"/>
                <a:ea typeface="MS Gothic" panose="020B0609070205080204" pitchFamily="49" charset="-128"/>
                <a:cs typeface="Times New Roman" panose="02020603050405020304" pitchFamily="18" charset="0"/>
              </a:rPr>
              <a:t>Model 1</a:t>
            </a:r>
          </a:p>
        </p:txBody>
      </p:sp>
      <p:sp>
        <p:nvSpPr>
          <p:cNvPr id="7" name="Title 1">
            <a:extLst>
              <a:ext uri="{FF2B5EF4-FFF2-40B4-BE49-F238E27FC236}">
                <a16:creationId xmlns:a16="http://schemas.microsoft.com/office/drawing/2014/main" id="{A93BF640-A9F6-C41D-2244-2208C3D95F44}"/>
              </a:ext>
            </a:extLst>
          </p:cNvPr>
          <p:cNvSpPr txBox="1">
            <a:spLocks/>
          </p:cNvSpPr>
          <p:nvPr/>
        </p:nvSpPr>
        <p:spPr>
          <a:xfrm>
            <a:off x="234157" y="-514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MODELLING Cont’d…</a:t>
            </a:r>
          </a:p>
        </p:txBody>
      </p:sp>
      <p:sp>
        <p:nvSpPr>
          <p:cNvPr id="8" name="Content Placeholder 2">
            <a:extLst>
              <a:ext uri="{FF2B5EF4-FFF2-40B4-BE49-F238E27FC236}">
                <a16:creationId xmlns:a16="http://schemas.microsoft.com/office/drawing/2014/main" id="{D8227C05-F3A2-1652-A9CC-764E8F7A73A3}"/>
              </a:ext>
            </a:extLst>
          </p:cNvPr>
          <p:cNvSpPr txBox="1">
            <a:spLocks/>
          </p:cNvSpPr>
          <p:nvPr/>
        </p:nvSpPr>
        <p:spPr>
          <a:xfrm>
            <a:off x="152877" y="1655414"/>
            <a:ext cx="4795043" cy="3898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1000"/>
              </a:spcAft>
              <a:buSzPts val="1000"/>
              <a:buFont typeface="Wingdings 3" charset="2"/>
              <a:buNone/>
              <a:tabLst>
                <a:tab pos="457200" algn="l"/>
              </a:tabLst>
            </a:pPr>
            <a:r>
              <a:rPr lang="en-US" sz="3200" u="sng" dirty="0">
                <a:latin typeface="Garamond" panose="02020404030301010803" pitchFamily="18" charset="0"/>
                <a:ea typeface="MS Mincho" panose="02020609040205080304" pitchFamily="49" charset="-128"/>
                <a:cs typeface="Times New Roman" panose="02020603050405020304" pitchFamily="18" charset="0"/>
              </a:rPr>
              <a:t>Model Parameters:</a:t>
            </a: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mse</a:t>
            </a:r>
            <a:r>
              <a:rPr lang="en-US" sz="3200" dirty="0">
                <a:latin typeface="Garamond" panose="02020404030301010803" pitchFamily="18" charset="0"/>
                <a:ea typeface="MS Mincho" panose="02020609040205080304" pitchFamily="49" charset="-128"/>
                <a:cs typeface="Times New Roman" panose="02020603050405020304" pitchFamily="18" charset="0"/>
              </a:rPr>
              <a:t>: 0.120</a:t>
            </a: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mae</a:t>
            </a:r>
            <a:r>
              <a:rPr lang="en-US" sz="3200" dirty="0">
                <a:latin typeface="Garamond" panose="02020404030301010803" pitchFamily="18" charset="0"/>
                <a:ea typeface="MS Mincho" panose="02020609040205080304" pitchFamily="49" charset="-128"/>
                <a:cs typeface="Times New Roman" panose="02020603050405020304" pitchFamily="18" charset="0"/>
              </a:rPr>
              <a:t>: 0.276</a:t>
            </a:r>
          </a:p>
          <a:p>
            <a:pPr marL="0" indent="0">
              <a:lnSpc>
                <a:spcPct val="115000"/>
              </a:lnSpc>
              <a:spcBef>
                <a:spcPts val="0"/>
              </a:spcBef>
              <a:spcAft>
                <a:spcPts val="1000"/>
              </a:spcAft>
              <a:buSzPts val="1000"/>
              <a:buFont typeface="Wingdings 3" charset="2"/>
              <a:buNone/>
              <a:tabLst>
                <a:tab pos="457200" algn="l"/>
              </a:tabLst>
            </a:pPr>
            <a:r>
              <a:rPr lang="en-US" sz="3200" dirty="0">
                <a:latin typeface="Garamond" panose="02020404030301010803" pitchFamily="18" charset="0"/>
                <a:ea typeface="MS Mincho" panose="02020609040205080304" pitchFamily="49" charset="-128"/>
                <a:cs typeface="Times New Roman" panose="02020603050405020304" pitchFamily="18" charset="0"/>
              </a:rPr>
              <a:t>r2: 0.569</a:t>
            </a:r>
          </a:p>
        </p:txBody>
      </p:sp>
    </p:spTree>
    <p:extLst>
      <p:ext uri="{BB962C8B-B14F-4D97-AF65-F5344CB8AC3E}">
        <p14:creationId xmlns:p14="http://schemas.microsoft.com/office/powerpoint/2010/main" val="2295892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B34C7-9789-CFF5-DB5A-FD1C42F215EE}"/>
              </a:ext>
            </a:extLst>
          </p:cNvPr>
          <p:cNvSpPr>
            <a:spLocks noGrp="1"/>
          </p:cNvSpPr>
          <p:nvPr>
            <p:ph idx="1"/>
          </p:nvPr>
        </p:nvSpPr>
        <p:spPr>
          <a:xfrm>
            <a:off x="5076137" y="1269602"/>
            <a:ext cx="6881706" cy="4670160"/>
          </a:xfrm>
        </p:spPr>
        <p:txBody>
          <a:bodyPr>
            <a:normAutofit fontScale="92500" lnSpcReduction="10000"/>
          </a:bodyPr>
          <a:lstStyle/>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Model 2 was an improvement to the model 1 with an improved r squared value of 63.3%. </a:t>
            </a:r>
          </a:p>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Features added in this model include both numeric and categorical features:</a:t>
            </a:r>
          </a:p>
          <a:p>
            <a:pPr marL="0" marR="0" indent="0">
              <a:lnSpc>
                <a:spcPct val="115000"/>
              </a:lnSpc>
              <a:spcBef>
                <a:spcPts val="1000"/>
              </a:spcBef>
              <a:spcAft>
                <a:spcPts val="0"/>
              </a:spcAft>
              <a:buNone/>
            </a:pPr>
            <a:r>
              <a:rPr lang="en-US" sz="3600" dirty="0">
                <a:effectLst/>
                <a:latin typeface="Garamond" panose="02020404030301010803" pitchFamily="18" charset="0"/>
                <a:ea typeface="MS Mincho" panose="02020609040205080304" pitchFamily="49" charset="-128"/>
                <a:cs typeface="Times New Roman" panose="02020603050405020304" pitchFamily="18" charset="0"/>
              </a:rPr>
              <a: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sqft_above</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grade, 	bathrooms,  bedrooms, condition, 	year since renovated, basement</a:t>
            </a:r>
          </a:p>
          <a:p>
            <a:endParaRPr lang="en-US" dirty="0"/>
          </a:p>
        </p:txBody>
      </p:sp>
      <p:sp>
        <p:nvSpPr>
          <p:cNvPr id="4" name="Title 1">
            <a:extLst>
              <a:ext uri="{FF2B5EF4-FFF2-40B4-BE49-F238E27FC236}">
                <a16:creationId xmlns:a16="http://schemas.microsoft.com/office/drawing/2014/main" id="{63DF61B8-62B4-EA8E-19C4-469A180F005D}"/>
              </a:ext>
            </a:extLst>
          </p:cNvPr>
          <p:cNvSpPr txBox="1">
            <a:spLocks/>
          </p:cNvSpPr>
          <p:nvPr/>
        </p:nvSpPr>
        <p:spPr>
          <a:xfrm>
            <a:off x="234157" y="7381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4F81BD"/>
                </a:solidFill>
                <a:latin typeface="Garamond" panose="02020404030301010803" pitchFamily="18" charset="0"/>
                <a:ea typeface="MS Gothic" panose="020B0609070205080204" pitchFamily="49" charset="-128"/>
                <a:cs typeface="Times New Roman" panose="02020603050405020304" pitchFamily="18" charset="0"/>
              </a:rPr>
              <a:t>Model 2</a:t>
            </a:r>
          </a:p>
        </p:txBody>
      </p:sp>
      <p:sp>
        <p:nvSpPr>
          <p:cNvPr id="7" name="Title 1">
            <a:extLst>
              <a:ext uri="{FF2B5EF4-FFF2-40B4-BE49-F238E27FC236}">
                <a16:creationId xmlns:a16="http://schemas.microsoft.com/office/drawing/2014/main" id="{A93BF640-A9F6-C41D-2244-2208C3D95F44}"/>
              </a:ext>
            </a:extLst>
          </p:cNvPr>
          <p:cNvSpPr txBox="1">
            <a:spLocks/>
          </p:cNvSpPr>
          <p:nvPr/>
        </p:nvSpPr>
        <p:spPr>
          <a:xfrm>
            <a:off x="234157" y="-514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MODELLING Cont’d…</a:t>
            </a:r>
          </a:p>
        </p:txBody>
      </p:sp>
      <p:sp>
        <p:nvSpPr>
          <p:cNvPr id="2" name="Content Placeholder 2">
            <a:extLst>
              <a:ext uri="{FF2B5EF4-FFF2-40B4-BE49-F238E27FC236}">
                <a16:creationId xmlns:a16="http://schemas.microsoft.com/office/drawing/2014/main" id="{43580B09-9FA2-31B1-929D-C4EF4DAE923E}"/>
              </a:ext>
            </a:extLst>
          </p:cNvPr>
          <p:cNvSpPr txBox="1">
            <a:spLocks/>
          </p:cNvSpPr>
          <p:nvPr/>
        </p:nvSpPr>
        <p:spPr>
          <a:xfrm>
            <a:off x="117064" y="1707625"/>
            <a:ext cx="10599838" cy="3898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1000"/>
              </a:spcAft>
              <a:buSzPts val="1000"/>
              <a:buNone/>
              <a:tabLst>
                <a:tab pos="457200" algn="l"/>
              </a:tabLst>
            </a:pPr>
            <a:r>
              <a:rPr lang="en-US" sz="3200" u="sng" dirty="0">
                <a:latin typeface="Garamond" panose="02020404030301010803" pitchFamily="18" charset="0"/>
                <a:ea typeface="MS Mincho" panose="02020609040205080304" pitchFamily="49" charset="-128"/>
                <a:cs typeface="Times New Roman" panose="02020603050405020304" pitchFamily="18" charset="0"/>
              </a:rPr>
              <a:t>Model Parameters:</a:t>
            </a:r>
            <a:endParaRPr lang="en-US" sz="3200" dirty="0">
              <a:latin typeface="Garamond" panose="02020404030301010803" pitchFamily="18" charset="0"/>
              <a:ea typeface="MS Mincho" panose="02020609040205080304" pitchFamily="49" charset="-128"/>
              <a:cs typeface="Times New Roman" panose="02020603050405020304" pitchFamily="18" charset="0"/>
            </a:endParaRP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mse</a:t>
            </a:r>
            <a:r>
              <a:rPr lang="en-US" sz="3200" dirty="0">
                <a:latin typeface="Garamond" panose="02020404030301010803" pitchFamily="18" charset="0"/>
                <a:ea typeface="MS Mincho" panose="02020609040205080304" pitchFamily="49" charset="-128"/>
                <a:cs typeface="Times New Roman" panose="02020603050405020304" pitchFamily="18" charset="0"/>
              </a:rPr>
              <a:t>: 0.102</a:t>
            </a: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mae</a:t>
            </a:r>
            <a:r>
              <a:rPr lang="en-US" sz="3200" dirty="0">
                <a:latin typeface="Garamond" panose="02020404030301010803" pitchFamily="18" charset="0"/>
                <a:ea typeface="MS Mincho" panose="02020609040205080304" pitchFamily="49" charset="-128"/>
                <a:cs typeface="Times New Roman" panose="02020603050405020304" pitchFamily="18" charset="0"/>
              </a:rPr>
              <a:t>: 0.253</a:t>
            </a:r>
          </a:p>
          <a:p>
            <a:pPr marL="0" indent="0">
              <a:lnSpc>
                <a:spcPct val="115000"/>
              </a:lnSpc>
              <a:spcBef>
                <a:spcPts val="0"/>
              </a:spcBef>
              <a:spcAft>
                <a:spcPts val="1000"/>
              </a:spcAft>
              <a:buSzPts val="1000"/>
              <a:buFont typeface="Wingdings 3" charset="2"/>
              <a:buNone/>
              <a:tabLst>
                <a:tab pos="457200" algn="l"/>
              </a:tabLst>
            </a:pPr>
            <a:r>
              <a:rPr lang="en-US" sz="3200" dirty="0">
                <a:latin typeface="Garamond" panose="02020404030301010803" pitchFamily="18" charset="0"/>
                <a:ea typeface="MS Mincho" panose="02020609040205080304" pitchFamily="49" charset="-128"/>
                <a:cs typeface="Times New Roman" panose="02020603050405020304" pitchFamily="18" charset="0"/>
              </a:rPr>
              <a:t>r2: 0.633</a:t>
            </a:r>
          </a:p>
        </p:txBody>
      </p:sp>
    </p:spTree>
    <p:extLst>
      <p:ext uri="{BB962C8B-B14F-4D97-AF65-F5344CB8AC3E}">
        <p14:creationId xmlns:p14="http://schemas.microsoft.com/office/powerpoint/2010/main" val="1092245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B34C7-9789-CFF5-DB5A-FD1C42F215EE}"/>
              </a:ext>
            </a:extLst>
          </p:cNvPr>
          <p:cNvSpPr>
            <a:spLocks noGrp="1"/>
          </p:cNvSpPr>
          <p:nvPr>
            <p:ph idx="1"/>
          </p:nvPr>
        </p:nvSpPr>
        <p:spPr>
          <a:xfrm>
            <a:off x="3992880" y="1269602"/>
            <a:ext cx="7964963" cy="4670160"/>
          </a:xfrm>
        </p:spPr>
        <p:txBody>
          <a:bodyPr>
            <a:normAutofit fontScale="70000" lnSpcReduction="20000"/>
          </a:bodyPr>
          <a:lstStyle/>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Model 3 was best model with the highest r squared of 0.74  which  explains   74.6% of the variance in house prices being influenced by the selected features.</a:t>
            </a:r>
          </a:p>
          <a:p>
            <a:pPr>
              <a:lnSpc>
                <a:spcPct val="115000"/>
              </a:lnSpc>
            </a:pPr>
            <a:r>
              <a:rPr lang="en-US" sz="3600" dirty="0">
                <a:effectLst/>
                <a:latin typeface="Garamond" panose="02020404030301010803" pitchFamily="18" charset="0"/>
                <a:ea typeface="MS Mincho" panose="02020609040205080304" pitchFamily="49" charset="-128"/>
                <a:cs typeface="Times New Roman" panose="02020603050405020304" pitchFamily="18" charset="0"/>
              </a:rPr>
              <a:t>The model's predictions has considerably improved with an average error (MAE) of approximately 0.199 units,</a:t>
            </a:r>
            <a:endParaRPr lang="en-US" sz="3600" dirty="0">
              <a:latin typeface="Garamond" panose="02020404030301010803" pitchFamily="18" charset="0"/>
              <a:ea typeface="MS Mincho" panose="02020609040205080304" pitchFamily="49" charset="-128"/>
              <a:cs typeface="Times New Roman" panose="02020603050405020304" pitchFamily="18" charset="0"/>
            </a:endParaRPr>
          </a:p>
          <a:p>
            <a:pPr>
              <a:lnSpc>
                <a:spcPct val="115000"/>
              </a:lnSpc>
            </a:pPr>
            <a:r>
              <a:rPr lang="en-US" sz="3600" dirty="0">
                <a:latin typeface="Garamond" panose="02020404030301010803" pitchFamily="18" charset="0"/>
                <a:ea typeface="MS Mincho" panose="02020609040205080304" pitchFamily="49" charset="-128"/>
                <a:cs typeface="Times New Roman" panose="02020603050405020304" pitchFamily="18" charset="0"/>
              </a:rPr>
              <a:t>The selected features added in this model include both numeric and categorical features. They include:</a:t>
            </a:r>
          </a:p>
          <a:p>
            <a:pPr marL="0" marR="0" indent="0">
              <a:lnSpc>
                <a:spcPct val="115000"/>
              </a:lnSpc>
              <a:spcBef>
                <a:spcPts val="1000"/>
              </a:spcBef>
              <a:spcAft>
                <a:spcPts val="0"/>
              </a:spcAft>
              <a:buNone/>
            </a:pPr>
            <a:r>
              <a:rPr lang="en-US" sz="3600" dirty="0">
                <a:effectLst/>
                <a:latin typeface="Garamond" panose="02020404030301010803" pitchFamily="18" charset="0"/>
                <a:ea typeface="MS Mincho" panose="02020609040205080304" pitchFamily="49" charset="-128"/>
                <a:cs typeface="Times New Roman" panose="02020603050405020304" pitchFamily="18" charset="0"/>
              </a:rPr>
              <a: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sqft_living</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sqft_living15,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sqft_above</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grade, 	bathrooms,  	bedrooms, condition, 	year 	since 	renovated, 	basement, </a:t>
            </a:r>
            <a:r>
              <a:rPr lang="en-US" sz="3600" dirty="0" err="1">
                <a:effectLst/>
                <a:latin typeface="Garamond" panose="02020404030301010803" pitchFamily="18" charset="0"/>
                <a:ea typeface="MS Mincho" panose="02020609040205080304" pitchFamily="49" charset="-128"/>
                <a:cs typeface="Times New Roman" panose="02020603050405020304" pitchFamily="18" charset="0"/>
              </a:rPr>
              <a:t>age_home</a:t>
            </a:r>
            <a:r>
              <a:rPr lang="en-US" sz="3600" dirty="0">
                <a:effectLst/>
                <a:latin typeface="Garamond" panose="02020404030301010803" pitchFamily="18" charset="0"/>
                <a:ea typeface="MS Mincho" panose="02020609040205080304" pitchFamily="49" charset="-128"/>
                <a:cs typeface="Times New Roman" panose="02020603050405020304" pitchFamily="18" charset="0"/>
              </a:rPr>
              <a:t>, 	lat</a:t>
            </a:r>
            <a:r>
              <a:rPr lang="en-US" sz="3600" dirty="0">
                <a:latin typeface="Garamond" panose="02020404030301010803" pitchFamily="18" charset="0"/>
                <a:ea typeface="MS Mincho" panose="02020609040205080304" pitchFamily="49" charset="-128"/>
                <a:cs typeface="Times New Roman" panose="02020603050405020304" pitchFamily="18" charset="0"/>
              </a:rPr>
              <a:t>itude, 	longitude, </a:t>
            </a:r>
            <a:r>
              <a:rPr lang="en-US" sz="3600" dirty="0" err="1">
                <a:latin typeface="Garamond" panose="02020404030301010803" pitchFamily="18" charset="0"/>
                <a:ea typeface="MS Mincho" panose="02020609040205080304" pitchFamily="49" charset="-128"/>
                <a:cs typeface="Times New Roman" panose="02020603050405020304" pitchFamily="18" charset="0"/>
              </a:rPr>
              <a:t>zipcode</a:t>
            </a:r>
            <a:endParaRPr lang="en-US" sz="3600" dirty="0">
              <a:effectLst/>
              <a:latin typeface="Garamond" panose="02020404030301010803" pitchFamily="18" charset="0"/>
              <a:ea typeface="MS Mincho" panose="02020609040205080304" pitchFamily="49" charset="-128"/>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63DF61B8-62B4-EA8E-19C4-469A180F005D}"/>
              </a:ext>
            </a:extLst>
          </p:cNvPr>
          <p:cNvSpPr txBox="1">
            <a:spLocks/>
          </p:cNvSpPr>
          <p:nvPr/>
        </p:nvSpPr>
        <p:spPr>
          <a:xfrm>
            <a:off x="234157" y="7381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4F81BD"/>
                </a:solidFill>
                <a:latin typeface="Garamond" panose="02020404030301010803" pitchFamily="18" charset="0"/>
                <a:ea typeface="MS Gothic" panose="020B0609070205080204" pitchFamily="49" charset="-128"/>
                <a:cs typeface="Times New Roman" panose="02020603050405020304" pitchFamily="18" charset="0"/>
              </a:rPr>
              <a:t>Model 3</a:t>
            </a:r>
          </a:p>
        </p:txBody>
      </p:sp>
      <p:sp>
        <p:nvSpPr>
          <p:cNvPr id="7" name="Title 1">
            <a:extLst>
              <a:ext uri="{FF2B5EF4-FFF2-40B4-BE49-F238E27FC236}">
                <a16:creationId xmlns:a16="http://schemas.microsoft.com/office/drawing/2014/main" id="{A93BF640-A9F6-C41D-2244-2208C3D95F44}"/>
              </a:ext>
            </a:extLst>
          </p:cNvPr>
          <p:cNvSpPr txBox="1">
            <a:spLocks/>
          </p:cNvSpPr>
          <p:nvPr/>
        </p:nvSpPr>
        <p:spPr>
          <a:xfrm>
            <a:off x="234157" y="-514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MODELLING Cont’d…</a:t>
            </a:r>
          </a:p>
        </p:txBody>
      </p:sp>
      <p:sp>
        <p:nvSpPr>
          <p:cNvPr id="2" name="Content Placeholder 2">
            <a:extLst>
              <a:ext uri="{FF2B5EF4-FFF2-40B4-BE49-F238E27FC236}">
                <a16:creationId xmlns:a16="http://schemas.microsoft.com/office/drawing/2014/main" id="{43580B09-9FA2-31B1-929D-C4EF4DAE923E}"/>
              </a:ext>
            </a:extLst>
          </p:cNvPr>
          <p:cNvSpPr txBox="1">
            <a:spLocks/>
          </p:cNvSpPr>
          <p:nvPr/>
        </p:nvSpPr>
        <p:spPr>
          <a:xfrm>
            <a:off x="117064" y="1707625"/>
            <a:ext cx="4881656" cy="3898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1000"/>
              </a:spcAft>
              <a:buSzPts val="1000"/>
              <a:buNone/>
              <a:tabLst>
                <a:tab pos="457200" algn="l"/>
              </a:tabLst>
            </a:pPr>
            <a:r>
              <a:rPr lang="en-US" sz="3200" u="sng" dirty="0">
                <a:latin typeface="Garamond" panose="02020404030301010803" pitchFamily="18" charset="0"/>
                <a:ea typeface="MS Mincho" panose="02020609040205080304" pitchFamily="49" charset="-128"/>
                <a:cs typeface="Times New Roman" panose="02020603050405020304" pitchFamily="18" charset="0"/>
              </a:rPr>
              <a:t>Model Parameters:</a:t>
            </a:r>
            <a:endParaRPr lang="en-US" sz="3200" dirty="0">
              <a:latin typeface="Garamond" panose="02020404030301010803" pitchFamily="18" charset="0"/>
              <a:ea typeface="MS Mincho" panose="02020609040205080304" pitchFamily="49" charset="-128"/>
              <a:cs typeface="Times New Roman" panose="02020603050405020304" pitchFamily="18" charset="0"/>
            </a:endParaRP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mse</a:t>
            </a:r>
            <a:r>
              <a:rPr lang="en-US" sz="3200" dirty="0">
                <a:latin typeface="Garamond" panose="02020404030301010803" pitchFamily="18" charset="0"/>
                <a:ea typeface="MS Mincho" panose="02020609040205080304" pitchFamily="49" charset="-128"/>
                <a:cs typeface="Times New Roman" panose="02020603050405020304" pitchFamily="18" charset="0"/>
              </a:rPr>
              <a:t>: 0.064</a:t>
            </a:r>
          </a:p>
          <a:p>
            <a:pPr marL="0" indent="0">
              <a:lnSpc>
                <a:spcPct val="115000"/>
              </a:lnSpc>
              <a:spcBef>
                <a:spcPts val="0"/>
              </a:spcBef>
              <a:spcAft>
                <a:spcPts val="1000"/>
              </a:spcAft>
              <a:buSzPts val="1000"/>
              <a:buFont typeface="Wingdings 3" charset="2"/>
              <a:buNone/>
              <a:tabLst>
                <a:tab pos="457200" algn="l"/>
              </a:tabLst>
            </a:pPr>
            <a:r>
              <a:rPr lang="en-US" sz="3200" dirty="0" err="1">
                <a:latin typeface="Garamond" panose="02020404030301010803" pitchFamily="18" charset="0"/>
                <a:ea typeface="MS Mincho" panose="02020609040205080304" pitchFamily="49" charset="-128"/>
                <a:cs typeface="Times New Roman" panose="02020603050405020304" pitchFamily="18" charset="0"/>
              </a:rPr>
              <a:t>mae</a:t>
            </a:r>
            <a:r>
              <a:rPr lang="en-US" sz="3200" dirty="0">
                <a:latin typeface="Garamond" panose="02020404030301010803" pitchFamily="18" charset="0"/>
                <a:ea typeface="MS Mincho" panose="02020609040205080304" pitchFamily="49" charset="-128"/>
                <a:cs typeface="Times New Roman" panose="02020603050405020304" pitchFamily="18" charset="0"/>
              </a:rPr>
              <a:t>: 0.199</a:t>
            </a:r>
          </a:p>
          <a:p>
            <a:pPr marL="0" indent="0">
              <a:lnSpc>
                <a:spcPct val="115000"/>
              </a:lnSpc>
              <a:spcBef>
                <a:spcPts val="0"/>
              </a:spcBef>
              <a:spcAft>
                <a:spcPts val="1000"/>
              </a:spcAft>
              <a:buSzPts val="1000"/>
              <a:buFont typeface="Wingdings 3" charset="2"/>
              <a:buNone/>
              <a:tabLst>
                <a:tab pos="457200" algn="l"/>
              </a:tabLst>
            </a:pPr>
            <a:r>
              <a:rPr lang="en-US" sz="3200" dirty="0">
                <a:latin typeface="Garamond" panose="02020404030301010803" pitchFamily="18" charset="0"/>
                <a:ea typeface="MS Mincho" panose="02020609040205080304" pitchFamily="49" charset="-128"/>
                <a:cs typeface="Times New Roman" panose="02020603050405020304" pitchFamily="18" charset="0"/>
              </a:rPr>
              <a:t>r2:  0.746</a:t>
            </a:r>
          </a:p>
        </p:txBody>
      </p:sp>
    </p:spTree>
    <p:extLst>
      <p:ext uri="{BB962C8B-B14F-4D97-AF65-F5344CB8AC3E}">
        <p14:creationId xmlns:p14="http://schemas.microsoft.com/office/powerpoint/2010/main" val="2348852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DF61B8-62B4-EA8E-19C4-469A180F005D}"/>
              </a:ext>
            </a:extLst>
          </p:cNvPr>
          <p:cNvSpPr txBox="1">
            <a:spLocks/>
          </p:cNvSpPr>
          <p:nvPr/>
        </p:nvSpPr>
        <p:spPr>
          <a:xfrm>
            <a:off x="234157" y="7381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4F81BD"/>
                </a:solidFill>
                <a:latin typeface="Garamond" panose="02020404030301010803" pitchFamily="18" charset="0"/>
                <a:ea typeface="MS Gothic" panose="020B0609070205080204" pitchFamily="49" charset="-128"/>
                <a:cs typeface="Times New Roman" panose="02020603050405020304" pitchFamily="18" charset="0"/>
              </a:rPr>
              <a:t>Summary of Model parameter</a:t>
            </a:r>
          </a:p>
        </p:txBody>
      </p:sp>
      <p:sp>
        <p:nvSpPr>
          <p:cNvPr id="7" name="Title 1">
            <a:extLst>
              <a:ext uri="{FF2B5EF4-FFF2-40B4-BE49-F238E27FC236}">
                <a16:creationId xmlns:a16="http://schemas.microsoft.com/office/drawing/2014/main" id="{A93BF640-A9F6-C41D-2244-2208C3D95F44}"/>
              </a:ext>
            </a:extLst>
          </p:cNvPr>
          <p:cNvSpPr txBox="1">
            <a:spLocks/>
          </p:cNvSpPr>
          <p:nvPr/>
        </p:nvSpPr>
        <p:spPr>
          <a:xfrm>
            <a:off x="234157" y="-514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MODELLING Cont’d…</a:t>
            </a:r>
          </a:p>
        </p:txBody>
      </p:sp>
      <p:graphicFrame>
        <p:nvGraphicFramePr>
          <p:cNvPr id="5" name="Table 4">
            <a:extLst>
              <a:ext uri="{FF2B5EF4-FFF2-40B4-BE49-F238E27FC236}">
                <a16:creationId xmlns:a16="http://schemas.microsoft.com/office/drawing/2014/main" id="{7D43B4DF-2D5D-8D6A-29D9-86CD031B2D61}"/>
              </a:ext>
            </a:extLst>
          </p:cNvPr>
          <p:cNvGraphicFramePr>
            <a:graphicFrameLocks noGrp="1"/>
          </p:cNvGraphicFramePr>
          <p:nvPr>
            <p:extLst>
              <p:ext uri="{D42A27DB-BD31-4B8C-83A1-F6EECF244321}">
                <p14:modId xmlns:p14="http://schemas.microsoft.com/office/powerpoint/2010/main" val="683614744"/>
              </p:ext>
            </p:extLst>
          </p:nvPr>
        </p:nvGraphicFramePr>
        <p:xfrm>
          <a:off x="885050" y="1662749"/>
          <a:ext cx="8695830" cy="3905192"/>
        </p:xfrm>
        <a:graphic>
          <a:graphicData uri="http://schemas.openxmlformats.org/drawingml/2006/table">
            <a:tbl>
              <a:tblPr firstRow="1" bandRow="1">
                <a:tableStyleId>{5940675A-B579-460E-94D1-54222C63F5DA}</a:tableStyleId>
              </a:tblPr>
              <a:tblGrid>
                <a:gridCol w="1886148">
                  <a:extLst>
                    <a:ext uri="{9D8B030D-6E8A-4147-A177-3AD203B41FA5}">
                      <a16:colId xmlns:a16="http://schemas.microsoft.com/office/drawing/2014/main" val="2212457799"/>
                    </a:ext>
                  </a:extLst>
                </a:gridCol>
                <a:gridCol w="2329122">
                  <a:extLst>
                    <a:ext uri="{9D8B030D-6E8A-4147-A177-3AD203B41FA5}">
                      <a16:colId xmlns:a16="http://schemas.microsoft.com/office/drawing/2014/main" val="2755984821"/>
                    </a:ext>
                  </a:extLst>
                </a:gridCol>
                <a:gridCol w="1330960">
                  <a:extLst>
                    <a:ext uri="{9D8B030D-6E8A-4147-A177-3AD203B41FA5}">
                      <a16:colId xmlns:a16="http://schemas.microsoft.com/office/drawing/2014/main" val="815869931"/>
                    </a:ext>
                  </a:extLst>
                </a:gridCol>
                <a:gridCol w="1686560">
                  <a:extLst>
                    <a:ext uri="{9D8B030D-6E8A-4147-A177-3AD203B41FA5}">
                      <a16:colId xmlns:a16="http://schemas.microsoft.com/office/drawing/2014/main" val="3936986090"/>
                    </a:ext>
                  </a:extLst>
                </a:gridCol>
                <a:gridCol w="1463040">
                  <a:extLst>
                    <a:ext uri="{9D8B030D-6E8A-4147-A177-3AD203B41FA5}">
                      <a16:colId xmlns:a16="http://schemas.microsoft.com/office/drawing/2014/main" val="3297120718"/>
                    </a:ext>
                  </a:extLst>
                </a:gridCol>
              </a:tblGrid>
              <a:tr h="660432">
                <a:tc>
                  <a:txBody>
                    <a:bodyPr/>
                    <a:lstStyle/>
                    <a:p>
                      <a:r>
                        <a:rPr lang="en-US" sz="2200" b="1" dirty="0"/>
                        <a:t>Model</a:t>
                      </a:r>
                    </a:p>
                  </a:txBody>
                  <a:tcPr/>
                </a:tc>
                <a:tc>
                  <a:txBody>
                    <a:bodyPr/>
                    <a:lstStyle/>
                    <a:p>
                      <a:r>
                        <a:rPr lang="en-US" sz="2200" b="1" dirty="0"/>
                        <a:t>Baseline Model</a:t>
                      </a:r>
                    </a:p>
                  </a:txBody>
                  <a:tcPr/>
                </a:tc>
                <a:tc>
                  <a:txBody>
                    <a:bodyPr/>
                    <a:lstStyle/>
                    <a:p>
                      <a:r>
                        <a:rPr lang="en-US" sz="2200" b="1" dirty="0"/>
                        <a:t>Model_1</a:t>
                      </a:r>
                    </a:p>
                  </a:txBody>
                  <a:tcPr/>
                </a:tc>
                <a:tc>
                  <a:txBody>
                    <a:bodyPr/>
                    <a:lstStyle/>
                    <a:p>
                      <a:r>
                        <a:rPr lang="en-US" sz="2200" b="1" dirty="0"/>
                        <a:t>Model_2</a:t>
                      </a:r>
                    </a:p>
                  </a:txBody>
                  <a:tcPr/>
                </a:tc>
                <a:tc>
                  <a:txBody>
                    <a:bodyPr/>
                    <a:lstStyle/>
                    <a:p>
                      <a:r>
                        <a:rPr lang="en-US" sz="2200" b="1" dirty="0"/>
                        <a:t>Model_3</a:t>
                      </a:r>
                    </a:p>
                  </a:txBody>
                  <a:tcPr/>
                </a:tc>
                <a:extLst>
                  <a:ext uri="{0D108BD9-81ED-4DB2-BD59-A6C34878D82A}">
                    <a16:rowId xmlns:a16="http://schemas.microsoft.com/office/drawing/2014/main" val="3157970177"/>
                  </a:ext>
                </a:extLst>
              </a:tr>
              <a:tr h="751578">
                <a:tc>
                  <a:txBody>
                    <a:bodyPr/>
                    <a:lstStyle/>
                    <a:p>
                      <a:r>
                        <a:rPr lang="en-US" sz="2200" b="1" dirty="0"/>
                        <a:t>MSE</a:t>
                      </a:r>
                    </a:p>
                  </a:txBody>
                  <a:tcPr/>
                </a:tc>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0.146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0.120</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0.102</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0.064</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13799286"/>
                  </a:ext>
                </a:extLst>
              </a:tr>
              <a:tr h="1241380">
                <a:tc>
                  <a:txBody>
                    <a:bodyPr/>
                    <a:lstStyle/>
                    <a:p>
                      <a:r>
                        <a:rPr lang="en-US" sz="2200" b="1" dirty="0"/>
                        <a:t>MAE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effectLst/>
                          <a:latin typeface="Calibri" panose="020F0502020204030204" pitchFamily="34" charset="0"/>
                          <a:ea typeface="Calibri" panose="020F0502020204030204" pitchFamily="34" charset="0"/>
                          <a:cs typeface="Calibri" panose="020F0502020204030204" pitchFamily="34" charset="0"/>
                        </a:rPr>
                        <a:t>0.311</a:t>
                      </a: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0.276</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0.252</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ea typeface="Calibri" panose="020F0502020204030204" pitchFamily="34" charset="0"/>
                          <a:cs typeface="Calibri" panose="020F0502020204030204" pitchFamily="34" charset="0"/>
                        </a:rPr>
                        <a:t>0.199</a:t>
                      </a:r>
                    </a:p>
                    <a:p>
                      <a:endParaRPr lang="en-US" sz="2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03122071"/>
                  </a:ext>
                </a:extLst>
              </a:tr>
              <a:tr h="1241380">
                <a:tc>
                  <a:txBody>
                    <a:bodyPr/>
                    <a:lstStyle/>
                    <a:p>
                      <a:r>
                        <a:rPr lang="en-US" sz="2200" b="1" dirty="0"/>
                        <a:t>R-Squared</a:t>
                      </a:r>
                    </a:p>
                  </a:txBody>
                  <a:tcPr/>
                </a:tc>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0.473</a:t>
                      </a:r>
                    </a:p>
                  </a:txBody>
                  <a:tcPr/>
                </a:tc>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0.569</a:t>
                      </a:r>
                    </a:p>
                  </a:txBody>
                  <a:tcPr/>
                </a:tc>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0.633</a:t>
                      </a:r>
                    </a:p>
                  </a:txBody>
                  <a:tcPr/>
                </a:tc>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0.746</a:t>
                      </a:r>
                    </a:p>
                  </a:txBody>
                  <a:tcPr/>
                </a:tc>
                <a:extLst>
                  <a:ext uri="{0D108BD9-81ED-4DB2-BD59-A6C34878D82A}">
                    <a16:rowId xmlns:a16="http://schemas.microsoft.com/office/drawing/2014/main" val="1482510968"/>
                  </a:ext>
                </a:extLst>
              </a:tr>
            </a:tbl>
          </a:graphicData>
        </a:graphic>
      </p:graphicFrame>
    </p:spTree>
    <p:extLst>
      <p:ext uri="{BB962C8B-B14F-4D97-AF65-F5344CB8AC3E}">
        <p14:creationId xmlns:p14="http://schemas.microsoft.com/office/powerpoint/2010/main" val="3028693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A657E6-292F-8D1C-4A6D-28D15EF80B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648"/>
          <a:stretch/>
        </p:blipFill>
        <p:spPr bwMode="auto">
          <a:xfrm>
            <a:off x="4364245" y="707219"/>
            <a:ext cx="4555611" cy="4365595"/>
          </a:xfrm>
          <a:prstGeom prst="rect">
            <a:avLst/>
          </a:prstGeom>
          <a:noFill/>
          <a:ln>
            <a:noFill/>
          </a:ln>
        </p:spPr>
      </p:pic>
      <p:sp>
        <p:nvSpPr>
          <p:cNvPr id="6" name="TextBox 5">
            <a:extLst>
              <a:ext uri="{FF2B5EF4-FFF2-40B4-BE49-F238E27FC236}">
                <a16:creationId xmlns:a16="http://schemas.microsoft.com/office/drawing/2014/main" id="{24B00628-CB36-0162-EFB1-5A351DEB6964}"/>
              </a:ext>
            </a:extLst>
          </p:cNvPr>
          <p:cNvSpPr txBox="1"/>
          <p:nvPr/>
        </p:nvSpPr>
        <p:spPr>
          <a:xfrm>
            <a:off x="-46195" y="707219"/>
            <a:ext cx="4313396" cy="6046912"/>
          </a:xfrm>
          <a:prstGeom prst="rect">
            <a:avLst/>
          </a:prstGeom>
          <a:noFill/>
        </p:spPr>
        <p:txBody>
          <a:bodyPr wrap="square">
            <a:spAutoFit/>
          </a:bodyPr>
          <a:lstStyle/>
          <a:p>
            <a:pPr marL="0" marR="0">
              <a:lnSpc>
                <a:spcPct val="115000"/>
              </a:lnSpc>
              <a:spcBef>
                <a:spcPts val="1000"/>
              </a:spcBef>
              <a:spcAft>
                <a:spcPts val="0"/>
              </a:spcAft>
            </a:pPr>
            <a:r>
              <a:rPr lang="en-US" sz="1600" b="1" dirty="0">
                <a:solidFill>
                  <a:srgbClr val="4F81BD"/>
                </a:solidFill>
                <a:effectLst/>
                <a:latin typeface="Calibri" panose="020F0502020204030204" pitchFamily="34" charset="0"/>
                <a:ea typeface="Calibri" panose="020F0502020204030204" pitchFamily="34" charset="0"/>
                <a:cs typeface="Calibri" panose="020F0502020204030204" pitchFamily="34" charset="0"/>
              </a:rPr>
              <a:t>Conclusions</a:t>
            </a:r>
          </a:p>
          <a:p>
            <a:pPr marL="342900" marR="0" lvl="0" indent="-342900">
              <a:lnSpc>
                <a:spcPct val="150000"/>
              </a:lnSpc>
              <a:spcBef>
                <a:spcPts val="0"/>
              </a:spcBef>
              <a:spcAft>
                <a:spcPts val="0"/>
              </a:spcAft>
              <a:buFont typeface="Wingdings" panose="05000000000000000000" pitchFamily="2" charset="2"/>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Model Performance:</a:t>
            </a:r>
            <a:r>
              <a:rPr lang="en-US" sz="1600" dirty="0">
                <a:effectLst/>
                <a:latin typeface="Calibri" panose="020F0502020204030204" pitchFamily="34" charset="0"/>
                <a:ea typeface="Calibri" panose="020F0502020204030204" pitchFamily="34" charset="0"/>
                <a:cs typeface="Calibri" panose="020F0502020204030204" pitchFamily="34" charset="0"/>
              </a:rPr>
              <a:t> The model appears to be well-fitting based on the diagnostic plots. The residuals are randomly scattered around zero, and both the histogram and Q-Q plot suggest that residuals are normally distributed.</a:t>
            </a:r>
          </a:p>
          <a:p>
            <a:pPr marL="342900" marR="0" lvl="0" indent="-342900">
              <a:lnSpc>
                <a:spcPct val="150000"/>
              </a:lnSpc>
              <a:spcBef>
                <a:spcPts val="0"/>
              </a:spcBef>
              <a:spcAft>
                <a:spcPts val="1000"/>
              </a:spcAft>
              <a:buFont typeface="Wingdings" panose="05000000000000000000" pitchFamily="2" charset="2"/>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Model Adequacy:</a:t>
            </a:r>
            <a:r>
              <a:rPr lang="en-US" sz="1600" dirty="0">
                <a:effectLst/>
                <a:latin typeface="Calibri" panose="020F0502020204030204" pitchFamily="34" charset="0"/>
                <a:ea typeface="Calibri" panose="020F0502020204030204" pitchFamily="34" charset="0"/>
                <a:cs typeface="Calibri" panose="020F0502020204030204" pitchFamily="34" charset="0"/>
              </a:rPr>
              <a:t> Given these results, the log-transformed price model is effective and satisfies the key assumptions of linear regression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50000"/>
              </a:lnSpc>
              <a:spcBef>
                <a:spcPts val="0"/>
              </a:spcBef>
              <a:spcAft>
                <a:spcPts val="100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This process ensures a thorough evaluation of the linear regression model by considering additional features and conducting diagnostic checks to validate the model's assumptions and </a:t>
            </a:r>
            <a:r>
              <a:rPr lang="en-US" dirty="0">
                <a:effectLst/>
                <a:latin typeface="Calibri" panose="020F0502020204030204" pitchFamily="34" charset="0"/>
                <a:ea typeface="Calibri" panose="020F0502020204030204" pitchFamily="34" charset="0"/>
                <a:cs typeface="Calibri" panose="020F0502020204030204" pitchFamily="34" charset="0"/>
              </a:rPr>
              <a:t>performance.</a:t>
            </a:r>
          </a:p>
        </p:txBody>
      </p:sp>
      <p:sp>
        <p:nvSpPr>
          <p:cNvPr id="3" name="Title 1">
            <a:extLst>
              <a:ext uri="{FF2B5EF4-FFF2-40B4-BE49-F238E27FC236}">
                <a16:creationId xmlns:a16="http://schemas.microsoft.com/office/drawing/2014/main" id="{A2877538-DD0D-AAA5-7BB7-8395CE7D0440}"/>
              </a:ext>
            </a:extLst>
          </p:cNvPr>
          <p:cNvSpPr txBox="1">
            <a:spLocks/>
          </p:cNvSpPr>
          <p:nvPr/>
        </p:nvSpPr>
        <p:spPr>
          <a:xfrm>
            <a:off x="783271" y="53071"/>
            <a:ext cx="10018713" cy="89798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MODEL VALIDATION</a:t>
            </a:r>
          </a:p>
        </p:txBody>
      </p:sp>
      <p:pic>
        <p:nvPicPr>
          <p:cNvPr id="8" name="Content Placeholder 3">
            <a:extLst>
              <a:ext uri="{FF2B5EF4-FFF2-40B4-BE49-F238E27FC236}">
                <a16:creationId xmlns:a16="http://schemas.microsoft.com/office/drawing/2014/main" id="{D53BC4DA-D743-7AEE-5D37-4C5FBB167635}"/>
              </a:ext>
            </a:extLst>
          </p:cNvPr>
          <p:cNvPicPr>
            <a:picLocks noChangeAspect="1"/>
          </p:cNvPicPr>
          <p:nvPr/>
        </p:nvPicPr>
        <p:blipFill rotWithShape="1">
          <a:blip r:embed="rId2">
            <a:extLst>
              <a:ext uri="{28A0092B-C50C-407E-A947-70E740481C1C}">
                <a14:useLocalDpi xmlns:a14="http://schemas.microsoft.com/office/drawing/2010/main" val="0"/>
              </a:ext>
            </a:extLst>
          </a:blip>
          <a:srcRect l="33376" r="33074"/>
          <a:stretch/>
        </p:blipFill>
        <p:spPr bwMode="auto">
          <a:xfrm>
            <a:off x="8864161" y="3559471"/>
            <a:ext cx="3307735" cy="3245457"/>
          </a:xfrm>
          <a:prstGeom prst="rect">
            <a:avLst/>
          </a:prstGeom>
          <a:noFill/>
          <a:ln>
            <a:noFill/>
          </a:ln>
        </p:spPr>
      </p:pic>
      <p:pic>
        <p:nvPicPr>
          <p:cNvPr id="9" name="Content Placeholder 3">
            <a:extLst>
              <a:ext uri="{FF2B5EF4-FFF2-40B4-BE49-F238E27FC236}">
                <a16:creationId xmlns:a16="http://schemas.microsoft.com/office/drawing/2014/main" id="{50B159AA-E6C2-42F7-028E-C0D0045050E1}"/>
              </a:ext>
            </a:extLst>
          </p:cNvPr>
          <p:cNvPicPr>
            <a:picLocks noChangeAspect="1"/>
          </p:cNvPicPr>
          <p:nvPr/>
        </p:nvPicPr>
        <p:blipFill rotWithShape="1">
          <a:blip r:embed="rId2">
            <a:extLst>
              <a:ext uri="{28A0092B-C50C-407E-A947-70E740481C1C}">
                <a14:useLocalDpi xmlns:a14="http://schemas.microsoft.com/office/drawing/2010/main" val="0"/>
              </a:ext>
            </a:extLst>
          </a:blip>
          <a:srcRect l="66610" t="3047" r="-1993" b="-3047"/>
          <a:stretch/>
        </p:blipFill>
        <p:spPr bwMode="auto">
          <a:xfrm>
            <a:off x="8864161" y="183542"/>
            <a:ext cx="3488298" cy="3245458"/>
          </a:xfrm>
          <a:prstGeom prst="rect">
            <a:avLst/>
          </a:prstGeom>
          <a:noFill/>
          <a:ln>
            <a:noFill/>
          </a:ln>
        </p:spPr>
      </p:pic>
    </p:spTree>
    <p:extLst>
      <p:ext uri="{BB962C8B-B14F-4D97-AF65-F5344CB8AC3E}">
        <p14:creationId xmlns:p14="http://schemas.microsoft.com/office/powerpoint/2010/main" val="3294575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B7CD-D3B3-DE77-D249-4A8465AB73AB}"/>
              </a:ext>
            </a:extLst>
          </p:cNvPr>
          <p:cNvSpPr>
            <a:spLocks noGrp="1"/>
          </p:cNvSpPr>
          <p:nvPr>
            <p:ph type="title"/>
          </p:nvPr>
        </p:nvSpPr>
        <p:spPr>
          <a:xfrm>
            <a:off x="352214" y="81280"/>
            <a:ext cx="8596668" cy="1320800"/>
          </a:xfrm>
        </p:spPr>
        <p:txBody>
          <a:bodyPr/>
          <a:lstStyle/>
          <a:p>
            <a:r>
              <a:rPr lang="en-US" dirty="0"/>
              <a:t>BUSINESS UNDERSTANDING</a:t>
            </a:r>
            <a:br>
              <a:rPr lang="en-US" dirty="0"/>
            </a:br>
            <a:endParaRPr lang="en-US" dirty="0"/>
          </a:p>
        </p:txBody>
      </p:sp>
      <p:sp>
        <p:nvSpPr>
          <p:cNvPr id="3" name="Content Placeholder 2">
            <a:extLst>
              <a:ext uri="{FF2B5EF4-FFF2-40B4-BE49-F238E27FC236}">
                <a16:creationId xmlns:a16="http://schemas.microsoft.com/office/drawing/2014/main" id="{5E6D5D5A-1DBD-442C-EE98-858CA7D3DA26}"/>
              </a:ext>
            </a:extLst>
          </p:cNvPr>
          <p:cNvSpPr>
            <a:spLocks noGrp="1"/>
          </p:cNvSpPr>
          <p:nvPr>
            <p:ph idx="1"/>
          </p:nvPr>
        </p:nvSpPr>
        <p:spPr>
          <a:xfrm>
            <a:off x="741681" y="1667021"/>
            <a:ext cx="10769600" cy="3900659"/>
          </a:xfrm>
        </p:spPr>
        <p:txBody>
          <a:bodyPr>
            <a:normAutofit fontScale="92500" lnSpcReduction="10000"/>
          </a:bodyPr>
          <a:lstStyle/>
          <a:p>
            <a:pPr marL="0" indent="0" algn="just">
              <a:buNone/>
            </a:pPr>
            <a:r>
              <a:rPr lang="en-US" sz="3200" dirty="0">
                <a:latin typeface="Garamond" panose="02020404030301010803" pitchFamily="18" charset="0"/>
              </a:rPr>
              <a:t>G4 Real Estate Agency wants to venture into the business of buying and selling houses in King County. The real estate agency intends to leverage comprehensive real estate data, including historical sales and property features to model the dynamics of the property value based on regression analysis. The model will identify key price-influencing factors. Once integrated, the model will provide reliable estimates, aiding informed property transactions. With this understanding the agency will become a trusted source in the local market, attracting a loyal customer base.</a:t>
            </a:r>
          </a:p>
          <a:p>
            <a:pPr marL="0" indent="0" algn="ctr">
              <a:buNone/>
            </a:pPr>
            <a:endParaRPr lang="en-US" sz="2400" dirty="0"/>
          </a:p>
        </p:txBody>
      </p:sp>
    </p:spTree>
    <p:extLst>
      <p:ext uri="{BB962C8B-B14F-4D97-AF65-F5344CB8AC3E}">
        <p14:creationId xmlns:p14="http://schemas.microsoft.com/office/powerpoint/2010/main" val="4154021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63A5-0A9B-2E20-B8B2-D59252947987}"/>
              </a:ext>
            </a:extLst>
          </p:cNvPr>
          <p:cNvSpPr>
            <a:spLocks noGrp="1"/>
          </p:cNvSpPr>
          <p:nvPr>
            <p:ph type="title"/>
          </p:nvPr>
        </p:nvSpPr>
        <p:spPr>
          <a:xfrm>
            <a:off x="191589" y="0"/>
            <a:ext cx="11270795" cy="887977"/>
          </a:xfrm>
        </p:spPr>
        <p:txBody>
          <a:bodyPr/>
          <a:lstStyle/>
          <a:p>
            <a:r>
              <a:rPr lang="en-US" dirty="0"/>
              <a:t>CONCLUSION</a:t>
            </a:r>
          </a:p>
        </p:txBody>
      </p:sp>
      <p:sp>
        <p:nvSpPr>
          <p:cNvPr id="4" name="Rectangle 1">
            <a:extLst>
              <a:ext uri="{FF2B5EF4-FFF2-40B4-BE49-F238E27FC236}">
                <a16:creationId xmlns:a16="http://schemas.microsoft.com/office/drawing/2014/main" id="{CEA706CE-7348-1C07-3107-A2EEDAB0903E}"/>
              </a:ext>
            </a:extLst>
          </p:cNvPr>
          <p:cNvSpPr>
            <a:spLocks noGrp="1" noChangeArrowheads="1"/>
          </p:cNvSpPr>
          <p:nvPr>
            <p:ph idx="1"/>
          </p:nvPr>
        </p:nvSpPr>
        <p:spPr bwMode="auto">
          <a:xfrm>
            <a:off x="364309" y="420836"/>
            <a:ext cx="11636102"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C0"/>
                </a:solidFill>
                <a:effectLst/>
                <a:latin typeface="Garamond" panose="02020404030301010803" pitchFamily="18" charset="0"/>
              </a:rPr>
              <a:t>Objective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C0"/>
                </a:solidFill>
                <a:effectLst/>
                <a:latin typeface="Garamond" panose="02020404030301010803" pitchFamily="18" charset="0"/>
              </a:rPr>
              <a:t>Identify Key Determinants of House Price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rgbClr val="0070C0"/>
                </a:solidFill>
                <a:effectLst/>
                <a:latin typeface="Garamond" panose="02020404030301010803" pitchFamily="18" charset="0"/>
              </a:rPr>
              <a:t>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Key determinants of house prices in King County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Garamond" panose="02020404030301010803" pitchFamily="18" charset="0"/>
              </a:rPr>
              <a:t>sqft_living</a:t>
            </a:r>
            <a:endParaRPr kumimoji="0" lang="en-US" altLang="en-US" sz="2200" b="0" i="0" u="none" strike="noStrike" cap="none" normalizeH="0" baseline="0" dirty="0">
              <a:ln>
                <a:noFill/>
              </a:ln>
              <a:solidFill>
                <a:schemeClr val="tx1"/>
              </a:solidFill>
              <a:effectLst/>
              <a:latin typeface="Garamond" panose="020204040303010108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Garamond" panose="02020404030301010803" pitchFamily="18" charset="0"/>
              </a:rPr>
              <a:t>sqft_above</a:t>
            </a:r>
            <a:endParaRPr kumimoji="0" lang="en-US" altLang="en-US" sz="2200" b="0" i="0" u="none" strike="noStrike" cap="none" normalizeH="0" baseline="0" dirty="0">
              <a:ln>
                <a:noFill/>
              </a:ln>
              <a:solidFill>
                <a:schemeClr val="tx1"/>
              </a:solidFill>
              <a:effectLst/>
              <a:latin typeface="Garamond" panose="020204040303010108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grade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bathrooms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bedrooms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Garamond" panose="02020404030301010803" pitchFamily="18" charset="0"/>
              </a:rPr>
              <a:t>sqft_living</a:t>
            </a:r>
            <a:r>
              <a:rPr kumimoji="0" lang="en-US" altLang="en-US" sz="2200" b="0" i="0" u="none" strike="noStrike" cap="none" normalizeH="0" baseline="0" dirty="0">
                <a:ln>
                  <a:noFill/>
                </a:ln>
                <a:solidFill>
                  <a:schemeClr val="tx1"/>
                </a:solidFill>
                <a:effectLst/>
                <a:latin typeface="Garamond" panose="02020404030301010803" pitchFamily="18" charset="0"/>
              </a:rPr>
              <a:t> and grade have the strongest correlations with house prices (0.7 each), indicating a moderate to strong positive relationship.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rgbClr val="0070C0"/>
                </a:solidFill>
                <a:effectLst/>
                <a:latin typeface="Garamond" panose="02020404030301010803" pitchFamily="18" charset="0"/>
              </a:rPr>
              <a:t>Implication: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Larger living areas (</a:t>
            </a:r>
            <a:r>
              <a:rPr kumimoji="0" lang="en-US" altLang="en-US" sz="2200" b="0" i="0" u="none" strike="noStrike" cap="none" normalizeH="0" baseline="0" dirty="0" err="1">
                <a:ln>
                  <a:noFill/>
                </a:ln>
                <a:solidFill>
                  <a:schemeClr val="tx1"/>
                </a:solidFill>
                <a:effectLst/>
                <a:latin typeface="Garamond" panose="02020404030301010803" pitchFamily="18" charset="0"/>
              </a:rPr>
              <a:t>sqft_living</a:t>
            </a:r>
            <a:r>
              <a:rPr kumimoji="0" lang="en-US" altLang="en-US" sz="2200" b="0" i="0" u="none" strike="noStrike" cap="none" normalizeH="0" baseline="0" dirty="0">
                <a:ln>
                  <a:noFill/>
                </a:ln>
                <a:solidFill>
                  <a:schemeClr val="tx1"/>
                </a:solidFill>
                <a:effectLst/>
                <a:latin typeface="Garamond" panose="02020404030301010803" pitchFamily="18" charset="0"/>
              </a:rPr>
              <a:t>) significantly increase house prices, reflecting buyer preference for spacious homes.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Higher grade ratings, indicating superior quality and design, are linked to higher property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Other features like </a:t>
            </a:r>
            <a:r>
              <a:rPr kumimoji="0" lang="en-US" altLang="en-US" sz="2200" b="0" i="0" u="none" strike="noStrike" cap="none" normalizeH="0" baseline="0" dirty="0" err="1">
                <a:ln>
                  <a:noFill/>
                </a:ln>
                <a:solidFill>
                  <a:schemeClr val="tx1"/>
                </a:solidFill>
                <a:effectLst/>
                <a:latin typeface="Garamond" panose="02020404030301010803" pitchFamily="18" charset="0"/>
              </a:rPr>
              <a:t>sqft_above</a:t>
            </a:r>
            <a:r>
              <a:rPr kumimoji="0" lang="en-US" altLang="en-US" sz="2200" b="0" i="0" u="none" strike="noStrike" cap="none" normalizeH="0" baseline="0" dirty="0">
                <a:ln>
                  <a:noFill/>
                </a:ln>
                <a:solidFill>
                  <a:schemeClr val="tx1"/>
                </a:solidFill>
                <a:effectLst/>
                <a:latin typeface="Garamond" panose="02020404030301010803" pitchFamily="18" charset="0"/>
              </a:rPr>
              <a:t> (upper floors area), number of bathrooms, and bedrooms also influence house prices but to a lesser extent.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Garamond" panose="02020404030301010803" pitchFamily="18" charset="0"/>
              </a:rPr>
              <a:t>These insights help stakeholders in the King County housing market better evaluate property values and investment opportunities.</a:t>
            </a:r>
          </a:p>
        </p:txBody>
      </p:sp>
    </p:spTree>
    <p:extLst>
      <p:ext uri="{BB962C8B-B14F-4D97-AF65-F5344CB8AC3E}">
        <p14:creationId xmlns:p14="http://schemas.microsoft.com/office/powerpoint/2010/main" val="59999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E6298CE-6836-C9B6-E8EE-5144C9692172}"/>
              </a:ext>
            </a:extLst>
          </p:cNvPr>
          <p:cNvSpPr>
            <a:spLocks noGrp="1" noChangeArrowheads="1"/>
          </p:cNvSpPr>
          <p:nvPr>
            <p:ph idx="1"/>
          </p:nvPr>
        </p:nvSpPr>
        <p:spPr bwMode="auto">
          <a:xfrm>
            <a:off x="377371" y="612844"/>
            <a:ext cx="118146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Garamond" panose="02020404030301010803" pitchFamily="18" charset="0"/>
              </a:rPr>
              <a:t>Objective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Garamond" panose="02020404030301010803" pitchFamily="18" charset="0"/>
              </a:rPr>
              <a:t>Investigating Whether Large Houses Tend to Have Higher Prices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070C0"/>
                </a:solidFill>
                <a:effectLst/>
                <a:latin typeface="Garamond" panose="02020404030301010803" pitchFamily="18" charset="0"/>
              </a:rPr>
              <a:t>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The Linear Regression model reveals a strong relationship between </a:t>
            </a:r>
            <a:r>
              <a:rPr kumimoji="0" lang="en-US" altLang="en-US" sz="2400" b="0" i="0" u="none" strike="noStrike" cap="none" normalizeH="0" baseline="0" dirty="0" err="1">
                <a:ln>
                  <a:noFill/>
                </a:ln>
                <a:solidFill>
                  <a:schemeClr val="tx1"/>
                </a:solidFill>
                <a:effectLst/>
                <a:latin typeface="Garamond" panose="02020404030301010803" pitchFamily="18" charset="0"/>
              </a:rPr>
              <a:t>sqft_living</a:t>
            </a:r>
            <a:r>
              <a:rPr kumimoji="0" lang="en-US" altLang="en-US" sz="2400" b="0" i="0" u="none" strike="noStrike" cap="none" normalizeH="0" baseline="0" dirty="0">
                <a:ln>
                  <a:noFill/>
                </a:ln>
                <a:solidFill>
                  <a:schemeClr val="tx1"/>
                </a:solidFill>
                <a:effectLst/>
                <a:latin typeface="Garamond" panose="02020404030301010803" pitchFamily="18" charset="0"/>
              </a:rPr>
              <a:t> and house prices in King County.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The scatter plot and regression line illustrate this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An R-squared value of 0.473 indicates that 47.3% of the variability in house prices is explained by </a:t>
            </a:r>
            <a:r>
              <a:rPr kumimoji="0" lang="en-US" altLang="en-US" sz="2400" b="0" i="0" u="none" strike="noStrike" cap="none" normalizeH="0" baseline="0" dirty="0" err="1">
                <a:ln>
                  <a:noFill/>
                </a:ln>
                <a:solidFill>
                  <a:schemeClr val="tx1"/>
                </a:solidFill>
                <a:effectLst/>
                <a:latin typeface="Garamond" panose="02020404030301010803" pitchFamily="18" charset="0"/>
              </a:rPr>
              <a:t>sqft_living</a:t>
            </a:r>
            <a:r>
              <a:rPr kumimoji="0" lang="en-US" altLang="en-US" sz="2400" b="0" i="0" u="none" strike="noStrike" cap="none" normalizeH="0" baseline="0" dirty="0">
                <a:ln>
                  <a:noFill/>
                </a:ln>
                <a:solidFill>
                  <a:schemeClr val="tx1"/>
                </a:solidFill>
                <a:effectLst/>
                <a:latin typeface="Garamond" panose="020204040303010108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As </a:t>
            </a:r>
            <a:r>
              <a:rPr kumimoji="0" lang="en-US" altLang="en-US" sz="2400" b="0" i="0" u="none" strike="noStrike" cap="none" normalizeH="0" baseline="0" dirty="0" err="1">
                <a:ln>
                  <a:noFill/>
                </a:ln>
                <a:solidFill>
                  <a:schemeClr val="tx1"/>
                </a:solidFill>
                <a:effectLst/>
                <a:latin typeface="Garamond" panose="02020404030301010803" pitchFamily="18" charset="0"/>
              </a:rPr>
              <a:t>sqft_living</a:t>
            </a:r>
            <a:r>
              <a:rPr kumimoji="0" lang="en-US" altLang="en-US" sz="2400" b="0" i="0" u="none" strike="noStrike" cap="none" normalizeH="0" baseline="0" dirty="0">
                <a:ln>
                  <a:noFill/>
                </a:ln>
                <a:solidFill>
                  <a:schemeClr val="tx1"/>
                </a:solidFill>
                <a:effectLst/>
                <a:latin typeface="Garamond" panose="02020404030301010803" pitchFamily="18" charset="0"/>
              </a:rPr>
              <a:t> increases, house prices rise, as highlighted by the model's positive coefficient.</a:t>
            </a:r>
          </a:p>
          <a:p>
            <a:pPr marL="0" indent="0" defTabSz="914400" eaLnBrk="0" fontAlgn="base" hangingPunct="0">
              <a:spcBef>
                <a:spcPct val="0"/>
              </a:spcBef>
              <a:spcAft>
                <a:spcPct val="0"/>
              </a:spcAft>
              <a:buClrTx/>
              <a:buSzTx/>
              <a:buNone/>
            </a:pPr>
            <a:r>
              <a:rPr lang="en-US" altLang="en-US" sz="2400" dirty="0">
                <a:solidFill>
                  <a:srgbClr val="0070C0"/>
                </a:solidFill>
                <a:latin typeface="Garamond" panose="02020404030301010803" pitchFamily="18" charset="0"/>
              </a:rPr>
              <a:t>Implications: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Buyers place significant value on larger living areas, demonstrated by the positive correlation with house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Properties with more spacious interiors are likely to command higher prices in the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aramond" panose="02020404030301010803" pitchFamily="18" charset="0"/>
              </a:rPr>
              <a:t>This insight is crucial for stakeholders in the real estate market to make informed decisions regarding property valuations and investments.</a:t>
            </a:r>
          </a:p>
        </p:txBody>
      </p:sp>
      <p:sp>
        <p:nvSpPr>
          <p:cNvPr id="6" name="Title 1">
            <a:extLst>
              <a:ext uri="{FF2B5EF4-FFF2-40B4-BE49-F238E27FC236}">
                <a16:creationId xmlns:a16="http://schemas.microsoft.com/office/drawing/2014/main" id="{75EDE77F-0BA8-6054-2E27-607D0FD08684}"/>
              </a:ext>
            </a:extLst>
          </p:cNvPr>
          <p:cNvSpPr txBox="1">
            <a:spLocks/>
          </p:cNvSpPr>
          <p:nvPr/>
        </p:nvSpPr>
        <p:spPr>
          <a:xfrm>
            <a:off x="191589" y="0"/>
            <a:ext cx="11270795" cy="8879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 Cont’d…</a:t>
            </a:r>
          </a:p>
        </p:txBody>
      </p:sp>
    </p:spTree>
    <p:extLst>
      <p:ext uri="{BB962C8B-B14F-4D97-AF65-F5344CB8AC3E}">
        <p14:creationId xmlns:p14="http://schemas.microsoft.com/office/powerpoint/2010/main" val="391250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E6298CE-6836-C9B6-E8EE-5144C9692172}"/>
              </a:ext>
            </a:extLst>
          </p:cNvPr>
          <p:cNvSpPr>
            <a:spLocks noGrp="1" noChangeArrowheads="1"/>
          </p:cNvSpPr>
          <p:nvPr>
            <p:ph idx="1"/>
          </p:nvPr>
        </p:nvSpPr>
        <p:spPr bwMode="auto">
          <a:xfrm>
            <a:off x="0" y="1231872"/>
            <a:ext cx="11877040" cy="463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15000"/>
              </a:lnSpc>
              <a:spcBef>
                <a:spcPts val="2400"/>
              </a:spcBef>
              <a:spcAft>
                <a:spcPts val="0"/>
              </a:spcAft>
              <a:buNone/>
            </a:pPr>
            <a:r>
              <a:rPr lang="en-US" sz="2200" b="1" kern="0" dirty="0">
                <a:solidFill>
                  <a:srgbClr val="365F91"/>
                </a:solidFill>
                <a:effectLst/>
                <a:latin typeface="Garamond" panose="02020404030301010803" pitchFamily="18" charset="0"/>
                <a:ea typeface="MS Gothic" panose="020B0609070205080204" pitchFamily="49" charset="-128"/>
                <a:cs typeface="Times New Roman" panose="02020603050405020304" pitchFamily="18" charset="0"/>
              </a:rPr>
              <a:t>Objective 3: Develop a Linear Regression Model to Predict Housing Prices</a:t>
            </a:r>
          </a:p>
          <a:p>
            <a:pPr marL="0" marR="0" indent="0">
              <a:lnSpc>
                <a:spcPct val="115000"/>
              </a:lnSpc>
              <a:spcBef>
                <a:spcPts val="1000"/>
              </a:spcBef>
              <a:spcAft>
                <a:spcPts val="0"/>
              </a:spcAft>
              <a:buNone/>
            </a:pPr>
            <a:r>
              <a:rPr lang="en-US" sz="2200"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rPr>
              <a:t>conclusion:</a:t>
            </a:r>
          </a:p>
          <a:p>
            <a:pPr marL="342900" marR="0" lvl="0" indent="-342900">
              <a:lnSpc>
                <a:spcPct val="150000"/>
              </a:lnSpc>
              <a:spcBef>
                <a:spcPts val="0"/>
              </a:spcBef>
              <a:spcAft>
                <a:spcPts val="1000"/>
              </a:spcAft>
              <a:buSzPts val="1000"/>
              <a:buFont typeface="Symbol" panose="05050102010706020507" pitchFamily="18" charset="2"/>
              <a:buChar char=""/>
              <a:tabLst>
                <a:tab pos="457200" algn="l"/>
              </a:tabLst>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Findings:</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The best fit linear regression model, incorporating features contained in model 3, achieves an R-squared (R2) score of 0.76 on the test set. This indicates that 76% of the variance in housing prices can be explained by these predictors.</a:t>
            </a:r>
          </a:p>
          <a:p>
            <a:pPr marL="342900" marR="0" lvl="0" indent="-342900">
              <a:lnSpc>
                <a:spcPct val="150000"/>
              </a:lnSpc>
              <a:spcBef>
                <a:spcPts val="0"/>
              </a:spcBef>
              <a:spcAft>
                <a:spcPts val="1000"/>
              </a:spcAft>
              <a:buSzPts val="1000"/>
              <a:buFont typeface="Symbol" panose="05050102010706020507" pitchFamily="18" charset="2"/>
              <a:buChar char=""/>
              <a:tabLst>
                <a:tab pos="457200" algn="l"/>
              </a:tabLst>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Implications</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The robust Linear Regression model offers G4 real estate operating in King County a powerful tool for estimating housing prices based on property characteristics like sqft_living. This predictive capability will enable G4 real estate provide informed advice to buyers and investors thereby facilitating strategic decisions on property purchases and investment potential. </a:t>
            </a:r>
          </a:p>
        </p:txBody>
      </p:sp>
      <p:sp>
        <p:nvSpPr>
          <p:cNvPr id="6" name="Title 1">
            <a:extLst>
              <a:ext uri="{FF2B5EF4-FFF2-40B4-BE49-F238E27FC236}">
                <a16:creationId xmlns:a16="http://schemas.microsoft.com/office/drawing/2014/main" id="{08C6117D-B0AF-BDB1-1622-2D8BD4E87405}"/>
              </a:ext>
            </a:extLst>
          </p:cNvPr>
          <p:cNvSpPr txBox="1">
            <a:spLocks/>
          </p:cNvSpPr>
          <p:nvPr/>
        </p:nvSpPr>
        <p:spPr>
          <a:xfrm>
            <a:off x="191589" y="0"/>
            <a:ext cx="11270795" cy="8879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 Cont’d…</a:t>
            </a:r>
          </a:p>
        </p:txBody>
      </p:sp>
    </p:spTree>
    <p:extLst>
      <p:ext uri="{BB962C8B-B14F-4D97-AF65-F5344CB8AC3E}">
        <p14:creationId xmlns:p14="http://schemas.microsoft.com/office/powerpoint/2010/main" val="110171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927F-C97B-C538-3D37-2CDF22960190}"/>
              </a:ext>
            </a:extLst>
          </p:cNvPr>
          <p:cNvSpPr>
            <a:spLocks noGrp="1"/>
          </p:cNvSpPr>
          <p:nvPr>
            <p:ph type="title"/>
          </p:nvPr>
        </p:nvSpPr>
        <p:spPr>
          <a:xfrm>
            <a:off x="246744" y="0"/>
            <a:ext cx="9027258" cy="1320800"/>
          </a:xfrm>
        </p:spPr>
        <p:txBody>
          <a:bodyPr/>
          <a:lstStyle/>
          <a:p>
            <a:r>
              <a:rPr lang="en-US" dirty="0"/>
              <a:t>RECOMMENDATIONS</a:t>
            </a:r>
          </a:p>
        </p:txBody>
      </p:sp>
      <p:sp>
        <p:nvSpPr>
          <p:cNvPr id="3" name="Content Placeholder 2">
            <a:extLst>
              <a:ext uri="{FF2B5EF4-FFF2-40B4-BE49-F238E27FC236}">
                <a16:creationId xmlns:a16="http://schemas.microsoft.com/office/drawing/2014/main" id="{C734EC93-C042-A7CB-7076-FC7B8749E4DD}"/>
              </a:ext>
            </a:extLst>
          </p:cNvPr>
          <p:cNvSpPr>
            <a:spLocks noGrp="1"/>
          </p:cNvSpPr>
          <p:nvPr>
            <p:ph idx="1"/>
          </p:nvPr>
        </p:nvSpPr>
        <p:spPr>
          <a:xfrm>
            <a:off x="246744" y="826086"/>
            <a:ext cx="11256280" cy="5493434"/>
          </a:xfrm>
        </p:spPr>
        <p:txBody>
          <a:bodyPr>
            <a:normAutofit lnSpcReduction="10000"/>
          </a:bodyPr>
          <a:lstStyle/>
          <a:p>
            <a:pPr algn="just">
              <a:lnSpc>
                <a:spcPct val="150000"/>
              </a:lnSpc>
              <a:spcBef>
                <a:spcPts val="0"/>
              </a:spcBef>
              <a:spcAft>
                <a:spcPts val="1000"/>
              </a:spcAft>
              <a:tabLst>
                <a:tab pos="457200" algn="l"/>
              </a:tabLst>
            </a:pPr>
            <a:r>
              <a:rPr lang="en-US" sz="2600" dirty="0">
                <a:effectLst/>
                <a:latin typeface="Garamond" panose="02020404030301010803" pitchFamily="18" charset="0"/>
                <a:ea typeface="MS Mincho" panose="02020609040205080304" pitchFamily="49" charset="-128"/>
                <a:cs typeface="Times New Roman" panose="02020603050405020304" pitchFamily="18" charset="0"/>
              </a:rPr>
              <a:t>Evaluate Property Potential: When evaluating properties, focus on the sqft_living as a key determinant of market value. </a:t>
            </a:r>
            <a:r>
              <a:rPr lang="en-US" sz="2600" dirty="0">
                <a:latin typeface="Garamond" panose="02020404030301010803" pitchFamily="18" charset="0"/>
                <a:ea typeface="MS Mincho" panose="02020609040205080304" pitchFamily="49" charset="-128"/>
                <a:cs typeface="Times New Roman" panose="02020603050405020304" pitchFamily="18" charset="0"/>
              </a:rPr>
              <a:t>C</a:t>
            </a:r>
            <a:r>
              <a:rPr lang="en-US" sz="2600" dirty="0">
                <a:effectLst/>
                <a:latin typeface="Garamond" panose="02020404030301010803" pitchFamily="18" charset="0"/>
                <a:ea typeface="MS Mincho" panose="02020609040205080304" pitchFamily="49" charset="-128"/>
                <a:cs typeface="Times New Roman" panose="02020603050405020304" pitchFamily="18" charset="0"/>
              </a:rPr>
              <a:t>onsider developing or investing in properties with larger living spaces as these would fetch them higher returns</a:t>
            </a:r>
          </a:p>
          <a:p>
            <a:pPr algn="just">
              <a:lnSpc>
                <a:spcPct val="150000"/>
              </a:lnSpc>
              <a:spcBef>
                <a:spcPts val="0"/>
              </a:spcBef>
              <a:spcAft>
                <a:spcPts val="1000"/>
              </a:spcAft>
              <a:tabLst>
                <a:tab pos="457200" algn="l"/>
              </a:tabLst>
            </a:pPr>
            <a:r>
              <a:rPr lang="en-US" sz="2600" dirty="0">
                <a:effectLst/>
                <a:latin typeface="Garamond" panose="02020404030301010803" pitchFamily="18" charset="0"/>
                <a:ea typeface="MS Mincho" panose="02020609040205080304" pitchFamily="49" charset="-128"/>
                <a:cs typeface="Times New Roman" panose="02020603050405020304" pitchFamily="18" charset="0"/>
              </a:rPr>
              <a:t>Market Positioning: Use the insight gained from the regression analysis to strategically position properties in the market. Highlight larger living areas as a selling point that can justify higher asking prices or premium listings</a:t>
            </a:r>
          </a:p>
          <a:p>
            <a:pPr algn="just">
              <a:lnSpc>
                <a:spcPct val="150000"/>
              </a:lnSpc>
              <a:spcBef>
                <a:spcPts val="0"/>
              </a:spcBef>
              <a:spcAft>
                <a:spcPts val="1000"/>
              </a:spcAft>
              <a:tabLst>
                <a:tab pos="457200" algn="l"/>
              </a:tabLst>
            </a:pPr>
            <a:r>
              <a:rPr lang="en-US" sz="2600" dirty="0">
                <a:effectLst/>
                <a:latin typeface="Garamond" panose="02020404030301010803" pitchFamily="18" charset="0"/>
                <a:ea typeface="MS Mincho" panose="02020609040205080304" pitchFamily="49" charset="-128"/>
                <a:cs typeface="Times New Roman" panose="02020603050405020304" pitchFamily="18" charset="0"/>
              </a:rPr>
              <a:t>Continuous Improvement: The model, while robust, can always be refined further. Continuous data collection and model updates can help maintain and potentially improve accuracy over time</a:t>
            </a:r>
            <a:endParaRPr lang="en-US" sz="2600" dirty="0">
              <a:latin typeface="Garamond" panose="02020404030301010803" pitchFamily="18" charset="0"/>
            </a:endParaRPr>
          </a:p>
        </p:txBody>
      </p:sp>
    </p:spTree>
    <p:extLst>
      <p:ext uri="{BB962C8B-B14F-4D97-AF65-F5344CB8AC3E}">
        <p14:creationId xmlns:p14="http://schemas.microsoft.com/office/powerpoint/2010/main" val="488898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Placeholder 6" descr="Looking up view of a city with skyscrapers">
            <a:extLst>
              <a:ext uri="{FF2B5EF4-FFF2-40B4-BE49-F238E27FC236}">
                <a16:creationId xmlns:a16="http://schemas.microsoft.com/office/drawing/2014/main" id="{E4C12BE8-7F85-4853-FBB4-DD44434E5999}"/>
              </a:ext>
            </a:extLst>
          </p:cNvPr>
          <p:cNvPicPr>
            <a:picLocks noChangeAspect="1"/>
          </p:cNvPicPr>
          <p:nvPr/>
        </p:nvPicPr>
        <p:blipFill>
          <a:blip r:embed="rId2">
            <a:extLst>
              <a:ext uri="{28A0092B-C50C-407E-A947-70E740481C1C}">
                <a14:useLocalDpi xmlns:a14="http://schemas.microsoft.com/office/drawing/2010/main" val="0"/>
              </a:ext>
            </a:extLst>
          </a:blip>
          <a:srcRect l="72" r="72"/>
          <a:stretch/>
        </p:blipFill>
        <p:spPr>
          <a:xfrm>
            <a:off x="0" y="0"/>
            <a:ext cx="6578801" cy="6894576"/>
          </a:xfrm>
          <a:prstGeom prst="rect">
            <a:avLst/>
          </a:prstGeom>
        </p:spPr>
      </p:pic>
      <p:pic>
        <p:nvPicPr>
          <p:cNvPr id="4" name="Picture Placeholder 6" descr="Looking up view of a city with skyscrapers">
            <a:extLst>
              <a:ext uri="{FF2B5EF4-FFF2-40B4-BE49-F238E27FC236}">
                <a16:creationId xmlns:a16="http://schemas.microsoft.com/office/drawing/2014/main" id="{A2CACFCC-62EF-0B83-435A-1CF45C3273EE}"/>
              </a:ext>
            </a:extLst>
          </p:cNvPr>
          <p:cNvPicPr>
            <a:picLocks noChangeAspect="1"/>
          </p:cNvPicPr>
          <p:nvPr/>
        </p:nvPicPr>
        <p:blipFill>
          <a:blip r:embed="rId2">
            <a:extLst>
              <a:ext uri="{28A0092B-C50C-407E-A947-70E740481C1C}">
                <a14:useLocalDpi xmlns:a14="http://schemas.microsoft.com/office/drawing/2010/main" val="0"/>
              </a:ext>
            </a:extLst>
          </a:blip>
          <a:srcRect l="72" r="72"/>
          <a:stretch/>
        </p:blipFill>
        <p:spPr>
          <a:xfrm>
            <a:off x="5730050" y="0"/>
            <a:ext cx="6461950" cy="6894576"/>
          </a:xfrm>
          <a:prstGeom prst="rect">
            <a:avLst/>
          </a:prstGeom>
        </p:spPr>
      </p:pic>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3675891" y="5882189"/>
            <a:ext cx="11199018" cy="1320800"/>
          </a:xfrm>
        </p:spPr>
        <p:txBody>
          <a:bodyPr>
            <a:normAutofit/>
          </a:bodyPr>
          <a:lstStyle/>
          <a:p>
            <a:pPr algn="ctr"/>
            <a:r>
              <a:rPr lang="en-US" sz="5400" b="1" dirty="0">
                <a:solidFill>
                  <a:schemeClr val="bg1"/>
                </a:solidFill>
              </a:rPr>
              <a:t>THANK YOU</a:t>
            </a:r>
          </a:p>
        </p:txBody>
      </p:sp>
    </p:spTree>
    <p:extLst>
      <p:ext uri="{BB962C8B-B14F-4D97-AF65-F5344CB8AC3E}">
        <p14:creationId xmlns:p14="http://schemas.microsoft.com/office/powerpoint/2010/main" val="265522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20E5-B748-CB2A-430D-29D80A250048}"/>
              </a:ext>
            </a:extLst>
          </p:cNvPr>
          <p:cNvSpPr>
            <a:spLocks noGrp="1"/>
          </p:cNvSpPr>
          <p:nvPr>
            <p:ph type="title"/>
          </p:nvPr>
        </p:nvSpPr>
        <p:spPr>
          <a:xfrm>
            <a:off x="623480" y="111760"/>
            <a:ext cx="10945040" cy="1752599"/>
          </a:xfrm>
        </p:spPr>
        <p:txBody>
          <a:bodyPr/>
          <a:lstStyle/>
          <a:p>
            <a:r>
              <a:rPr lang="en-US" b="1" dirty="0"/>
              <a:t>OBJECTIVES</a:t>
            </a:r>
            <a:br>
              <a:rPr lang="en-US" dirty="0"/>
            </a:br>
            <a:endParaRPr lang="en-US" dirty="0"/>
          </a:p>
        </p:txBody>
      </p:sp>
      <p:sp>
        <p:nvSpPr>
          <p:cNvPr id="3" name="Content Placeholder 2">
            <a:extLst>
              <a:ext uri="{FF2B5EF4-FFF2-40B4-BE49-F238E27FC236}">
                <a16:creationId xmlns:a16="http://schemas.microsoft.com/office/drawing/2014/main" id="{82942D54-CB29-C5F5-9FB2-6A96481F2075}"/>
              </a:ext>
            </a:extLst>
          </p:cNvPr>
          <p:cNvSpPr>
            <a:spLocks noGrp="1"/>
          </p:cNvSpPr>
          <p:nvPr>
            <p:ph idx="1"/>
          </p:nvPr>
        </p:nvSpPr>
        <p:spPr>
          <a:xfrm>
            <a:off x="0" y="988059"/>
            <a:ext cx="11310424" cy="5605975"/>
          </a:xfrm>
        </p:spPr>
        <p:txBody>
          <a:bodyPr>
            <a:noAutofit/>
          </a:bodyPr>
          <a:lstStyle/>
          <a:p>
            <a:pPr marL="457200" lvl="1" indent="0" algn="just">
              <a:buNone/>
            </a:pPr>
            <a:r>
              <a:rPr lang="en-US" sz="2800" dirty="0">
                <a:latin typeface="Garamond" panose="02020404030301010803" pitchFamily="18" charset="0"/>
              </a:rPr>
              <a:t>Using the King County House Sales dataset, the primary objective is to analyze and understand factors influencing house prices. The specific objectives are:</a:t>
            </a:r>
          </a:p>
          <a:p>
            <a:pPr lvl="1" algn="just">
              <a:buFont typeface="+mj-lt"/>
              <a:buAutoNum type="arabicPeriod"/>
            </a:pPr>
            <a:r>
              <a:rPr lang="en-US" sz="2800" b="1" dirty="0">
                <a:solidFill>
                  <a:srgbClr val="0070C0"/>
                </a:solidFill>
                <a:latin typeface="Garamond" panose="02020404030301010803" pitchFamily="18" charset="0"/>
              </a:rPr>
              <a:t>Identify Key Determinants</a:t>
            </a:r>
            <a:r>
              <a:rPr lang="en-US" sz="2800" dirty="0">
                <a:solidFill>
                  <a:srgbClr val="0070C0"/>
                </a:solidFill>
                <a:latin typeface="Garamond" panose="02020404030301010803" pitchFamily="18" charset="0"/>
              </a:rPr>
              <a:t>: </a:t>
            </a:r>
            <a:r>
              <a:rPr lang="en-US" sz="2800" dirty="0">
                <a:latin typeface="Garamond" panose="02020404030301010803" pitchFamily="18" charset="0"/>
              </a:rPr>
              <a:t>Determine which house features significantly impact prices in King County.</a:t>
            </a:r>
          </a:p>
          <a:p>
            <a:pPr lvl="1" algn="just">
              <a:buFont typeface="+mj-lt"/>
              <a:buAutoNum type="arabicPeriod"/>
            </a:pPr>
            <a:r>
              <a:rPr lang="en-US" sz="2800" b="1" dirty="0">
                <a:solidFill>
                  <a:srgbClr val="0070C0"/>
                </a:solidFill>
                <a:latin typeface="Garamond" panose="02020404030301010803" pitchFamily="18" charset="0"/>
              </a:rPr>
              <a:t>Analyze Size Impact</a:t>
            </a:r>
            <a:r>
              <a:rPr lang="en-US" sz="2800" dirty="0">
                <a:solidFill>
                  <a:srgbClr val="0070C0"/>
                </a:solidFill>
                <a:latin typeface="Garamond" panose="02020404030301010803" pitchFamily="18" charset="0"/>
              </a:rPr>
              <a:t>: </a:t>
            </a:r>
            <a:r>
              <a:rPr lang="en-US" sz="2800" dirty="0">
                <a:latin typeface="Garamond" panose="02020404030301010803" pitchFamily="18" charset="0"/>
              </a:rPr>
              <a:t>Investigate if larger houses tend to have higher prices.</a:t>
            </a:r>
          </a:p>
          <a:p>
            <a:pPr lvl="1" algn="just">
              <a:buFont typeface="+mj-lt"/>
              <a:buAutoNum type="arabicPeriod"/>
            </a:pPr>
            <a:r>
              <a:rPr lang="en-US" sz="2800" b="1" dirty="0">
                <a:solidFill>
                  <a:srgbClr val="0070C0"/>
                </a:solidFill>
                <a:latin typeface="Garamond" panose="02020404030301010803" pitchFamily="18" charset="0"/>
              </a:rPr>
              <a:t>Develop Prediction Model</a:t>
            </a:r>
            <a:r>
              <a:rPr lang="en-US" sz="2800" dirty="0">
                <a:solidFill>
                  <a:srgbClr val="0070C0"/>
                </a:solidFill>
                <a:latin typeface="Garamond" panose="02020404030301010803" pitchFamily="18" charset="0"/>
              </a:rPr>
              <a:t>: </a:t>
            </a:r>
            <a:r>
              <a:rPr lang="en-US" sz="2800" dirty="0">
                <a:latin typeface="Garamond" panose="02020404030301010803" pitchFamily="18" charset="0"/>
              </a:rPr>
              <a:t>Create and evaluate a multiple linear regression model to predict house prices using key determinants, assessing performance with metrics like R-squared, MSE, and MAE.</a:t>
            </a:r>
          </a:p>
          <a:p>
            <a:pPr lvl="1"/>
            <a:endParaRPr lang="en-US" sz="2600" dirty="0">
              <a:latin typeface="Garamond" panose="02020404030301010803" pitchFamily="18" charset="0"/>
            </a:endParaRPr>
          </a:p>
        </p:txBody>
      </p:sp>
    </p:spTree>
    <p:extLst>
      <p:ext uri="{BB962C8B-B14F-4D97-AF65-F5344CB8AC3E}">
        <p14:creationId xmlns:p14="http://schemas.microsoft.com/office/powerpoint/2010/main" val="2737925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84E3-CACD-FE27-AA8C-008AE8ECD89D}"/>
              </a:ext>
            </a:extLst>
          </p:cNvPr>
          <p:cNvSpPr>
            <a:spLocks noGrp="1"/>
          </p:cNvSpPr>
          <p:nvPr>
            <p:ph type="title"/>
          </p:nvPr>
        </p:nvSpPr>
        <p:spPr>
          <a:xfrm>
            <a:off x="616375" y="105508"/>
            <a:ext cx="10959252" cy="1752599"/>
          </a:xfrm>
        </p:spPr>
        <p:txBody>
          <a:bodyPr/>
          <a:lstStyle/>
          <a:p>
            <a:r>
              <a:rPr lang="en-US" b="1" dirty="0"/>
              <a:t>KEY QUESTIONS</a:t>
            </a:r>
            <a:br>
              <a:rPr lang="en-US" b="1" dirty="0"/>
            </a:br>
            <a:endParaRPr lang="en-US" b="1" dirty="0"/>
          </a:p>
        </p:txBody>
      </p:sp>
      <p:sp>
        <p:nvSpPr>
          <p:cNvPr id="3" name="Content Placeholder 2">
            <a:extLst>
              <a:ext uri="{FF2B5EF4-FFF2-40B4-BE49-F238E27FC236}">
                <a16:creationId xmlns:a16="http://schemas.microsoft.com/office/drawing/2014/main" id="{60794501-A754-FE78-CD16-B7433415EEB9}"/>
              </a:ext>
            </a:extLst>
          </p:cNvPr>
          <p:cNvSpPr>
            <a:spLocks noGrp="1"/>
          </p:cNvSpPr>
          <p:nvPr>
            <p:ph idx="1"/>
          </p:nvPr>
        </p:nvSpPr>
        <p:spPr>
          <a:xfrm>
            <a:off x="616373" y="847578"/>
            <a:ext cx="10386907" cy="5162843"/>
          </a:xfrm>
        </p:spPr>
        <p:txBody>
          <a:bodyPr>
            <a:normAutofit fontScale="85000" lnSpcReduction="20000"/>
          </a:bodyPr>
          <a:lstStyle/>
          <a:p>
            <a:pPr marL="0" marR="0" indent="0">
              <a:lnSpc>
                <a:spcPct val="115000"/>
              </a:lnSpc>
              <a:spcBef>
                <a:spcPts val="0"/>
              </a:spcBef>
              <a:spcAft>
                <a:spcPts val="1000"/>
              </a:spcAft>
              <a:buNone/>
            </a:pPr>
            <a:endParaRPr lang="en-US" sz="3200" b="1" dirty="0">
              <a:solidFill>
                <a:srgbClr val="4F81BD"/>
              </a:solidFill>
              <a:latin typeface="Garamond" panose="02020404030301010803" pitchFamily="18" charset="0"/>
              <a:cs typeface="Times New Roman" panose="02020603050405020304" pitchFamily="18" charset="0"/>
            </a:endParaRPr>
          </a:p>
          <a:p>
            <a:pPr marL="0" marR="0" indent="0">
              <a:lnSpc>
                <a:spcPct val="115000"/>
              </a:lnSpc>
              <a:spcBef>
                <a:spcPts val="0"/>
              </a:spcBef>
              <a:spcAft>
                <a:spcPts val="1000"/>
              </a:spcAft>
              <a:buNone/>
            </a:pPr>
            <a:r>
              <a:rPr lang="en-US" sz="3200" b="1" dirty="0">
                <a:solidFill>
                  <a:srgbClr val="0070C0"/>
                </a:solidFill>
                <a:latin typeface="Garamond" panose="02020404030301010803" pitchFamily="18" charset="0"/>
              </a:rPr>
              <a:t>Question 1. What are the key determinants of house prices in King County?</a:t>
            </a:r>
          </a:p>
          <a:p>
            <a:pPr marL="0" marR="0" indent="0">
              <a:lnSpc>
                <a:spcPct val="115000"/>
              </a:lnSpc>
              <a:spcBef>
                <a:spcPts val="0"/>
              </a:spcBef>
              <a:spcAft>
                <a:spcPts val="1000"/>
              </a:spcAft>
              <a:buNone/>
            </a:pPr>
            <a:endParaRPr lang="en-US" sz="3200" b="1" dirty="0">
              <a:solidFill>
                <a:srgbClr val="0070C0"/>
              </a:solidFill>
              <a:latin typeface="Garamond" panose="02020404030301010803" pitchFamily="18" charset="0"/>
            </a:endParaRPr>
          </a:p>
          <a:p>
            <a:pPr marL="0" marR="0" indent="0">
              <a:lnSpc>
                <a:spcPct val="115000"/>
              </a:lnSpc>
              <a:spcBef>
                <a:spcPts val="1000"/>
              </a:spcBef>
              <a:spcAft>
                <a:spcPts val="0"/>
              </a:spcAft>
              <a:buNone/>
            </a:pPr>
            <a:r>
              <a:rPr lang="en-US" sz="3200" b="1" dirty="0">
                <a:solidFill>
                  <a:srgbClr val="0070C0"/>
                </a:solidFill>
                <a:latin typeface="Garamond" panose="02020404030301010803" pitchFamily="18" charset="0"/>
              </a:rPr>
              <a:t>Question 2. Do larger houses tend to have higher prices in King County?</a:t>
            </a:r>
          </a:p>
          <a:p>
            <a:pPr marL="0" marR="0" indent="0">
              <a:lnSpc>
                <a:spcPct val="115000"/>
              </a:lnSpc>
              <a:spcBef>
                <a:spcPts val="1000"/>
              </a:spcBef>
              <a:spcAft>
                <a:spcPts val="0"/>
              </a:spcAft>
              <a:buNone/>
            </a:pPr>
            <a:endParaRPr lang="en-US" sz="3200" b="1" dirty="0">
              <a:solidFill>
                <a:srgbClr val="0070C0"/>
              </a:solidFill>
              <a:latin typeface="Garamond" panose="02020404030301010803" pitchFamily="18" charset="0"/>
            </a:endParaRPr>
          </a:p>
          <a:p>
            <a:pPr marL="0" indent="0">
              <a:lnSpc>
                <a:spcPct val="115000"/>
              </a:lnSpc>
              <a:buNone/>
            </a:pPr>
            <a:r>
              <a:rPr lang="en-US" sz="3200" b="1" dirty="0">
                <a:solidFill>
                  <a:srgbClr val="0070C0"/>
                </a:solidFill>
                <a:latin typeface="Garamond" panose="02020404030301010803" pitchFamily="18" charset="0"/>
              </a:rPr>
              <a:t>Question 3: What is the best linear regression Model for Predicting house prices?</a:t>
            </a:r>
          </a:p>
          <a:p>
            <a:pPr marL="0" indent="0">
              <a:lnSpc>
                <a:spcPct val="115000"/>
              </a:lnSpc>
              <a:buNone/>
            </a:pPr>
            <a:r>
              <a:rPr lang="en-US" sz="3200" b="1" dirty="0">
                <a:solidFill>
                  <a:srgbClr val="0070C0"/>
                </a:solidFill>
                <a:latin typeface="Garamond" panose="02020404030301010803" pitchFamily="18" charset="0"/>
              </a:rPr>
              <a:t> </a:t>
            </a:r>
            <a:endParaRPr lang="en-US" sz="3200" b="1" dirty="0">
              <a:solidFill>
                <a:srgbClr val="4F81BD"/>
              </a:solidFill>
              <a:effectLst/>
              <a:latin typeface="Garamond" panose="02020404030301010803" pitchFamily="18"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7541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3FFC-7862-E906-D310-6660E9D516F9}"/>
              </a:ext>
            </a:extLst>
          </p:cNvPr>
          <p:cNvSpPr>
            <a:spLocks noGrp="1"/>
          </p:cNvSpPr>
          <p:nvPr>
            <p:ph type="title"/>
          </p:nvPr>
        </p:nvSpPr>
        <p:spPr>
          <a:xfrm>
            <a:off x="537029" y="319314"/>
            <a:ext cx="10411029" cy="986972"/>
          </a:xfrm>
        </p:spPr>
        <p:txBody>
          <a:bodyPr>
            <a:normAutofit/>
          </a:bodyPr>
          <a:lstStyle/>
          <a:p>
            <a:r>
              <a:rPr lang="en-US" b="1" dirty="0"/>
              <a:t>BUSINESS PROBLEM</a:t>
            </a:r>
          </a:p>
        </p:txBody>
      </p:sp>
      <p:sp>
        <p:nvSpPr>
          <p:cNvPr id="3" name="Content Placeholder 2">
            <a:extLst>
              <a:ext uri="{FF2B5EF4-FFF2-40B4-BE49-F238E27FC236}">
                <a16:creationId xmlns:a16="http://schemas.microsoft.com/office/drawing/2014/main" id="{F9E1D97A-AB32-F7D2-33FA-222C1FA3587B}"/>
              </a:ext>
            </a:extLst>
          </p:cNvPr>
          <p:cNvSpPr>
            <a:spLocks noGrp="1"/>
          </p:cNvSpPr>
          <p:nvPr>
            <p:ph idx="1"/>
          </p:nvPr>
        </p:nvSpPr>
        <p:spPr>
          <a:xfrm>
            <a:off x="537029" y="1494970"/>
            <a:ext cx="11073051" cy="4429891"/>
          </a:xfrm>
        </p:spPr>
        <p:txBody>
          <a:bodyPr>
            <a:normAutofit/>
          </a:bodyPr>
          <a:lstStyle/>
          <a:p>
            <a:pPr marL="0" marR="0">
              <a:lnSpc>
                <a:spcPct val="150000"/>
              </a:lnSpc>
              <a:spcBef>
                <a:spcPts val="2400"/>
              </a:spcBef>
              <a:spcAft>
                <a:spcPts val="0"/>
              </a:spcAft>
            </a:pPr>
            <a:r>
              <a:rPr lang="en-US" sz="2400" dirty="0"/>
              <a:t>G4 Real Estate faces challenge in effectively entering the dynamic King County real estate market due to the complex interplay of factors influencing housing prices and demand. </a:t>
            </a:r>
          </a:p>
          <a:p>
            <a:pPr marL="0" marR="0">
              <a:lnSpc>
                <a:spcPct val="150000"/>
              </a:lnSpc>
              <a:spcBef>
                <a:spcPts val="2400"/>
              </a:spcBef>
              <a:spcAft>
                <a:spcPts val="0"/>
              </a:spcAft>
            </a:pPr>
            <a:r>
              <a:rPr lang="en-US" sz="2400" dirty="0"/>
              <a:t>Understanding the intricate relationship between property features, seasonal trends, and market dynamics is crucial for developing successful market penetration and growth strategies.</a:t>
            </a:r>
            <a:endParaRPr lang="en-US" sz="2400" dirty="0">
              <a:latin typeface="Garamond" panose="02020404030301010803" pitchFamily="18" charset="0"/>
            </a:endParaRPr>
          </a:p>
        </p:txBody>
      </p:sp>
    </p:spTree>
    <p:extLst>
      <p:ext uri="{BB962C8B-B14F-4D97-AF65-F5344CB8AC3E}">
        <p14:creationId xmlns:p14="http://schemas.microsoft.com/office/powerpoint/2010/main" val="1534817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22FD-A9BF-279B-6EF7-B3DA46A8A19B}"/>
              </a:ext>
            </a:extLst>
          </p:cNvPr>
          <p:cNvSpPr>
            <a:spLocks noGrp="1"/>
          </p:cNvSpPr>
          <p:nvPr>
            <p:ph type="title"/>
          </p:nvPr>
        </p:nvSpPr>
        <p:spPr>
          <a:xfrm>
            <a:off x="339891" y="146613"/>
            <a:ext cx="8853088" cy="739515"/>
          </a:xfrm>
        </p:spPr>
        <p:txBody>
          <a:bodyPr/>
          <a:lstStyle/>
          <a:p>
            <a:r>
              <a:rPr lang="en-US" b="1" dirty="0"/>
              <a:t>METHODOLOGY</a:t>
            </a:r>
            <a:r>
              <a:rPr lang="en-US" dirty="0"/>
              <a:t> </a:t>
            </a:r>
          </a:p>
        </p:txBody>
      </p:sp>
      <p:sp>
        <p:nvSpPr>
          <p:cNvPr id="3" name="Content Placeholder 2">
            <a:extLst>
              <a:ext uri="{FF2B5EF4-FFF2-40B4-BE49-F238E27FC236}">
                <a16:creationId xmlns:a16="http://schemas.microsoft.com/office/drawing/2014/main" id="{53F425BE-0561-A8E9-D90C-36E2A3D6DB86}"/>
              </a:ext>
            </a:extLst>
          </p:cNvPr>
          <p:cNvSpPr>
            <a:spLocks noGrp="1"/>
          </p:cNvSpPr>
          <p:nvPr>
            <p:ph idx="1"/>
          </p:nvPr>
        </p:nvSpPr>
        <p:spPr>
          <a:xfrm>
            <a:off x="339891" y="886128"/>
            <a:ext cx="11150107" cy="5126636"/>
          </a:xfrm>
        </p:spPr>
        <p:txBody>
          <a:bodyPr>
            <a:normAutofit fontScale="85000" lnSpcReduction="20000"/>
          </a:bodyPr>
          <a:lstStyle/>
          <a:p>
            <a:pPr marR="0">
              <a:lnSpc>
                <a:spcPct val="115000"/>
              </a:lnSpc>
              <a:spcBef>
                <a:spcPts val="0"/>
              </a:spcBef>
              <a:spcAft>
                <a:spcPts val="1000"/>
              </a:spcAft>
              <a:buFont typeface="Wingdings" panose="05000000000000000000" pitchFamily="2" charset="2"/>
              <a:buChar char="q"/>
            </a:pPr>
            <a:r>
              <a:rPr lang="en-US" sz="2400" b="1" dirty="0">
                <a:solidFill>
                  <a:schemeClr val="tx1"/>
                </a:solidFill>
                <a:latin typeface="Garamond" panose="02020404030301010803" pitchFamily="18" charset="0"/>
                <a:ea typeface="MS Mincho" panose="02020609040205080304" pitchFamily="49" charset="-128"/>
                <a:cs typeface="Times New Roman" panose="02020603050405020304" pitchFamily="18" charset="0"/>
              </a:rPr>
              <a:t>Data Understanding</a:t>
            </a:r>
          </a:p>
          <a:p>
            <a:pPr marR="0">
              <a:lnSpc>
                <a:spcPct val="115000"/>
              </a:lnSpc>
              <a:spcBef>
                <a:spcPts val="0"/>
              </a:spcBef>
              <a:spcAft>
                <a:spcPts val="1000"/>
              </a:spcAft>
              <a:buFont typeface="Wingdings" panose="05000000000000000000" pitchFamily="2" charset="2"/>
              <a:buChar char="q"/>
            </a:pPr>
            <a:r>
              <a:rPr lang="en-US" sz="2400" b="1"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rPr>
              <a:t>Data Cleaning</a:t>
            </a:r>
          </a:p>
          <a:p>
            <a:pPr lvl="1">
              <a:lnSpc>
                <a:spcPct val="115000"/>
              </a:lnSpc>
              <a:spcBef>
                <a:spcPts val="0"/>
              </a:spcBef>
              <a:spcAft>
                <a:spcPts val="1000"/>
              </a:spcAft>
              <a:buFont typeface="Wingdings" panose="05000000000000000000" pitchFamily="2" charset="2"/>
              <a:buChar char="q"/>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Handling Missing Values:</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Filling in or removing missing data.</a:t>
            </a:r>
          </a:p>
          <a:p>
            <a:pPr lvl="1">
              <a:lnSpc>
                <a:spcPct val="115000"/>
              </a:lnSpc>
              <a:spcBef>
                <a:spcPts val="0"/>
              </a:spcBef>
              <a:spcAft>
                <a:spcPts val="1000"/>
              </a:spcAft>
              <a:buFont typeface="Wingdings" panose="05000000000000000000" pitchFamily="2" charset="2"/>
              <a:buChar char="q"/>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Removing Duplicates:</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Eliminating duplicate entries.</a:t>
            </a:r>
          </a:p>
          <a:p>
            <a:pPr lvl="1">
              <a:lnSpc>
                <a:spcPct val="115000"/>
              </a:lnSpc>
              <a:spcBef>
                <a:spcPts val="0"/>
              </a:spcBef>
              <a:spcAft>
                <a:spcPts val="1000"/>
              </a:spcAft>
              <a:buFont typeface="Wingdings" panose="05000000000000000000" pitchFamily="2" charset="2"/>
              <a:buChar char="q"/>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Correcting Errors:</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Fixing typos and inconsistent formats.</a:t>
            </a:r>
          </a:p>
          <a:p>
            <a:pPr marR="0">
              <a:lnSpc>
                <a:spcPct val="115000"/>
              </a:lnSpc>
              <a:spcBef>
                <a:spcPts val="0"/>
              </a:spcBef>
              <a:spcAft>
                <a:spcPts val="1000"/>
              </a:spcAft>
              <a:buFont typeface="Wingdings" panose="05000000000000000000" pitchFamily="2" charset="2"/>
              <a:buChar char="q"/>
            </a:pPr>
            <a:r>
              <a:rPr lang="en-US" sz="2400" b="1" dirty="0">
                <a:latin typeface="Garamond" panose="02020404030301010803" pitchFamily="18" charset="0"/>
                <a:ea typeface="MS Mincho" panose="02020609040205080304" pitchFamily="49" charset="-128"/>
                <a:cs typeface="Times New Roman" panose="02020603050405020304" pitchFamily="18" charset="0"/>
              </a:rPr>
              <a:t>Feature</a:t>
            </a:r>
            <a:r>
              <a:rPr lang="en-US" sz="2400" b="1" dirty="0">
                <a:effectLst/>
                <a:latin typeface="Garamond" panose="02020404030301010803" pitchFamily="18" charset="0"/>
                <a:ea typeface="MS Mincho" panose="02020609040205080304" pitchFamily="49" charset="-128"/>
                <a:cs typeface="Times New Roman" panose="02020603050405020304" pitchFamily="18" charset="0"/>
              </a:rPr>
              <a:t> Engineering</a:t>
            </a:r>
          </a:p>
          <a:p>
            <a:pPr lvl="1">
              <a:lnSpc>
                <a:spcPct val="115000"/>
              </a:lnSpc>
              <a:spcBef>
                <a:spcPts val="0"/>
              </a:spcBef>
              <a:spcAft>
                <a:spcPts val="1000"/>
              </a:spcAft>
              <a:buFont typeface="Wingdings" panose="05000000000000000000" pitchFamily="2" charset="2"/>
              <a:buChar char="q"/>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Data Transformation:</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Converting data to appropriate formats.</a:t>
            </a:r>
          </a:p>
          <a:p>
            <a:pPr>
              <a:lnSpc>
                <a:spcPct val="115000"/>
              </a:lnSpc>
              <a:spcBef>
                <a:spcPts val="0"/>
              </a:spcBef>
              <a:spcAft>
                <a:spcPts val="1000"/>
              </a:spcAft>
              <a:buFont typeface="Wingdings" panose="05000000000000000000" pitchFamily="2" charset="2"/>
              <a:buChar char="q"/>
            </a:pPr>
            <a:r>
              <a:rPr lang="en-US" sz="2400" b="1" dirty="0">
                <a:latin typeface="Garamond" panose="02020404030301010803" pitchFamily="18" charset="0"/>
                <a:ea typeface="MS Mincho" panose="02020609040205080304" pitchFamily="49" charset="-128"/>
                <a:cs typeface="Times New Roman" panose="02020603050405020304" pitchFamily="18" charset="0"/>
              </a:rPr>
              <a:t>Exploratory Data Analysis (EDA)</a:t>
            </a:r>
          </a:p>
          <a:p>
            <a:pPr lvl="1">
              <a:lnSpc>
                <a:spcPct val="115000"/>
              </a:lnSpc>
              <a:spcBef>
                <a:spcPts val="0"/>
              </a:spcBef>
              <a:spcAft>
                <a:spcPts val="1000"/>
              </a:spcAft>
              <a:buFont typeface="Wingdings" panose="05000000000000000000" pitchFamily="2" charset="2"/>
              <a:buChar char="q"/>
            </a:pPr>
            <a:r>
              <a:rPr lang="en-US" sz="2200" b="1" dirty="0">
                <a:latin typeface="Garamond" panose="02020404030301010803" pitchFamily="18" charset="0"/>
                <a:ea typeface="MS Mincho" panose="02020609040205080304" pitchFamily="49" charset="-128"/>
                <a:cs typeface="Times New Roman" panose="02020603050405020304" pitchFamily="18" charset="0"/>
              </a:rPr>
              <a:t>Outlier Detection:</a:t>
            </a:r>
            <a:r>
              <a:rPr lang="en-US" sz="2200" dirty="0">
                <a:latin typeface="Garamond" panose="02020404030301010803" pitchFamily="18" charset="0"/>
                <a:ea typeface="MS Mincho" panose="02020609040205080304" pitchFamily="49" charset="-128"/>
                <a:cs typeface="Times New Roman" panose="02020603050405020304" pitchFamily="18" charset="0"/>
              </a:rPr>
              <a:t> Identifying and addressing outliers.</a:t>
            </a:r>
          </a:p>
          <a:p>
            <a:pPr marR="0">
              <a:lnSpc>
                <a:spcPct val="115000"/>
              </a:lnSpc>
              <a:spcBef>
                <a:spcPts val="0"/>
              </a:spcBef>
              <a:spcAft>
                <a:spcPts val="1000"/>
              </a:spcAft>
              <a:buFont typeface="Wingdings" panose="05000000000000000000" pitchFamily="2" charset="2"/>
              <a:buChar char="q"/>
            </a:pPr>
            <a:r>
              <a:rPr lang="en-US" sz="2400" b="1" dirty="0">
                <a:effectLst/>
                <a:latin typeface="Garamond" panose="02020404030301010803" pitchFamily="18" charset="0"/>
                <a:ea typeface="MS Mincho" panose="02020609040205080304" pitchFamily="49" charset="-128"/>
                <a:cs typeface="Times New Roman" panose="02020603050405020304" pitchFamily="18" charset="0"/>
              </a:rPr>
              <a:t>Modelling</a:t>
            </a:r>
          </a:p>
          <a:p>
            <a:pPr lvl="1">
              <a:lnSpc>
                <a:spcPct val="115000"/>
              </a:lnSpc>
              <a:spcBef>
                <a:spcPts val="0"/>
              </a:spcBef>
              <a:spcAft>
                <a:spcPts val="1000"/>
              </a:spcAft>
              <a:buFont typeface="Wingdings" panose="05000000000000000000" pitchFamily="2" charset="2"/>
              <a:buChar char="q"/>
            </a:pPr>
            <a:r>
              <a:rPr lang="en-US" sz="2200" b="1" dirty="0">
                <a:effectLst/>
                <a:latin typeface="Garamond" panose="02020404030301010803" pitchFamily="18" charset="0"/>
                <a:ea typeface="MS Mincho" panose="02020609040205080304" pitchFamily="49" charset="-128"/>
                <a:cs typeface="Times New Roman" panose="02020603050405020304" pitchFamily="18" charset="0"/>
              </a:rPr>
              <a:t>Linear Regression Model</a:t>
            </a:r>
            <a:r>
              <a:rPr lang="en-US" sz="2200" dirty="0">
                <a:effectLst/>
                <a:latin typeface="Garamond" panose="02020404030301010803" pitchFamily="18" charset="0"/>
                <a:ea typeface="MS Mincho" panose="02020609040205080304" pitchFamily="49" charset="-128"/>
                <a:cs typeface="Times New Roman" panose="02020603050405020304" pitchFamily="18" charset="0"/>
              </a:rPr>
              <a:t> </a:t>
            </a:r>
          </a:p>
          <a:p>
            <a:pPr marR="0">
              <a:lnSpc>
                <a:spcPct val="115000"/>
              </a:lnSpc>
              <a:spcBef>
                <a:spcPts val="0"/>
              </a:spcBef>
              <a:spcAft>
                <a:spcPts val="1000"/>
              </a:spcAft>
              <a:buFont typeface="Wingdings" panose="05000000000000000000" pitchFamily="2" charset="2"/>
              <a:buChar char="q"/>
            </a:pPr>
            <a:r>
              <a:rPr lang="en-US" sz="2400" b="1" dirty="0">
                <a:solidFill>
                  <a:schemeClr val="tx1"/>
                </a:solidFill>
                <a:effectLst/>
                <a:latin typeface="Garamond" panose="02020404030301010803" pitchFamily="18" charset="0"/>
                <a:ea typeface="MS Mincho" panose="02020609040205080304" pitchFamily="49" charset="-128"/>
                <a:cs typeface="Times New Roman" panose="02020603050405020304" pitchFamily="18" charset="0"/>
              </a:rPr>
              <a:t>Model Validation</a:t>
            </a:r>
          </a:p>
          <a:p>
            <a:endParaRPr lang="en-US" sz="2400" dirty="0">
              <a:latin typeface="Garamond" panose="02020404030301010803" pitchFamily="18" charset="0"/>
            </a:endParaRPr>
          </a:p>
        </p:txBody>
      </p:sp>
    </p:spTree>
    <p:extLst>
      <p:ext uri="{BB962C8B-B14F-4D97-AF65-F5344CB8AC3E}">
        <p14:creationId xmlns:p14="http://schemas.microsoft.com/office/powerpoint/2010/main" val="4114863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FE88-E412-D2C8-954B-56BA37B5177D}"/>
              </a:ext>
            </a:extLst>
          </p:cNvPr>
          <p:cNvSpPr>
            <a:spLocks noGrp="1"/>
          </p:cNvSpPr>
          <p:nvPr>
            <p:ph type="title"/>
          </p:nvPr>
        </p:nvSpPr>
        <p:spPr>
          <a:xfrm>
            <a:off x="93652" y="533771"/>
            <a:ext cx="10940086" cy="1752599"/>
          </a:xfrm>
        </p:spPr>
        <p:txBody>
          <a:bodyPr>
            <a:normAutofit/>
          </a:bodyPr>
          <a:lstStyle/>
          <a:p>
            <a:r>
              <a:rPr lang="en-US" sz="2800" b="1" dirty="0"/>
              <a:t>Data Overview</a:t>
            </a:r>
          </a:p>
        </p:txBody>
      </p:sp>
      <p:sp>
        <p:nvSpPr>
          <p:cNvPr id="3" name="Content Placeholder 2">
            <a:extLst>
              <a:ext uri="{FF2B5EF4-FFF2-40B4-BE49-F238E27FC236}">
                <a16:creationId xmlns:a16="http://schemas.microsoft.com/office/drawing/2014/main" id="{E9A17CF3-6C66-8D59-1F3F-D3E9B66FE317}"/>
              </a:ext>
            </a:extLst>
          </p:cNvPr>
          <p:cNvSpPr>
            <a:spLocks noGrp="1"/>
          </p:cNvSpPr>
          <p:nvPr>
            <p:ph idx="1"/>
          </p:nvPr>
        </p:nvSpPr>
        <p:spPr>
          <a:xfrm>
            <a:off x="196770" y="1133785"/>
            <a:ext cx="10384309" cy="5514535"/>
          </a:xfrm>
        </p:spPr>
        <p:txBody>
          <a:bodyPr>
            <a:normAutofit/>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Garamond" panose="02020404030301010803" pitchFamily="18" charset="0"/>
                <a:ea typeface="MS Mincho" panose="02020609040205080304" pitchFamily="49" charset="-128"/>
                <a:cs typeface="Times New Roman" panose="02020603050405020304" pitchFamily="18" charset="0"/>
              </a:rPr>
              <a:t>The King County Housing Data Set provides information about houses in King County</a:t>
            </a:r>
          </a:p>
          <a:p>
            <a:pPr marR="0" algn="just">
              <a:lnSpc>
                <a:spcPct val="150000"/>
              </a:lnSpc>
              <a:spcBef>
                <a:spcPts val="0"/>
              </a:spcBef>
              <a:spcAft>
                <a:spcPts val="1000"/>
              </a:spcAft>
              <a:buFont typeface="Wingdings" panose="05000000000000000000" pitchFamily="2" charset="2"/>
              <a:buChar char="v"/>
            </a:pPr>
            <a:r>
              <a:rPr lang="en-US" sz="2800" dirty="0">
                <a:latin typeface="Garamond" panose="02020404030301010803" pitchFamily="18" charset="0"/>
                <a:ea typeface="MS Mincho" panose="02020609040205080304" pitchFamily="49" charset="-128"/>
                <a:cs typeface="Times New Roman" panose="02020603050405020304" pitchFamily="18" charset="0"/>
              </a:rPr>
              <a:t>The dataset `kc_house_data.csv` contains various features related to house sales in King County. The features include information on house characteristics, location, and sale details.</a:t>
            </a:r>
          </a:p>
          <a:p>
            <a:pPr lvl="1" algn="just">
              <a:lnSpc>
                <a:spcPct val="150000"/>
              </a:lnSpc>
              <a:spcBef>
                <a:spcPts val="0"/>
              </a:spcBef>
              <a:spcAft>
                <a:spcPts val="1000"/>
              </a:spcAft>
              <a:buFont typeface="Wingdings" panose="05000000000000000000" pitchFamily="2" charset="2"/>
              <a:buChar char="v"/>
            </a:pPr>
            <a:endParaRPr lang="en-US" sz="2600" dirty="0">
              <a:effectLst/>
              <a:latin typeface="Garamond" panose="02020404030301010803" pitchFamily="18" charset="0"/>
              <a:ea typeface="MS Mincho" panose="02020609040205080304" pitchFamily="49" charset="-128"/>
              <a:cs typeface="Times New Roman" panose="02020603050405020304" pitchFamily="18" charset="0"/>
            </a:endParaRPr>
          </a:p>
          <a:p>
            <a:endParaRPr lang="en-US" sz="2400" dirty="0">
              <a:latin typeface="Garamond" panose="02020404030301010803" pitchFamily="18" charset="0"/>
            </a:endParaRPr>
          </a:p>
        </p:txBody>
      </p:sp>
      <p:sp>
        <p:nvSpPr>
          <p:cNvPr id="4" name="Title 1">
            <a:extLst>
              <a:ext uri="{FF2B5EF4-FFF2-40B4-BE49-F238E27FC236}">
                <a16:creationId xmlns:a16="http://schemas.microsoft.com/office/drawing/2014/main" id="{6ECA23EE-6AC2-EFFB-5F36-A54C78CC91D9}"/>
              </a:ext>
            </a:extLst>
          </p:cNvPr>
          <p:cNvSpPr txBox="1">
            <a:spLocks/>
          </p:cNvSpPr>
          <p:nvPr/>
        </p:nvSpPr>
        <p:spPr>
          <a:xfrm>
            <a:off x="93652" y="-94939"/>
            <a:ext cx="6615207" cy="814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Data Understanding</a:t>
            </a:r>
          </a:p>
        </p:txBody>
      </p:sp>
    </p:spTree>
    <p:extLst>
      <p:ext uri="{BB962C8B-B14F-4D97-AF65-F5344CB8AC3E}">
        <p14:creationId xmlns:p14="http://schemas.microsoft.com/office/powerpoint/2010/main" val="2035294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infopath/2007/PartnerControls"/>
    <ds:schemaRef ds:uri="16c05727-aa75-4e4a-9b5f-8a80a1165891"/>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71af3243-3dd4-4a8d-8c0d-dd76da1f02a5"/>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1157</TotalTime>
  <Words>3750</Words>
  <Application>Microsoft Office PowerPoint</Application>
  <PresentationFormat>Widescreen</PresentationFormat>
  <Paragraphs>300</Paragraphs>
  <Slides>44</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Aptos</vt:lpstr>
      <vt:lpstr>Arial</vt:lpstr>
      <vt:lpstr>Calibri</vt:lpstr>
      <vt:lpstr>Cambria</vt:lpstr>
      <vt:lpstr>Courier New</vt:lpstr>
      <vt:lpstr>Garamond</vt:lpstr>
      <vt:lpstr>Georgia</vt:lpstr>
      <vt:lpstr>Symbol</vt:lpstr>
      <vt:lpstr>Times New Roman</vt:lpstr>
      <vt:lpstr>Trebuchet MS</vt:lpstr>
      <vt:lpstr>Wingdings</vt:lpstr>
      <vt:lpstr>Wingdings 3</vt:lpstr>
      <vt:lpstr>Facet</vt:lpstr>
      <vt:lpstr>1_Facet</vt:lpstr>
      <vt:lpstr>Exploring the Dynamics of Real Estate Market in King County</vt:lpstr>
      <vt:lpstr>INTRODUCTION</vt:lpstr>
      <vt:lpstr>OVERVIEW </vt:lpstr>
      <vt:lpstr>BUSINESS UNDERSTANDING </vt:lpstr>
      <vt:lpstr>OBJECTIVES </vt:lpstr>
      <vt:lpstr>KEY QUESTIONS </vt:lpstr>
      <vt:lpstr>BUSINESS PROBLEM</vt:lpstr>
      <vt:lpstr>METHODOLOGY </vt:lpstr>
      <vt:lpstr>Data Overview</vt:lpstr>
      <vt:lpstr>Column Descriptions </vt:lpstr>
      <vt:lpstr>PowerPoint Presentation</vt:lpstr>
      <vt:lpstr>Observations: </vt:lpstr>
      <vt:lpstr>PowerPoint Presentation</vt:lpstr>
      <vt:lpstr>PowerPoint Presentation</vt:lpstr>
      <vt:lpstr>DATA CLEANING</vt:lpstr>
      <vt:lpstr>Cleaned Dataset</vt:lpstr>
      <vt:lpstr>Key statistics of  the cleaned data: </vt:lpstr>
      <vt:lpstr>HISTOGRAMS</vt:lpstr>
      <vt:lpstr>Observations from the Histograms </vt:lpstr>
      <vt:lpstr>Observations from the Histograms </vt:lpstr>
      <vt:lpstr>PowerPoint Presentation</vt:lpstr>
      <vt:lpstr>Checking for Outliers Box Plots - Observation  </vt:lpstr>
      <vt:lpstr>Bivariate Analysis</vt:lpstr>
      <vt:lpstr>Observations </vt:lpstr>
      <vt:lpstr>Insights from Scatter Plots </vt:lpstr>
      <vt:lpstr>Multivariate analysis </vt:lpstr>
      <vt:lpstr>Correlation Matrix</vt:lpstr>
      <vt:lpstr>PowerPoint Presentation</vt:lpstr>
      <vt:lpstr>PowerPoint Presentation</vt:lpstr>
      <vt:lpstr>Trend observation </vt:lpstr>
      <vt:lpstr>Trend observation </vt:lpstr>
      <vt:lpstr>Correlation Matrix of selected features </vt:lpstr>
      <vt:lpstr>Scatter Plot of Price_Log vs Selected features</vt:lpstr>
      <vt:lpstr>Baseline Linear Regression Model for Predict Housing Prices</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Dynamics of Real Estate Market.</dc:title>
  <dc:creator>Agesa Eric</dc:creator>
  <cp:lastModifiedBy>Josphat Njuguna</cp:lastModifiedBy>
  <cp:revision>101</cp:revision>
  <dcterms:created xsi:type="dcterms:W3CDTF">2024-07-18T17:47:46Z</dcterms:created>
  <dcterms:modified xsi:type="dcterms:W3CDTF">2024-07-19T22:16:35Z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