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97ab868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7ab868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b053de63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053de6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b053de6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053de6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b053de6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053de6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b053de6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053de6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b053de6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053de6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83f38d2c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3f38d2c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3f38d2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3f38d2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3f38d2c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3f38d2c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297ab868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7ab868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8893ebc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893ebc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8893ebc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893ebc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b053de6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053de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8893ebca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893ebca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b053de6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053de6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97ab86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7ab86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97ab86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7ab86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97ab868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7ab868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cs61bl.org/su17/materials/lab/lab23/lab23.html#b-disjoint-se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inyurl.com/cz-disc13-fa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13: A* Search and MST’s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Minimum Spanning Trees</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en"/>
              <a:t>Perform Prim’s algorithm to find the minimum spanning tree of the above graph. Pick A as the initial node. Whenever there are more than one node with the same cost, process them in alphabetical order. (BE comes before CE)</a:t>
            </a:r>
            <a:endParaRPr/>
          </a:p>
          <a:p>
            <a:pPr indent="-342900" lvl="0" marL="457200" rtl="0" algn="l">
              <a:spcBef>
                <a:spcPts val="0"/>
              </a:spcBef>
              <a:spcAft>
                <a:spcPts val="0"/>
              </a:spcAft>
              <a:buSzPts val="1800"/>
              <a:buAutoNum type="alphaLcParenR"/>
            </a:pPr>
            <a:r>
              <a:t/>
            </a:r>
            <a:endParaRPr/>
          </a:p>
        </p:txBody>
      </p:sp>
      <p:pic>
        <p:nvPicPr>
          <p:cNvPr id="143" name="Google Shape;143;p22"/>
          <p:cNvPicPr preferRelativeResize="0"/>
          <p:nvPr/>
        </p:nvPicPr>
        <p:blipFill>
          <a:blip r:embed="rId3">
            <a:alphaModFix/>
          </a:blip>
          <a:stretch>
            <a:fillRect/>
          </a:stretch>
        </p:blipFill>
        <p:spPr>
          <a:xfrm>
            <a:off x="311700" y="2246450"/>
            <a:ext cx="4836550" cy="258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Kruskal’s Algorithm</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Char char="-"/>
            </a:pPr>
            <a:r>
              <a:rPr lang="en">
                <a:solidFill>
                  <a:srgbClr val="616161"/>
                </a:solidFill>
              </a:rPr>
              <a:t>Always pick the minimum edge (unless it creates a cycle)</a:t>
            </a:r>
            <a:endParaRPr>
              <a:solidFill>
                <a:srgbClr val="616161"/>
              </a:solidFill>
            </a:endParaRPr>
          </a:p>
          <a:p>
            <a:pPr indent="-342900" lvl="0" marL="457200" rtl="0" algn="l">
              <a:spcBef>
                <a:spcPts val="0"/>
              </a:spcBef>
              <a:spcAft>
                <a:spcPts val="0"/>
              </a:spcAft>
              <a:buClr>
                <a:srgbClr val="616161"/>
              </a:buClr>
              <a:buSzPts val="1800"/>
              <a:buChar char="-"/>
            </a:pPr>
            <a:r>
              <a:rPr lang="en">
                <a:solidFill>
                  <a:srgbClr val="616161"/>
                </a:solidFill>
              </a:rPr>
              <a:t>How do we check cycles?</a:t>
            </a:r>
            <a:endParaRPr>
              <a:solidFill>
                <a:srgbClr val="616161"/>
              </a:solidFil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Union!</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to represent connectivity between items</a:t>
            </a:r>
            <a:endParaRPr/>
          </a:p>
          <a:p>
            <a:pPr indent="-342900" lvl="0" marL="457200" rtl="0" algn="l">
              <a:spcBef>
                <a:spcPts val="0"/>
              </a:spcBef>
              <a:spcAft>
                <a:spcPts val="0"/>
              </a:spcAft>
              <a:buSzPts val="1800"/>
              <a:buChar char="-"/>
            </a:pPr>
            <a:r>
              <a:rPr lang="en"/>
              <a:t>Each item belongs to its own set, “union” the items together by connecting the sets together, “find” the set the item belongs to</a:t>
            </a:r>
            <a:endParaRPr/>
          </a:p>
          <a:p>
            <a:pPr indent="-342900" lvl="0" marL="457200" rtl="0" algn="l">
              <a:spcBef>
                <a:spcPts val="0"/>
              </a:spcBef>
              <a:spcAft>
                <a:spcPts val="0"/>
              </a:spcAft>
              <a:buSzPts val="1800"/>
              <a:buChar char="-"/>
            </a:pPr>
            <a:r>
              <a:rPr lang="en"/>
              <a:t>Sets will have a tree like structure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Optimizations:</a:t>
            </a:r>
            <a:endParaRPr/>
          </a:p>
          <a:p>
            <a:pPr indent="-317500" lvl="1" marL="914400" rtl="0" algn="l">
              <a:spcBef>
                <a:spcPts val="0"/>
              </a:spcBef>
              <a:spcAft>
                <a:spcPts val="0"/>
              </a:spcAft>
              <a:buSzPts val="1400"/>
              <a:buChar char="-"/>
            </a:pPr>
            <a:r>
              <a:rPr lang="en"/>
              <a:t>Union by weight: connect the </a:t>
            </a:r>
            <a:r>
              <a:rPr b="1" lang="en"/>
              <a:t>root</a:t>
            </a:r>
            <a:r>
              <a:rPr lang="en"/>
              <a:t> of the “lighter” set to the </a:t>
            </a:r>
            <a:r>
              <a:rPr b="1" lang="en"/>
              <a:t>root</a:t>
            </a:r>
            <a:r>
              <a:rPr lang="en"/>
              <a:t> of the “heavier” set (determined by number of nodes in the set)</a:t>
            </a:r>
            <a:endParaRPr/>
          </a:p>
          <a:p>
            <a:pPr indent="-317500" lvl="1" marL="914400" rtl="0" algn="l">
              <a:spcBef>
                <a:spcPts val="0"/>
              </a:spcBef>
              <a:spcAft>
                <a:spcPts val="0"/>
              </a:spcAft>
              <a:buSzPts val="1400"/>
              <a:buChar char="-"/>
            </a:pPr>
            <a:r>
              <a:rPr lang="en"/>
              <a:t>Path compression: when you “find” a node, compress the node and the path to the node by connecting it to the root of the set</a:t>
            </a:r>
            <a:endParaRPr/>
          </a:p>
          <a:p>
            <a:pPr indent="-342900" lvl="0" marL="457200" rtl="0" algn="l">
              <a:spcBef>
                <a:spcPts val="0"/>
              </a:spcBef>
              <a:spcAft>
                <a:spcPts val="0"/>
              </a:spcAft>
              <a:buSzPts val="1800"/>
              <a:buChar char="-"/>
            </a:pPr>
            <a:r>
              <a:rPr lang="en" u="sng">
                <a:solidFill>
                  <a:schemeClr val="hlink"/>
                </a:solidFill>
                <a:hlinkClick r:id="rId3"/>
              </a:rPr>
              <a:t>61BL Lab about Disjoint Sets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Quick Union with Path Compression</a:t>
            </a:r>
            <a:endParaRPr/>
          </a:p>
        </p:txBody>
      </p:sp>
      <p:sp>
        <p:nvSpPr>
          <p:cNvPr id="161" name="Google Shape;161;p25"/>
          <p:cNvSpPr txBox="1"/>
          <p:nvPr>
            <p:ph idx="1" type="body"/>
          </p:nvPr>
        </p:nvSpPr>
        <p:spPr>
          <a:xfrm>
            <a:off x="311700" y="3256450"/>
            <a:ext cx="8520600" cy="131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union(0, 1) and union(2, 3)!</a:t>
            </a:r>
            <a:endParaRPr/>
          </a:p>
        </p:txBody>
      </p:sp>
      <p:sp>
        <p:nvSpPr>
          <p:cNvPr id="162" name="Google Shape;162;p25"/>
          <p:cNvSpPr/>
          <p:nvPr/>
        </p:nvSpPr>
        <p:spPr>
          <a:xfrm>
            <a:off x="1131838" y="18821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63" name="Google Shape;163;p25"/>
          <p:cNvSpPr/>
          <p:nvPr/>
        </p:nvSpPr>
        <p:spPr>
          <a:xfrm>
            <a:off x="2383463" y="18821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64" name="Google Shape;164;p25"/>
          <p:cNvSpPr/>
          <p:nvPr/>
        </p:nvSpPr>
        <p:spPr>
          <a:xfrm>
            <a:off x="3635088" y="18821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65" name="Google Shape;165;p25"/>
          <p:cNvSpPr/>
          <p:nvPr/>
        </p:nvSpPr>
        <p:spPr>
          <a:xfrm>
            <a:off x="4886713" y="18821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66" name="Google Shape;166;p25"/>
          <p:cNvSpPr/>
          <p:nvPr/>
        </p:nvSpPr>
        <p:spPr>
          <a:xfrm>
            <a:off x="6138338" y="18821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67" name="Google Shape;167;p25"/>
          <p:cNvSpPr/>
          <p:nvPr/>
        </p:nvSpPr>
        <p:spPr>
          <a:xfrm>
            <a:off x="7389963" y="18821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Weighted Quick Union with Path Compression</a:t>
            </a:r>
            <a:endParaRPr/>
          </a:p>
          <a:p>
            <a:pPr indent="0" lvl="0" marL="0" rtl="0" algn="l">
              <a:spcBef>
                <a:spcPts val="0"/>
              </a:spcBef>
              <a:spcAft>
                <a:spcPts val="0"/>
              </a:spcAft>
              <a:buNone/>
            </a:pPr>
            <a:r>
              <a:t/>
            </a:r>
            <a:endParaRPr/>
          </a:p>
        </p:txBody>
      </p:sp>
      <p:sp>
        <p:nvSpPr>
          <p:cNvPr id="173" name="Google Shape;173;p26"/>
          <p:cNvSpPr txBox="1"/>
          <p:nvPr>
            <p:ph idx="1" type="body"/>
          </p:nvPr>
        </p:nvSpPr>
        <p:spPr>
          <a:xfrm>
            <a:off x="311700" y="3103350"/>
            <a:ext cx="8520600" cy="85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Union </a:t>
            </a:r>
            <a:r>
              <a:rPr b="1" lang="en"/>
              <a:t>roots </a:t>
            </a:r>
            <a:r>
              <a:rPr lang="en"/>
              <a:t>by </a:t>
            </a:r>
            <a:r>
              <a:rPr b="1" lang="en"/>
              <a:t>weight</a:t>
            </a:r>
            <a:endParaRPr b="1"/>
          </a:p>
          <a:p>
            <a:pPr indent="-317500" lvl="1" marL="914400" rtl="0" algn="l">
              <a:spcBef>
                <a:spcPts val="0"/>
              </a:spcBef>
              <a:spcAft>
                <a:spcPts val="0"/>
              </a:spcAft>
              <a:buSzPts val="1400"/>
              <a:buChar char="-"/>
            </a:pPr>
            <a:r>
              <a:rPr lang="en"/>
              <a:t>If weights of the sets are the same, tie break (choose the set with the smaller root value as the new root)</a:t>
            </a:r>
            <a:endParaRPr/>
          </a:p>
          <a:p>
            <a:pPr indent="0" lvl="0" marL="0" rtl="0" algn="l">
              <a:spcBef>
                <a:spcPts val="1600"/>
              </a:spcBef>
              <a:spcAft>
                <a:spcPts val="1600"/>
              </a:spcAft>
              <a:buNone/>
            </a:pPr>
            <a:r>
              <a:rPr lang="en"/>
              <a:t>Now let’s union (1, 3)!</a:t>
            </a:r>
            <a:endParaRPr/>
          </a:p>
        </p:txBody>
      </p:sp>
      <p:sp>
        <p:nvSpPr>
          <p:cNvPr id="174" name="Google Shape;174;p26"/>
          <p:cNvSpPr/>
          <p:nvPr/>
        </p:nvSpPr>
        <p:spPr>
          <a:xfrm>
            <a:off x="1897638" y="122247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75" name="Google Shape;175;p26"/>
          <p:cNvSpPr/>
          <p:nvPr/>
        </p:nvSpPr>
        <p:spPr>
          <a:xfrm>
            <a:off x="2248663" y="229067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76" name="Google Shape;176;p26"/>
          <p:cNvSpPr/>
          <p:nvPr/>
        </p:nvSpPr>
        <p:spPr>
          <a:xfrm>
            <a:off x="4981588" y="14403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77" name="Google Shape;177;p26"/>
          <p:cNvSpPr/>
          <p:nvPr/>
        </p:nvSpPr>
        <p:spPr>
          <a:xfrm>
            <a:off x="6233213" y="14403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78" name="Google Shape;178;p26"/>
          <p:cNvCxnSpPr>
            <a:stCxn id="174" idx="2"/>
            <a:endCxn id="175" idx="0"/>
          </p:cNvCxnSpPr>
          <p:nvPr/>
        </p:nvCxnSpPr>
        <p:spPr>
          <a:xfrm>
            <a:off x="2208738" y="1830275"/>
            <a:ext cx="351000" cy="460500"/>
          </a:xfrm>
          <a:prstGeom prst="straightConnector1">
            <a:avLst/>
          </a:prstGeom>
          <a:noFill/>
          <a:ln cap="flat" cmpd="sng" w="19050">
            <a:solidFill>
              <a:schemeClr val="dk2"/>
            </a:solidFill>
            <a:prstDash val="solid"/>
            <a:round/>
            <a:headEnd len="med" w="med" type="none"/>
            <a:tailEnd len="med" w="med" type="none"/>
          </a:ln>
        </p:spPr>
      </p:cxnSp>
      <p:sp>
        <p:nvSpPr>
          <p:cNvPr id="179" name="Google Shape;179;p26"/>
          <p:cNvSpPr/>
          <p:nvPr/>
        </p:nvSpPr>
        <p:spPr>
          <a:xfrm>
            <a:off x="3459575" y="12225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80" name="Google Shape;180;p26"/>
          <p:cNvSpPr/>
          <p:nvPr/>
        </p:nvSpPr>
        <p:spPr>
          <a:xfrm>
            <a:off x="3810600" y="22907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81" name="Google Shape;181;p26"/>
          <p:cNvCxnSpPr>
            <a:stCxn id="179" idx="2"/>
            <a:endCxn id="180" idx="0"/>
          </p:cNvCxnSpPr>
          <p:nvPr/>
        </p:nvCxnSpPr>
        <p:spPr>
          <a:xfrm>
            <a:off x="3770675" y="1830325"/>
            <a:ext cx="351000" cy="460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Weighted Quick Union with Path Compression</a:t>
            </a:r>
            <a:endParaRPr/>
          </a:p>
          <a:p>
            <a:pPr indent="0" lvl="0" marL="0" rtl="0" algn="l">
              <a:spcBef>
                <a:spcPts val="0"/>
              </a:spcBef>
              <a:spcAft>
                <a:spcPts val="0"/>
              </a:spcAft>
              <a:buNone/>
            </a:pPr>
            <a:r>
              <a:t/>
            </a:r>
            <a:endParaRPr/>
          </a:p>
        </p:txBody>
      </p:sp>
      <p:sp>
        <p:nvSpPr>
          <p:cNvPr id="187" name="Google Shape;187;p27"/>
          <p:cNvSpPr txBox="1"/>
          <p:nvPr>
            <p:ph idx="1" type="body"/>
          </p:nvPr>
        </p:nvSpPr>
        <p:spPr>
          <a:xfrm>
            <a:off x="311700" y="3075125"/>
            <a:ext cx="8520600" cy="27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Union </a:t>
            </a:r>
            <a:r>
              <a:rPr b="1" lang="en"/>
              <a:t>roots </a:t>
            </a:r>
            <a:r>
              <a:rPr lang="en"/>
              <a:t>by </a:t>
            </a:r>
            <a:r>
              <a:rPr b="1" lang="en"/>
              <a:t>weight</a:t>
            </a:r>
            <a:endParaRPr b="1"/>
          </a:p>
          <a:p>
            <a:pPr indent="-317500" lvl="1" marL="914400" rtl="0" algn="l">
              <a:spcBef>
                <a:spcPts val="0"/>
              </a:spcBef>
              <a:spcAft>
                <a:spcPts val="0"/>
              </a:spcAft>
              <a:buSzPts val="1400"/>
              <a:buChar char="-"/>
            </a:pPr>
            <a:r>
              <a:rPr lang="en"/>
              <a:t>If weights of the sets are the same, tie break (choose the set with the smaller root value as the new root)</a:t>
            </a:r>
            <a:endParaRPr b="1"/>
          </a:p>
          <a:p>
            <a:pPr indent="-342900" lvl="0" marL="457200" rtl="0" algn="l">
              <a:spcBef>
                <a:spcPts val="0"/>
              </a:spcBef>
              <a:spcAft>
                <a:spcPts val="0"/>
              </a:spcAft>
              <a:buSzPts val="1800"/>
              <a:buChar char="-"/>
            </a:pPr>
            <a:r>
              <a:rPr lang="en"/>
              <a:t>Notice we only union </a:t>
            </a:r>
            <a:r>
              <a:rPr b="1" lang="en"/>
              <a:t>roots</a:t>
            </a:r>
            <a:r>
              <a:rPr lang="en"/>
              <a:t> to each other</a:t>
            </a:r>
            <a:endParaRPr/>
          </a:p>
          <a:p>
            <a:pPr indent="0" lvl="0" marL="0" rtl="0" algn="l">
              <a:spcBef>
                <a:spcPts val="1600"/>
              </a:spcBef>
              <a:spcAft>
                <a:spcPts val="1600"/>
              </a:spcAft>
              <a:buNone/>
            </a:pPr>
            <a:r>
              <a:rPr lang="en"/>
              <a:t>What would happen if we did “find(3)”?</a:t>
            </a:r>
            <a:endParaRPr/>
          </a:p>
        </p:txBody>
      </p:sp>
      <p:sp>
        <p:nvSpPr>
          <p:cNvPr id="188" name="Google Shape;188;p27"/>
          <p:cNvSpPr/>
          <p:nvPr/>
        </p:nvSpPr>
        <p:spPr>
          <a:xfrm>
            <a:off x="2368963" y="101780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89" name="Google Shape;189;p27"/>
          <p:cNvSpPr/>
          <p:nvPr/>
        </p:nvSpPr>
        <p:spPr>
          <a:xfrm>
            <a:off x="1956225" y="19333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90" name="Google Shape;190;p27"/>
          <p:cNvSpPr/>
          <p:nvPr/>
        </p:nvSpPr>
        <p:spPr>
          <a:xfrm>
            <a:off x="4345713" y="162560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191" name="Google Shape;191;p27"/>
          <p:cNvSpPr/>
          <p:nvPr/>
        </p:nvSpPr>
        <p:spPr>
          <a:xfrm>
            <a:off x="5597338" y="162560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192" name="Google Shape;192;p27"/>
          <p:cNvCxnSpPr>
            <a:stCxn id="188" idx="2"/>
            <a:endCxn id="189" idx="0"/>
          </p:cNvCxnSpPr>
          <p:nvPr/>
        </p:nvCxnSpPr>
        <p:spPr>
          <a:xfrm flipH="1">
            <a:off x="2267263" y="1625600"/>
            <a:ext cx="412800" cy="307800"/>
          </a:xfrm>
          <a:prstGeom prst="straightConnector1">
            <a:avLst/>
          </a:prstGeom>
          <a:noFill/>
          <a:ln cap="flat" cmpd="sng" w="19050">
            <a:solidFill>
              <a:schemeClr val="dk2"/>
            </a:solidFill>
            <a:prstDash val="solid"/>
            <a:round/>
            <a:headEnd len="med" w="med" type="none"/>
            <a:tailEnd len="med" w="med" type="none"/>
          </a:ln>
        </p:spPr>
      </p:cxnSp>
      <p:sp>
        <p:nvSpPr>
          <p:cNvPr id="193" name="Google Shape;193;p27"/>
          <p:cNvSpPr/>
          <p:nvPr/>
        </p:nvSpPr>
        <p:spPr>
          <a:xfrm>
            <a:off x="2781713" y="19333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94" name="Google Shape;194;p27"/>
          <p:cNvSpPr/>
          <p:nvPr/>
        </p:nvSpPr>
        <p:spPr>
          <a:xfrm>
            <a:off x="3283450" y="2809463"/>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195" name="Google Shape;195;p27"/>
          <p:cNvCxnSpPr>
            <a:stCxn id="193" idx="2"/>
            <a:endCxn id="194" idx="0"/>
          </p:cNvCxnSpPr>
          <p:nvPr/>
        </p:nvCxnSpPr>
        <p:spPr>
          <a:xfrm>
            <a:off x="3092813" y="2541125"/>
            <a:ext cx="501600" cy="268200"/>
          </a:xfrm>
          <a:prstGeom prst="straightConnector1">
            <a:avLst/>
          </a:prstGeom>
          <a:noFill/>
          <a:ln cap="flat" cmpd="sng" w="19050">
            <a:solidFill>
              <a:schemeClr val="dk2"/>
            </a:solidFill>
            <a:prstDash val="solid"/>
            <a:round/>
            <a:headEnd len="med" w="med" type="none"/>
            <a:tailEnd len="med" w="med" type="none"/>
          </a:ln>
        </p:spPr>
      </p:cxnSp>
      <p:cxnSp>
        <p:nvCxnSpPr>
          <p:cNvPr id="196" name="Google Shape;196;p27"/>
          <p:cNvCxnSpPr>
            <a:stCxn id="188" idx="2"/>
            <a:endCxn id="193" idx="0"/>
          </p:cNvCxnSpPr>
          <p:nvPr/>
        </p:nvCxnSpPr>
        <p:spPr>
          <a:xfrm>
            <a:off x="2680063" y="1625600"/>
            <a:ext cx="412800" cy="307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idx="1" type="body"/>
          </p:nvPr>
        </p:nvSpPr>
        <p:spPr>
          <a:xfrm>
            <a:off x="311700" y="3227775"/>
            <a:ext cx="8520600" cy="27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using a weighted quick union with </a:t>
            </a:r>
            <a:r>
              <a:rPr b="1" lang="en"/>
              <a:t>path compression</a:t>
            </a:r>
            <a:endParaRPr/>
          </a:p>
          <a:p>
            <a:pPr indent="-317500" lvl="1" marL="914400" rtl="0" algn="l">
              <a:spcBef>
                <a:spcPts val="0"/>
              </a:spcBef>
              <a:spcAft>
                <a:spcPts val="0"/>
              </a:spcAft>
              <a:buSzPts val="1400"/>
              <a:buChar char="-"/>
            </a:pPr>
            <a:r>
              <a:rPr lang="en"/>
              <a:t>The path from 3 to the root will be </a:t>
            </a:r>
            <a:r>
              <a:rPr lang="en" u="sng"/>
              <a:t>compressed</a:t>
            </a:r>
            <a:r>
              <a:rPr lang="en"/>
              <a:t> (everything along the path from that node to the root wil nowl be connected directly to the root).</a:t>
            </a:r>
            <a:endParaRPr/>
          </a:p>
          <a:p>
            <a:pPr indent="0" lvl="0" marL="0" rtl="0" algn="l">
              <a:spcBef>
                <a:spcPts val="1600"/>
              </a:spcBef>
              <a:spcAft>
                <a:spcPts val="1600"/>
              </a:spcAft>
              <a:buNone/>
            </a:pPr>
            <a:r>
              <a:rPr lang="en"/>
              <a:t>What if we do “union(3, 4)”?</a:t>
            </a:r>
            <a:endParaRPr/>
          </a:p>
        </p:txBody>
      </p:sp>
      <p:sp>
        <p:nvSpPr>
          <p:cNvPr id="202" name="Google Shape;20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Weighted Quick Union with Path Compression</a:t>
            </a:r>
            <a:endParaRPr/>
          </a:p>
          <a:p>
            <a:pPr indent="0" lvl="0" marL="0" rtl="0" algn="l">
              <a:spcBef>
                <a:spcPts val="0"/>
              </a:spcBef>
              <a:spcAft>
                <a:spcPts val="0"/>
              </a:spcAft>
              <a:buNone/>
            </a:pPr>
            <a:r>
              <a:t/>
            </a:r>
            <a:endParaRPr/>
          </a:p>
        </p:txBody>
      </p:sp>
      <p:sp>
        <p:nvSpPr>
          <p:cNvPr id="203" name="Google Shape;203;p28"/>
          <p:cNvSpPr/>
          <p:nvPr/>
        </p:nvSpPr>
        <p:spPr>
          <a:xfrm>
            <a:off x="2368963" y="101780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204" name="Google Shape;204;p28"/>
          <p:cNvSpPr/>
          <p:nvPr/>
        </p:nvSpPr>
        <p:spPr>
          <a:xfrm>
            <a:off x="1454413" y="21114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05" name="Google Shape;205;p28"/>
          <p:cNvSpPr/>
          <p:nvPr/>
        </p:nvSpPr>
        <p:spPr>
          <a:xfrm>
            <a:off x="4167663" y="12822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206" name="Google Shape;206;p28"/>
          <p:cNvSpPr/>
          <p:nvPr/>
        </p:nvSpPr>
        <p:spPr>
          <a:xfrm>
            <a:off x="5419288" y="128222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07" name="Google Shape;207;p28"/>
          <p:cNvCxnSpPr>
            <a:stCxn id="203" idx="2"/>
            <a:endCxn id="204" idx="0"/>
          </p:cNvCxnSpPr>
          <p:nvPr/>
        </p:nvCxnSpPr>
        <p:spPr>
          <a:xfrm flipH="1">
            <a:off x="1765663" y="1625600"/>
            <a:ext cx="914400" cy="486000"/>
          </a:xfrm>
          <a:prstGeom prst="straightConnector1">
            <a:avLst/>
          </a:prstGeom>
          <a:noFill/>
          <a:ln cap="flat" cmpd="sng" w="19050">
            <a:solidFill>
              <a:schemeClr val="dk2"/>
            </a:solidFill>
            <a:prstDash val="solid"/>
            <a:round/>
            <a:headEnd len="med" w="med" type="none"/>
            <a:tailEnd len="med" w="med" type="none"/>
          </a:ln>
        </p:spPr>
      </p:cxnSp>
      <p:sp>
        <p:nvSpPr>
          <p:cNvPr id="208" name="Google Shape;208;p28"/>
          <p:cNvSpPr/>
          <p:nvPr/>
        </p:nvSpPr>
        <p:spPr>
          <a:xfrm>
            <a:off x="2368975" y="21114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09" name="Google Shape;209;p28"/>
          <p:cNvSpPr/>
          <p:nvPr/>
        </p:nvSpPr>
        <p:spPr>
          <a:xfrm>
            <a:off x="3283525" y="21114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210" name="Google Shape;210;p28"/>
          <p:cNvCxnSpPr>
            <a:stCxn id="203" idx="2"/>
            <a:endCxn id="209" idx="0"/>
          </p:cNvCxnSpPr>
          <p:nvPr/>
        </p:nvCxnSpPr>
        <p:spPr>
          <a:xfrm>
            <a:off x="2680063" y="1625600"/>
            <a:ext cx="914700" cy="486000"/>
          </a:xfrm>
          <a:prstGeom prst="straightConnector1">
            <a:avLst/>
          </a:prstGeom>
          <a:noFill/>
          <a:ln cap="flat" cmpd="sng" w="19050">
            <a:solidFill>
              <a:schemeClr val="dk2"/>
            </a:solidFill>
            <a:prstDash val="solid"/>
            <a:round/>
            <a:headEnd len="med" w="med" type="none"/>
            <a:tailEnd len="med" w="med" type="none"/>
          </a:ln>
        </p:spPr>
      </p:cxnSp>
      <p:cxnSp>
        <p:nvCxnSpPr>
          <p:cNvPr id="211" name="Google Shape;211;p28"/>
          <p:cNvCxnSpPr>
            <a:stCxn id="203" idx="2"/>
            <a:endCxn id="208" idx="0"/>
          </p:cNvCxnSpPr>
          <p:nvPr/>
        </p:nvCxnSpPr>
        <p:spPr>
          <a:xfrm>
            <a:off x="2680063" y="1625600"/>
            <a:ext cx="0" cy="4860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idx="1" type="body"/>
          </p:nvPr>
        </p:nvSpPr>
        <p:spPr>
          <a:xfrm>
            <a:off x="311700" y="2922550"/>
            <a:ext cx="8520600" cy="27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Union </a:t>
            </a:r>
            <a:r>
              <a:rPr b="1" lang="en"/>
              <a:t>roots </a:t>
            </a:r>
            <a:r>
              <a:rPr lang="en"/>
              <a:t>by </a:t>
            </a:r>
            <a:r>
              <a:rPr b="1" lang="en"/>
              <a:t>weight</a:t>
            </a:r>
            <a:endParaRPr b="1"/>
          </a:p>
          <a:p>
            <a:pPr indent="-317500" lvl="1" marL="914400" rtl="0" algn="l">
              <a:spcBef>
                <a:spcPts val="0"/>
              </a:spcBef>
              <a:spcAft>
                <a:spcPts val="0"/>
              </a:spcAft>
              <a:buSzPts val="1400"/>
              <a:buChar char="-"/>
            </a:pPr>
            <a:r>
              <a:rPr lang="en"/>
              <a:t>The root of the smaller set (4) will be unioned to the root of the larger set (0-1-2-3)</a:t>
            </a:r>
            <a:r>
              <a:rPr lang="en"/>
              <a:t>.</a:t>
            </a:r>
            <a:endParaRPr/>
          </a:p>
          <a:p>
            <a:pPr indent="0" lvl="0" marL="0" rtl="0" algn="l">
              <a:spcBef>
                <a:spcPts val="1600"/>
              </a:spcBef>
              <a:spcAft>
                <a:spcPts val="1600"/>
              </a:spcAft>
              <a:buNone/>
            </a:pPr>
            <a:r>
              <a:rPr lang="en"/>
              <a:t>What if for this step we unioned the root of the larger set to the root of the smaller set instead?</a:t>
            </a:r>
            <a:endParaRPr/>
          </a:p>
        </p:txBody>
      </p:sp>
      <p:sp>
        <p:nvSpPr>
          <p:cNvPr id="217" name="Google Shape;21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Quick Union with Path Compression</a:t>
            </a:r>
            <a:endParaRPr/>
          </a:p>
          <a:p>
            <a:pPr indent="0" lvl="0" marL="0" rtl="0" algn="l">
              <a:spcBef>
                <a:spcPts val="0"/>
              </a:spcBef>
              <a:spcAft>
                <a:spcPts val="0"/>
              </a:spcAft>
              <a:buNone/>
            </a:pPr>
            <a:r>
              <a:t/>
            </a:r>
            <a:endParaRPr/>
          </a:p>
        </p:txBody>
      </p:sp>
      <p:sp>
        <p:nvSpPr>
          <p:cNvPr id="218" name="Google Shape;218;p29"/>
          <p:cNvSpPr/>
          <p:nvPr/>
        </p:nvSpPr>
        <p:spPr>
          <a:xfrm>
            <a:off x="2368963" y="101780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219" name="Google Shape;219;p29"/>
          <p:cNvSpPr/>
          <p:nvPr/>
        </p:nvSpPr>
        <p:spPr>
          <a:xfrm>
            <a:off x="965288" y="212277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20" name="Google Shape;220;p29"/>
          <p:cNvSpPr/>
          <p:nvPr/>
        </p:nvSpPr>
        <p:spPr>
          <a:xfrm>
            <a:off x="3708938" y="212277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221" name="Google Shape;221;p29"/>
          <p:cNvSpPr/>
          <p:nvPr/>
        </p:nvSpPr>
        <p:spPr>
          <a:xfrm>
            <a:off x="4885138" y="12313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22" name="Google Shape;222;p29"/>
          <p:cNvCxnSpPr>
            <a:stCxn id="218" idx="2"/>
            <a:endCxn id="219" idx="0"/>
          </p:cNvCxnSpPr>
          <p:nvPr/>
        </p:nvCxnSpPr>
        <p:spPr>
          <a:xfrm flipH="1">
            <a:off x="1276363" y="1625600"/>
            <a:ext cx="1403700" cy="497100"/>
          </a:xfrm>
          <a:prstGeom prst="straightConnector1">
            <a:avLst/>
          </a:prstGeom>
          <a:noFill/>
          <a:ln cap="flat" cmpd="sng" w="19050">
            <a:solidFill>
              <a:schemeClr val="dk2"/>
            </a:solidFill>
            <a:prstDash val="solid"/>
            <a:round/>
            <a:headEnd len="med" w="med" type="none"/>
            <a:tailEnd len="med" w="med" type="none"/>
          </a:ln>
        </p:spPr>
      </p:cxnSp>
      <p:sp>
        <p:nvSpPr>
          <p:cNvPr id="223" name="Google Shape;223;p29"/>
          <p:cNvSpPr/>
          <p:nvPr/>
        </p:nvSpPr>
        <p:spPr>
          <a:xfrm>
            <a:off x="1879850" y="212277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24" name="Google Shape;224;p29"/>
          <p:cNvSpPr/>
          <p:nvPr/>
        </p:nvSpPr>
        <p:spPr>
          <a:xfrm>
            <a:off x="2794400" y="2122775"/>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225" name="Google Shape;225;p29"/>
          <p:cNvCxnSpPr>
            <a:stCxn id="218" idx="2"/>
            <a:endCxn id="224" idx="0"/>
          </p:cNvCxnSpPr>
          <p:nvPr/>
        </p:nvCxnSpPr>
        <p:spPr>
          <a:xfrm>
            <a:off x="2680063" y="1625600"/>
            <a:ext cx="425400" cy="497100"/>
          </a:xfrm>
          <a:prstGeom prst="straightConnector1">
            <a:avLst/>
          </a:prstGeom>
          <a:noFill/>
          <a:ln cap="flat" cmpd="sng" w="19050">
            <a:solidFill>
              <a:schemeClr val="dk2"/>
            </a:solidFill>
            <a:prstDash val="solid"/>
            <a:round/>
            <a:headEnd len="med" w="med" type="none"/>
            <a:tailEnd len="med" w="med" type="none"/>
          </a:ln>
        </p:spPr>
      </p:cxnSp>
      <p:cxnSp>
        <p:nvCxnSpPr>
          <p:cNvPr id="226" name="Google Shape;226;p29"/>
          <p:cNvCxnSpPr>
            <a:stCxn id="218" idx="2"/>
            <a:endCxn id="223" idx="0"/>
          </p:cNvCxnSpPr>
          <p:nvPr/>
        </p:nvCxnSpPr>
        <p:spPr>
          <a:xfrm flipH="1">
            <a:off x="2191063" y="1625600"/>
            <a:ext cx="489000" cy="49710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p29"/>
          <p:cNvCxnSpPr>
            <a:stCxn id="218" idx="2"/>
            <a:endCxn id="220" idx="0"/>
          </p:cNvCxnSpPr>
          <p:nvPr/>
        </p:nvCxnSpPr>
        <p:spPr>
          <a:xfrm>
            <a:off x="2680063" y="1625600"/>
            <a:ext cx="1340100" cy="497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idx="1" type="body"/>
          </p:nvPr>
        </p:nvSpPr>
        <p:spPr>
          <a:xfrm>
            <a:off x="311700" y="3647450"/>
            <a:ext cx="8520600" cy="27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structure is taller! Taller ⇔ bad! This is why we union the root of smaller sets to the root of larger sets.</a:t>
            </a:r>
            <a:endParaRPr/>
          </a:p>
        </p:txBody>
      </p:sp>
      <p:sp>
        <p:nvSpPr>
          <p:cNvPr id="233" name="Google Shape;23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Quick Union with Path Compression</a:t>
            </a:r>
            <a:endParaRPr/>
          </a:p>
          <a:p>
            <a:pPr indent="0" lvl="0" marL="0" rtl="0" algn="l">
              <a:spcBef>
                <a:spcPts val="0"/>
              </a:spcBef>
              <a:spcAft>
                <a:spcPts val="0"/>
              </a:spcAft>
              <a:buNone/>
            </a:pPr>
            <a:r>
              <a:t/>
            </a:r>
            <a:endParaRPr/>
          </a:p>
        </p:txBody>
      </p:sp>
      <p:sp>
        <p:nvSpPr>
          <p:cNvPr id="234" name="Google Shape;234;p30"/>
          <p:cNvSpPr/>
          <p:nvPr/>
        </p:nvSpPr>
        <p:spPr>
          <a:xfrm>
            <a:off x="2368963" y="18391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235" name="Google Shape;235;p30"/>
          <p:cNvSpPr/>
          <p:nvPr/>
        </p:nvSpPr>
        <p:spPr>
          <a:xfrm>
            <a:off x="1454413" y="28804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236" name="Google Shape;236;p30"/>
          <p:cNvSpPr/>
          <p:nvPr/>
        </p:nvSpPr>
        <p:spPr>
          <a:xfrm>
            <a:off x="1674288" y="10721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237" name="Google Shape;237;p30"/>
          <p:cNvSpPr/>
          <p:nvPr/>
        </p:nvSpPr>
        <p:spPr>
          <a:xfrm>
            <a:off x="4885138" y="12313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cxnSp>
        <p:nvCxnSpPr>
          <p:cNvPr id="238" name="Google Shape;238;p30"/>
          <p:cNvCxnSpPr>
            <a:stCxn id="234" idx="2"/>
            <a:endCxn id="235" idx="0"/>
          </p:cNvCxnSpPr>
          <p:nvPr/>
        </p:nvCxnSpPr>
        <p:spPr>
          <a:xfrm flipH="1">
            <a:off x="1765663" y="2446950"/>
            <a:ext cx="914400" cy="433500"/>
          </a:xfrm>
          <a:prstGeom prst="straightConnector1">
            <a:avLst/>
          </a:prstGeom>
          <a:noFill/>
          <a:ln cap="flat" cmpd="sng" w="19050">
            <a:solidFill>
              <a:schemeClr val="dk2"/>
            </a:solidFill>
            <a:prstDash val="solid"/>
            <a:round/>
            <a:headEnd len="med" w="med" type="none"/>
            <a:tailEnd len="med" w="med" type="none"/>
          </a:ln>
        </p:spPr>
      </p:cxnSp>
      <p:sp>
        <p:nvSpPr>
          <p:cNvPr id="239" name="Google Shape;239;p30"/>
          <p:cNvSpPr/>
          <p:nvPr/>
        </p:nvSpPr>
        <p:spPr>
          <a:xfrm>
            <a:off x="2368975" y="28804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240" name="Google Shape;240;p30"/>
          <p:cNvSpPr/>
          <p:nvPr/>
        </p:nvSpPr>
        <p:spPr>
          <a:xfrm>
            <a:off x="3283525" y="2880450"/>
            <a:ext cx="622200" cy="6078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cxnSp>
        <p:nvCxnSpPr>
          <p:cNvPr id="241" name="Google Shape;241;p30"/>
          <p:cNvCxnSpPr>
            <a:stCxn id="234" idx="2"/>
            <a:endCxn id="240" idx="0"/>
          </p:cNvCxnSpPr>
          <p:nvPr/>
        </p:nvCxnSpPr>
        <p:spPr>
          <a:xfrm>
            <a:off x="2680063" y="2446950"/>
            <a:ext cx="914700" cy="433500"/>
          </a:xfrm>
          <a:prstGeom prst="straightConnector1">
            <a:avLst/>
          </a:prstGeom>
          <a:noFill/>
          <a:ln cap="flat" cmpd="sng" w="19050">
            <a:solidFill>
              <a:schemeClr val="dk2"/>
            </a:solidFill>
            <a:prstDash val="solid"/>
            <a:round/>
            <a:headEnd len="med" w="med" type="none"/>
            <a:tailEnd len="med" w="med" type="none"/>
          </a:ln>
        </p:spPr>
      </p:cxnSp>
      <p:cxnSp>
        <p:nvCxnSpPr>
          <p:cNvPr id="242" name="Google Shape;242;p30"/>
          <p:cNvCxnSpPr>
            <a:stCxn id="234" idx="2"/>
            <a:endCxn id="239" idx="0"/>
          </p:cNvCxnSpPr>
          <p:nvPr/>
        </p:nvCxnSpPr>
        <p:spPr>
          <a:xfrm>
            <a:off x="2680063" y="2446950"/>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43" name="Google Shape;243;p30"/>
          <p:cNvCxnSpPr>
            <a:stCxn id="236" idx="2"/>
            <a:endCxn id="234" idx="0"/>
          </p:cNvCxnSpPr>
          <p:nvPr/>
        </p:nvCxnSpPr>
        <p:spPr>
          <a:xfrm>
            <a:off x="1985388" y="1679950"/>
            <a:ext cx="694800" cy="159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Minimum Spanning Trees</a:t>
            </a:r>
            <a:endParaRPr/>
          </a:p>
        </p:txBody>
      </p:sp>
      <p:sp>
        <p:nvSpPr>
          <p:cNvPr id="249" name="Google Shape;249;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 Use Kruskal’s algorithm to find a minimum spanning tree. Is it the same as the one found by Prim’s?</a:t>
            </a:r>
            <a:endParaRPr sz="1600"/>
          </a:p>
          <a:p>
            <a:pPr indent="0" lvl="0" marL="0" rtl="0" algn="l">
              <a:spcBef>
                <a:spcPts val="0"/>
              </a:spcBef>
              <a:spcAft>
                <a:spcPts val="0"/>
              </a:spcAft>
              <a:buNone/>
            </a:pPr>
            <a:r>
              <a:rPr lang="en" sz="1600"/>
              <a:t>c) Draw the resulting WQU tree at the end of the execution of Kruskal’s. When there are ties, choose the root to be the alphabetically first node. (There may be multiple possible answers)</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0" name="Google Shape;250;p31"/>
          <p:cNvPicPr preferRelativeResize="0"/>
          <p:nvPr/>
        </p:nvPicPr>
        <p:blipFill>
          <a:blip r:embed="rId3">
            <a:alphaModFix/>
          </a:blip>
          <a:stretch>
            <a:fillRect/>
          </a:stretch>
        </p:blipFill>
        <p:spPr>
          <a:xfrm>
            <a:off x="311700" y="2409400"/>
            <a:ext cx="4836550" cy="258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Announcements</a:t>
            </a:r>
            <a:endParaRPr/>
          </a:p>
          <a:p>
            <a:pPr indent="-342900" lvl="0" marL="457200" rtl="0" algn="l">
              <a:spcBef>
                <a:spcPts val="0"/>
              </a:spcBef>
              <a:spcAft>
                <a:spcPts val="0"/>
              </a:spcAft>
              <a:buSzPts val="1800"/>
              <a:buChar char="-"/>
            </a:pPr>
            <a:r>
              <a:rPr lang="en"/>
              <a:t>Review: Dijkstra’s and A* Search</a:t>
            </a:r>
            <a:endParaRPr/>
          </a:p>
          <a:p>
            <a:pPr indent="-342900" lvl="0" marL="457200" rtl="0" algn="l">
              <a:spcBef>
                <a:spcPts val="0"/>
              </a:spcBef>
              <a:spcAft>
                <a:spcPts val="0"/>
              </a:spcAft>
              <a:buSzPts val="1800"/>
              <a:buChar char="-"/>
            </a:pPr>
            <a:r>
              <a:rPr lang="en"/>
              <a:t>Problem 1</a:t>
            </a:r>
            <a:endParaRPr/>
          </a:p>
          <a:p>
            <a:pPr indent="-342900" lvl="0" marL="457200" rtl="0" algn="l">
              <a:spcBef>
                <a:spcPts val="0"/>
              </a:spcBef>
              <a:spcAft>
                <a:spcPts val="0"/>
              </a:spcAft>
              <a:buSzPts val="1800"/>
              <a:buChar char="-"/>
            </a:pPr>
            <a:r>
              <a:rPr lang="en"/>
              <a:t>Review: MST’s</a:t>
            </a:r>
            <a:endParaRPr/>
          </a:p>
          <a:p>
            <a:pPr indent="-342900" lvl="0" marL="457200" rtl="0" algn="l">
              <a:spcBef>
                <a:spcPts val="0"/>
              </a:spcBef>
              <a:spcAft>
                <a:spcPts val="0"/>
              </a:spcAft>
              <a:buSzPts val="1800"/>
              <a:buChar char="-"/>
            </a:pPr>
            <a:r>
              <a:rPr lang="en"/>
              <a:t>Problem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Long time no see! :’)</a:t>
            </a:r>
            <a:endParaRPr/>
          </a:p>
          <a:p>
            <a:pPr indent="-342900" lvl="0" marL="457200" rtl="0" algn="l">
              <a:spcBef>
                <a:spcPts val="0"/>
              </a:spcBef>
              <a:spcAft>
                <a:spcPts val="0"/>
              </a:spcAft>
              <a:buSzPts val="1800"/>
              <a:buChar char="-"/>
            </a:pPr>
            <a:r>
              <a:rPr lang="en"/>
              <a:t>HW7 due tomorrow!</a:t>
            </a:r>
            <a:endParaRPr/>
          </a:p>
          <a:p>
            <a:pPr indent="-342900" lvl="0" marL="457200" rtl="0" algn="l">
              <a:spcBef>
                <a:spcPts val="0"/>
              </a:spcBef>
              <a:spcAft>
                <a:spcPts val="0"/>
              </a:spcAft>
              <a:buSzPts val="1800"/>
              <a:buChar char="-"/>
            </a:pPr>
            <a:r>
              <a:rPr lang="en"/>
              <a:t>Proj3: Fun with Graphs!</a:t>
            </a:r>
            <a:endParaRPr/>
          </a:p>
          <a:p>
            <a:pPr indent="-317500" lvl="1" marL="914400" rtl="0" algn="l">
              <a:spcBef>
                <a:spcPts val="0"/>
              </a:spcBef>
              <a:spcAft>
                <a:spcPts val="0"/>
              </a:spcAft>
              <a:buSzPts val="1400"/>
              <a:buChar char="-"/>
            </a:pPr>
            <a:r>
              <a:rPr lang="en"/>
              <a:t>Due 12/5, Wednesday of dead week</a:t>
            </a:r>
            <a:endParaRPr/>
          </a:p>
          <a:p>
            <a:pPr indent="-342900" lvl="0" marL="457200" rtl="0" algn="l">
              <a:spcBef>
                <a:spcPts val="0"/>
              </a:spcBef>
              <a:spcAft>
                <a:spcPts val="0"/>
              </a:spcAft>
              <a:buSzPts val="1800"/>
              <a:buChar char="-"/>
            </a:pPr>
            <a:r>
              <a:rPr lang="en"/>
              <a:t>Last lab is this week! :O</a:t>
            </a:r>
            <a:endParaRPr/>
          </a:p>
          <a:p>
            <a:pPr indent="-342900" lvl="0" marL="457200" rtl="0" algn="l">
              <a:spcBef>
                <a:spcPts val="0"/>
              </a:spcBef>
              <a:spcAft>
                <a:spcPts val="0"/>
              </a:spcAft>
              <a:buSzPts val="1800"/>
              <a:buChar char="-"/>
            </a:pPr>
            <a:r>
              <a:rPr lang="en"/>
              <a:t>Tentative dead week schedule:</a:t>
            </a:r>
            <a:endParaRPr/>
          </a:p>
          <a:p>
            <a:pPr indent="-317500" lvl="1" marL="914400" rtl="0" algn="l">
              <a:spcBef>
                <a:spcPts val="0"/>
              </a:spcBef>
              <a:spcAft>
                <a:spcPts val="0"/>
              </a:spcAft>
              <a:buSzPts val="1400"/>
              <a:buChar char="-"/>
            </a:pPr>
            <a:r>
              <a:rPr lang="en"/>
              <a:t>Discussion section as usual</a:t>
            </a:r>
            <a:endParaRPr/>
          </a:p>
          <a:p>
            <a:pPr indent="-317500" lvl="1" marL="914400" rtl="0" algn="l">
              <a:spcBef>
                <a:spcPts val="0"/>
              </a:spcBef>
              <a:spcAft>
                <a:spcPts val="0"/>
              </a:spcAft>
              <a:buSzPts val="1400"/>
              <a:buChar char="-"/>
            </a:pPr>
            <a:r>
              <a:rPr lang="en"/>
              <a:t>Lab sections</a:t>
            </a:r>
            <a:endParaRPr/>
          </a:p>
          <a:p>
            <a:pPr indent="-317500" lvl="2" marL="1371600" rtl="0" algn="l">
              <a:spcBef>
                <a:spcPts val="0"/>
              </a:spcBef>
              <a:spcAft>
                <a:spcPts val="0"/>
              </a:spcAft>
              <a:buSzPts val="1400"/>
              <a:buChar char="-"/>
            </a:pPr>
            <a:r>
              <a:rPr lang="en"/>
              <a:t>Take part in a study for extra credit!</a:t>
            </a:r>
            <a:endParaRPr/>
          </a:p>
          <a:p>
            <a:pPr indent="-317500" lvl="1" marL="914400" rtl="0" algn="l">
              <a:spcBef>
                <a:spcPts val="0"/>
              </a:spcBef>
              <a:spcAft>
                <a:spcPts val="0"/>
              </a:spcAft>
              <a:buSzPts val="1400"/>
              <a:buChar char="-"/>
            </a:pPr>
            <a:r>
              <a:rPr lang="en"/>
              <a:t>OH as usual</a:t>
            </a:r>
            <a:endParaRPr/>
          </a:p>
          <a:p>
            <a:pPr indent="-342900" lvl="0" marL="457200" rtl="0" algn="l">
              <a:spcBef>
                <a:spcPts val="0"/>
              </a:spcBef>
              <a:spcAft>
                <a:spcPts val="0"/>
              </a:spcAft>
              <a:buSzPts val="1800"/>
              <a:buChar char="-"/>
            </a:pPr>
            <a:r>
              <a:rPr lang="en"/>
              <a:t>Attendance: </a:t>
            </a:r>
            <a:r>
              <a:rPr lang="en" u="sng">
                <a:solidFill>
                  <a:schemeClr val="hlink"/>
                </a:solidFill>
                <a:hlinkClick r:id="rId3"/>
              </a:rPr>
              <a:t>tinyurl.com/cz-disc13-fa18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 lingering questions about Dijkstra’s algorithm?</a:t>
            </a:r>
            <a:endParaRPr/>
          </a:p>
          <a:p>
            <a:pPr indent="-342900" lvl="0" marL="457200" rtl="0" algn="l">
              <a:spcBef>
                <a:spcPts val="0"/>
              </a:spcBef>
              <a:spcAft>
                <a:spcPts val="0"/>
              </a:spcAft>
              <a:buSzPts val="1800"/>
              <a:buChar char="-"/>
            </a:pPr>
            <a:r>
              <a:rPr lang="en"/>
              <a:t>What if we only wanted to find a path from SF to NYC? Would Dijkstra’s work?</a:t>
            </a:r>
            <a:endParaRPr/>
          </a:p>
          <a:p>
            <a:pPr indent="-317500" lvl="1" marL="914400" rtl="0" algn="l">
              <a:spcBef>
                <a:spcPts val="0"/>
              </a:spcBef>
              <a:spcAft>
                <a:spcPts val="0"/>
              </a:spcAft>
              <a:buSzPts val="1400"/>
              <a:buChar char="-"/>
            </a:pPr>
            <a:r>
              <a:rPr lang="en"/>
              <a:t>Yes, but we can do better</a:t>
            </a:r>
            <a:r>
              <a:rPr lang="en"/>
              <a:t>...</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Search</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Roboto"/>
              <a:buChar char="-"/>
            </a:pPr>
            <a:r>
              <a:rPr lang="en">
                <a:solidFill>
                  <a:srgbClr val="616161"/>
                </a:solidFill>
              </a:rPr>
              <a:t>Useful when we have a </a:t>
            </a:r>
            <a:r>
              <a:rPr b="1" lang="en">
                <a:solidFill>
                  <a:srgbClr val="616161"/>
                </a:solidFill>
              </a:rPr>
              <a:t>single target</a:t>
            </a:r>
            <a:r>
              <a:rPr lang="en">
                <a:solidFill>
                  <a:srgbClr val="616161"/>
                </a:solidFill>
              </a:rPr>
              <a:t> in mind, we only search in a direction that brings us closer to our goal</a:t>
            </a:r>
            <a:endParaRPr>
              <a:solidFill>
                <a:srgbClr val="616161"/>
              </a:solidFill>
            </a:endParaRPr>
          </a:p>
          <a:p>
            <a:pPr indent="-342900" lvl="0" marL="457200" rtl="0" algn="l">
              <a:spcBef>
                <a:spcPts val="0"/>
              </a:spcBef>
              <a:spcAft>
                <a:spcPts val="0"/>
              </a:spcAft>
              <a:buClr>
                <a:srgbClr val="616161"/>
              </a:buClr>
              <a:buSzPts val="1800"/>
              <a:buFont typeface="Roboto"/>
              <a:buChar char="-"/>
            </a:pPr>
            <a:r>
              <a:rPr lang="en">
                <a:solidFill>
                  <a:srgbClr val="616161"/>
                </a:solidFill>
              </a:rPr>
              <a:t>Introduce </a:t>
            </a:r>
            <a:r>
              <a:rPr i="1" lang="en">
                <a:solidFill>
                  <a:srgbClr val="616161"/>
                </a:solidFill>
              </a:rPr>
              <a:t>heuristics</a:t>
            </a:r>
            <a:r>
              <a:rPr lang="en">
                <a:solidFill>
                  <a:srgbClr val="616161"/>
                </a:solidFill>
              </a:rPr>
              <a:t>: an estimate from any vertex to the goal vertex</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These values will be provided for you by someone/something</a:t>
            </a:r>
            <a:endParaRPr>
              <a:solidFill>
                <a:srgbClr val="616161"/>
              </a:solidFill>
            </a:endParaRPr>
          </a:p>
          <a:p>
            <a:pPr indent="-342900" lvl="0" marL="457200" rtl="0" algn="l">
              <a:spcBef>
                <a:spcPts val="0"/>
              </a:spcBef>
              <a:spcAft>
                <a:spcPts val="0"/>
              </a:spcAft>
              <a:buClr>
                <a:srgbClr val="616161"/>
              </a:buClr>
              <a:buSzPts val="1800"/>
              <a:buFont typeface="Roboto"/>
              <a:buChar char="-"/>
            </a:pPr>
            <a:r>
              <a:rPr lang="en">
                <a:solidFill>
                  <a:srgbClr val="616161"/>
                </a:solidFill>
              </a:rPr>
              <a:t>Do the same procedure as Dijkstra’s, except add “distTo(v) + h(v,g)” to the fringe instead of “distTo(v)”</a:t>
            </a:r>
            <a:endParaRPr>
              <a:solidFill>
                <a:srgbClr val="616161"/>
              </a:solidFill>
            </a:endParaRPr>
          </a:p>
          <a:p>
            <a:pPr indent="-317500" lvl="1" marL="914400" rtl="0" algn="l">
              <a:spcBef>
                <a:spcPts val="0"/>
              </a:spcBef>
              <a:spcAft>
                <a:spcPts val="0"/>
              </a:spcAft>
              <a:buClr>
                <a:srgbClr val="616161"/>
              </a:buClr>
              <a:buSzPts val="1400"/>
              <a:buFont typeface="Proxima Nova"/>
              <a:buChar char="-"/>
            </a:pPr>
            <a:r>
              <a:rPr lang="en">
                <a:solidFill>
                  <a:srgbClr val="616161"/>
                </a:solidFill>
              </a:rPr>
              <a:t>h(v,g) = estimate from v to the goal</a:t>
            </a:r>
            <a:endParaRPr>
              <a:solidFill>
                <a:srgbClr val="616161"/>
              </a:solidFill>
            </a:endParaRPr>
          </a:p>
          <a:p>
            <a:pPr indent="-317500" lvl="1" marL="914400" rtl="0" algn="l">
              <a:spcBef>
                <a:spcPts val="0"/>
              </a:spcBef>
              <a:spcAft>
                <a:spcPts val="0"/>
              </a:spcAft>
              <a:buClr>
                <a:srgbClr val="616161"/>
              </a:buClr>
              <a:buSzPts val="1400"/>
              <a:buFont typeface="Proxima Nova"/>
              <a:buChar char="-"/>
            </a:pPr>
            <a:r>
              <a:rPr lang="en">
                <a:solidFill>
                  <a:srgbClr val="616161"/>
                </a:solidFill>
              </a:rPr>
              <a:t>Fringe will contain total distances from the start to the end</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Explore the path to the goal that is the smallest, according to our heuristic</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Keep exploring until we have popped off the goal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10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1000"/>
                                        <p:tgtEl>
                                          <p:spTgt spid="11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Proxima Nova"/>
              <a:buChar char="-"/>
            </a:pPr>
            <a:r>
              <a:rPr b="1" lang="en" u="sng">
                <a:solidFill>
                  <a:srgbClr val="616161"/>
                </a:solidFill>
              </a:rPr>
              <a:t>Admissible</a:t>
            </a:r>
            <a:r>
              <a:rPr lang="en">
                <a:solidFill>
                  <a:srgbClr val="616161"/>
                </a:solidFill>
              </a:rPr>
              <a:t>: heuristic cannot </a:t>
            </a:r>
            <a:r>
              <a:rPr b="1" lang="en">
                <a:solidFill>
                  <a:srgbClr val="616161"/>
                </a:solidFill>
              </a:rPr>
              <a:t>overestimate</a:t>
            </a:r>
            <a:r>
              <a:rPr lang="en">
                <a:solidFill>
                  <a:srgbClr val="616161"/>
                </a:solidFill>
              </a:rPr>
              <a:t> distance from the current vertex to the goal</a:t>
            </a:r>
            <a:endParaRPr>
              <a:solidFill>
                <a:srgbClr val="616161"/>
              </a:solidFill>
            </a:endParaRPr>
          </a:p>
          <a:p>
            <a:pPr indent="-342900" lvl="0" marL="457200" rtl="0" algn="l">
              <a:spcBef>
                <a:spcPts val="0"/>
              </a:spcBef>
              <a:spcAft>
                <a:spcPts val="0"/>
              </a:spcAft>
              <a:buClr>
                <a:srgbClr val="616161"/>
              </a:buClr>
              <a:buSzPts val="1800"/>
              <a:buChar char="-"/>
            </a:pPr>
            <a:r>
              <a:rPr b="1" lang="en" u="sng">
                <a:solidFill>
                  <a:srgbClr val="616161"/>
                </a:solidFill>
              </a:rPr>
              <a:t>Consistent</a:t>
            </a:r>
            <a:r>
              <a:rPr lang="en">
                <a:solidFill>
                  <a:srgbClr val="616161"/>
                </a:solidFill>
              </a:rPr>
              <a:t>: change in heuristic between v and w cannot exceed actual change in distance between v and w</a:t>
            </a:r>
            <a:endParaRPr>
              <a:solidFill>
                <a:srgbClr val="61616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 Search</a:t>
            </a:r>
            <a:endParaRPr/>
          </a:p>
        </p:txBody>
      </p:sp>
      <p:pic>
        <p:nvPicPr>
          <p:cNvPr id="122" name="Google Shape;122;p19"/>
          <p:cNvPicPr preferRelativeResize="0"/>
          <p:nvPr/>
        </p:nvPicPr>
        <p:blipFill>
          <a:blip r:embed="rId3">
            <a:alphaModFix/>
          </a:blip>
          <a:stretch>
            <a:fillRect/>
          </a:stretch>
        </p:blipFill>
        <p:spPr>
          <a:xfrm>
            <a:off x="311700" y="943450"/>
            <a:ext cx="5773150" cy="2893300"/>
          </a:xfrm>
          <a:prstGeom prst="rect">
            <a:avLst/>
          </a:prstGeom>
          <a:noFill/>
          <a:ln>
            <a:noFill/>
          </a:ln>
        </p:spPr>
      </p:pic>
      <p:pic>
        <p:nvPicPr>
          <p:cNvPr id="123" name="Google Shape;123;p19"/>
          <p:cNvPicPr preferRelativeResize="0"/>
          <p:nvPr/>
        </p:nvPicPr>
        <p:blipFill>
          <a:blip r:embed="rId4">
            <a:alphaModFix/>
          </a:blip>
          <a:stretch>
            <a:fillRect/>
          </a:stretch>
        </p:blipFill>
        <p:spPr>
          <a:xfrm>
            <a:off x="6084850" y="943450"/>
            <a:ext cx="3014075" cy="2043450"/>
          </a:xfrm>
          <a:prstGeom prst="rect">
            <a:avLst/>
          </a:prstGeom>
          <a:noFill/>
          <a:ln>
            <a:noFill/>
          </a:ln>
        </p:spPr>
      </p:pic>
      <p:sp>
        <p:nvSpPr>
          <p:cNvPr id="124" name="Google Shape;124;p19"/>
          <p:cNvSpPr txBox="1"/>
          <p:nvPr>
            <p:ph idx="1" type="body"/>
          </p:nvPr>
        </p:nvSpPr>
        <p:spPr>
          <a:xfrm>
            <a:off x="311700" y="3577500"/>
            <a:ext cx="8520600" cy="73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en"/>
              <a:t>Given the weights and heuristic values for the graph below, what path would A* search return, starting from A and with G as a goal?</a:t>
            </a:r>
            <a:endParaRPr/>
          </a:p>
          <a:p>
            <a:pPr indent="-342900" lvl="0" marL="457200" rtl="0" algn="l">
              <a:spcBef>
                <a:spcPts val="0"/>
              </a:spcBef>
              <a:spcAft>
                <a:spcPts val="0"/>
              </a:spcAft>
              <a:buSzPts val="1800"/>
              <a:buAutoNum type="alphaLcParenR"/>
            </a:pPr>
            <a:r>
              <a:rPr lang="en"/>
              <a:t>Is the heuristic admissible? Why or why not? A heuristic is </a:t>
            </a:r>
            <a:r>
              <a:rPr lang="en" u="sng"/>
              <a:t>admissible</a:t>
            </a:r>
            <a:r>
              <a:rPr lang="en"/>
              <a:t> if it </a:t>
            </a:r>
            <a:r>
              <a:rPr lang="en" u="sng"/>
              <a:t>never overestimates</a:t>
            </a:r>
            <a:r>
              <a:rPr lang="en"/>
              <a:t> the distance it is estimating.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Spanning Trees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Roboto"/>
              <a:buChar char="-"/>
            </a:pPr>
            <a:r>
              <a:rPr b="1" lang="en">
                <a:solidFill>
                  <a:srgbClr val="616161"/>
                </a:solidFill>
              </a:rPr>
              <a:t>Tree: </a:t>
            </a:r>
            <a:r>
              <a:rPr lang="en">
                <a:solidFill>
                  <a:srgbClr val="616161"/>
                </a:solidFill>
              </a:rPr>
              <a:t>if there are V vertices, the graph must have V-1 edges</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no cycles!</a:t>
            </a:r>
            <a:endParaRPr>
              <a:solidFill>
                <a:srgbClr val="616161"/>
              </a:solidFill>
            </a:endParaRPr>
          </a:p>
          <a:p>
            <a:pPr indent="-342900" lvl="0" marL="457200" rtl="0" algn="l">
              <a:spcBef>
                <a:spcPts val="0"/>
              </a:spcBef>
              <a:spcAft>
                <a:spcPts val="0"/>
              </a:spcAft>
              <a:buClr>
                <a:srgbClr val="616161"/>
              </a:buClr>
              <a:buSzPts val="1800"/>
              <a:buFont typeface="Roboto"/>
              <a:buChar char="-"/>
            </a:pPr>
            <a:r>
              <a:rPr b="1" lang="en">
                <a:solidFill>
                  <a:srgbClr val="616161"/>
                </a:solidFill>
              </a:rPr>
              <a:t>Spanning</a:t>
            </a:r>
            <a:r>
              <a:rPr lang="en">
                <a:solidFill>
                  <a:srgbClr val="616161"/>
                </a:solidFill>
              </a:rPr>
              <a:t>: the set of edges must connect all vertices</a:t>
            </a:r>
            <a:endParaRPr>
              <a:solidFill>
                <a:srgbClr val="616161"/>
              </a:solidFill>
            </a:endParaRPr>
          </a:p>
          <a:p>
            <a:pPr indent="-342900" lvl="0" marL="457200" rtl="0" algn="l">
              <a:spcBef>
                <a:spcPts val="0"/>
              </a:spcBef>
              <a:spcAft>
                <a:spcPts val="0"/>
              </a:spcAft>
              <a:buClr>
                <a:srgbClr val="616161"/>
              </a:buClr>
              <a:buSzPts val="1800"/>
              <a:buFont typeface="Roboto"/>
              <a:buChar char="-"/>
            </a:pPr>
            <a:r>
              <a:rPr b="1" lang="en">
                <a:solidFill>
                  <a:srgbClr val="616161"/>
                </a:solidFill>
              </a:rPr>
              <a:t>Minimum</a:t>
            </a:r>
            <a:r>
              <a:rPr lang="en">
                <a:solidFill>
                  <a:srgbClr val="616161"/>
                </a:solidFill>
              </a:rPr>
              <a:t>: the spanning tree must have the smallest total weight</a:t>
            </a:r>
            <a:endParaRPr>
              <a:solidFill>
                <a:srgbClr val="616161"/>
              </a:solidFill>
            </a:endParaRPr>
          </a:p>
          <a:p>
            <a:pPr indent="0" lvl="0" marL="0" rtl="0" algn="l">
              <a:spcBef>
                <a:spcPts val="1600"/>
              </a:spcBef>
              <a:spcAft>
                <a:spcPts val="0"/>
              </a:spcAft>
              <a:buNone/>
            </a:pPr>
            <a:r>
              <a:t/>
            </a:r>
            <a:endParaRPr>
              <a:solidFill>
                <a:srgbClr val="616161"/>
              </a:solidFill>
            </a:endParaRPr>
          </a:p>
          <a:p>
            <a:pPr indent="-342900" lvl="0" marL="457200" rtl="0" algn="l">
              <a:spcBef>
                <a:spcPts val="1600"/>
              </a:spcBef>
              <a:spcAft>
                <a:spcPts val="0"/>
              </a:spcAft>
              <a:buClr>
                <a:srgbClr val="616161"/>
              </a:buClr>
              <a:buSzPts val="1800"/>
              <a:buFont typeface="Roboto"/>
              <a:buChar char="-"/>
            </a:pPr>
            <a:r>
              <a:rPr b="1" lang="en">
                <a:solidFill>
                  <a:srgbClr val="616161"/>
                </a:solidFill>
              </a:rPr>
              <a:t>Minimum spanning tree (MST)</a:t>
            </a:r>
            <a:r>
              <a:rPr lang="en">
                <a:solidFill>
                  <a:srgbClr val="616161"/>
                </a:solidFill>
              </a:rPr>
              <a:t>: a tree that connects all vertices with the smallest total weight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Prim’s Algorithm</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Char char="-"/>
            </a:pPr>
            <a:r>
              <a:rPr lang="en">
                <a:solidFill>
                  <a:srgbClr val="616161"/>
                </a:solidFill>
              </a:rPr>
              <a:t>Pick an arbitrary starting point</a:t>
            </a:r>
            <a:endParaRPr>
              <a:solidFill>
                <a:srgbClr val="616161"/>
              </a:solidFill>
            </a:endParaRPr>
          </a:p>
          <a:p>
            <a:pPr indent="-342900" lvl="0" marL="457200" rtl="0" algn="l">
              <a:spcBef>
                <a:spcPts val="0"/>
              </a:spcBef>
              <a:spcAft>
                <a:spcPts val="0"/>
              </a:spcAft>
              <a:buClr>
                <a:srgbClr val="616161"/>
              </a:buClr>
              <a:buSzPts val="1800"/>
              <a:buChar char="-"/>
            </a:pPr>
            <a:r>
              <a:rPr lang="en">
                <a:solidFill>
                  <a:srgbClr val="616161"/>
                </a:solidFill>
              </a:rPr>
              <a:t>Always pick the minimum edge that is connected to the graph you are building up that connects to a vertex not already in the graph</a:t>
            </a:r>
            <a:endParaRPr>
              <a:solidFill>
                <a:srgbClr val="616161"/>
              </a:solidFill>
            </a:endParaRPr>
          </a:p>
          <a:p>
            <a:pPr indent="-342900" lvl="0" marL="457200" rtl="0" algn="l">
              <a:spcBef>
                <a:spcPts val="0"/>
              </a:spcBef>
              <a:spcAft>
                <a:spcPts val="0"/>
              </a:spcAft>
              <a:buClr>
                <a:srgbClr val="616161"/>
              </a:buClr>
              <a:buSzPts val="1800"/>
              <a:buChar char="-"/>
            </a:pPr>
            <a:r>
              <a:rPr lang="en">
                <a:solidFill>
                  <a:srgbClr val="616161"/>
                </a:solidFill>
              </a:rPr>
              <a:t>Does this seem familiar?</a:t>
            </a:r>
            <a:endParaRPr>
              <a:solidFill>
                <a:srgbClr val="616161"/>
              </a:solidFill>
            </a:endParaRPr>
          </a:p>
          <a:p>
            <a:pPr indent="-317500" lvl="1" marL="914400" rtl="0" algn="l">
              <a:spcBef>
                <a:spcPts val="0"/>
              </a:spcBef>
              <a:spcAft>
                <a:spcPts val="0"/>
              </a:spcAft>
              <a:buClr>
                <a:srgbClr val="616161"/>
              </a:buClr>
              <a:buSzPts val="1400"/>
              <a:buChar char="-"/>
            </a:pPr>
            <a:r>
              <a:rPr lang="en">
                <a:solidFill>
                  <a:srgbClr val="616161"/>
                </a:solidFill>
              </a:rPr>
              <a:t>It’s exploring how Dijkstra’s algorithm would explore!</a:t>
            </a:r>
            <a:endParaRPr>
              <a:solidFill>
                <a:srgbClr val="61616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