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oppi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-bold.fntdata"/><Relationship Id="rId10" Type="http://schemas.openxmlformats.org/officeDocument/2006/relationships/slide" Target="slides/slide4.xml"/><Relationship Id="rId32" Type="http://schemas.openxmlformats.org/officeDocument/2006/relationships/font" Target="fonts/Poppins-regular.fntdata"/><Relationship Id="rId13" Type="http://schemas.openxmlformats.org/officeDocument/2006/relationships/slide" Target="slides/slide7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6.xml"/><Relationship Id="rId34" Type="http://schemas.openxmlformats.org/officeDocument/2006/relationships/font" Target="fonts/Poppi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1b1428c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21b1428c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9fb94daa4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19fb94daa4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9fb94daa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19fb94daa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1f7d119dc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1f7d119dc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9fb94daa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19fb94daa4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9fb94daa4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19fb94daa4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f6f4396d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1f6f4396d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f6f4396d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1f6f4396d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2e40e877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22e40e877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22e40e877f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22e40e877f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1a2e222b4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31a2e222b4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97f5269b9_0_8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3197f5269b9_0_8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2e40e877f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22e40e877f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19fb94daa4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g319fb94daa4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19fb94daa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319fb94daa4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9fb94daa4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319fb94daa4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9fb94daa4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319fb94daa4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1f7d119dc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g31f7d119dc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97f5269b9_0_8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197f5269b9_0_8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97f5269b9_0_13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197f5269b9_0_13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1f7d119dc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31f7d119dc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a2e222b4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31a2e222b4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f6f4396d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1f6f4396d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9fb94daa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19fb94daa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9fb94da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19fb94da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64" name="Google Shape;64;p14"/>
          <p:cNvCxnSpPr/>
          <p:nvPr/>
        </p:nvCxnSpPr>
        <p:spPr>
          <a:xfrm>
            <a:off x="3463543" y="2571750"/>
            <a:ext cx="0" cy="127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" name="Google Shape;65;p14"/>
          <p:cNvCxnSpPr/>
          <p:nvPr/>
        </p:nvCxnSpPr>
        <p:spPr>
          <a:xfrm>
            <a:off x="2357754" y="3847576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>
            <a:off x="2357716" y="2566855"/>
            <a:ext cx="2211909" cy="640231"/>
            <a:chOff x="2705165" y="4074299"/>
            <a:chExt cx="3399799" cy="504000"/>
          </a:xfrm>
        </p:grpSpPr>
        <p:cxnSp>
          <p:nvCxnSpPr>
            <p:cNvPr id="67" name="Google Shape;67;p14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69" name="Google Shape;69;p14"/>
          <p:cNvCxnSpPr/>
          <p:nvPr/>
        </p:nvCxnSpPr>
        <p:spPr>
          <a:xfrm>
            <a:off x="144066" y="2571751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2357754" y="2571750"/>
            <a:ext cx="0" cy="176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144066" y="4334090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2" name="Google Shape;72;p14"/>
          <p:cNvGrpSpPr/>
          <p:nvPr/>
        </p:nvGrpSpPr>
        <p:grpSpPr>
          <a:xfrm>
            <a:off x="2357716" y="3207124"/>
            <a:ext cx="2211909" cy="640231"/>
            <a:chOff x="2705165" y="4074299"/>
            <a:chExt cx="3399799" cy="5040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5" name="Google Shape;75;p14"/>
          <p:cNvCxnSpPr/>
          <p:nvPr/>
        </p:nvCxnSpPr>
        <p:spPr>
          <a:xfrm>
            <a:off x="2357754" y="3207314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3427701" y="381291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27701" y="3171989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27701" y="253640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1" y="2972032"/>
            <a:ext cx="1389461" cy="102356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/>
          <p:nvPr>
            <p:ph idx="2" type="pic"/>
          </p:nvPr>
        </p:nvSpPr>
        <p:spPr>
          <a:xfrm>
            <a:off x="4569710" y="141685"/>
            <a:ext cx="4430100" cy="48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81" name="Google Shape;81;p14"/>
          <p:cNvCxnSpPr/>
          <p:nvPr/>
        </p:nvCxnSpPr>
        <p:spPr>
          <a:xfrm>
            <a:off x="4569709" y="141685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14"/>
          <p:cNvSpPr txBox="1"/>
          <p:nvPr>
            <p:ph idx="10" type="dt"/>
          </p:nvPr>
        </p:nvSpPr>
        <p:spPr>
          <a:xfrm>
            <a:off x="2411759" y="3919260"/>
            <a:ext cx="210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 sz="9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cxnSp>
        <p:nvCxnSpPr>
          <p:cNvPr id="87" name="Google Shape;87;p15"/>
          <p:cNvCxnSpPr/>
          <p:nvPr/>
        </p:nvCxnSpPr>
        <p:spPr>
          <a:xfrm>
            <a:off x="3463543" y="2571750"/>
            <a:ext cx="0" cy="12759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5"/>
          <p:cNvCxnSpPr/>
          <p:nvPr/>
        </p:nvCxnSpPr>
        <p:spPr>
          <a:xfrm>
            <a:off x="2357754" y="3847576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89" name="Google Shape;89;p15"/>
          <p:cNvGrpSpPr/>
          <p:nvPr/>
        </p:nvGrpSpPr>
        <p:grpSpPr>
          <a:xfrm>
            <a:off x="2357716" y="2566855"/>
            <a:ext cx="2211909" cy="640231"/>
            <a:chOff x="2705165" y="4074299"/>
            <a:chExt cx="3399799" cy="504000"/>
          </a:xfrm>
        </p:grpSpPr>
        <p:cxnSp>
          <p:nvCxnSpPr>
            <p:cNvPr id="90" name="Google Shape;90;p15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2" name="Google Shape;92;p15"/>
          <p:cNvCxnSpPr/>
          <p:nvPr/>
        </p:nvCxnSpPr>
        <p:spPr>
          <a:xfrm>
            <a:off x="144066" y="2571751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2357754" y="2571750"/>
            <a:ext cx="0" cy="176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144066" y="4334090"/>
            <a:ext cx="4425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15"/>
          <p:cNvGrpSpPr/>
          <p:nvPr/>
        </p:nvGrpSpPr>
        <p:grpSpPr>
          <a:xfrm>
            <a:off x="2357716" y="3207124"/>
            <a:ext cx="2211909" cy="640231"/>
            <a:chOff x="2705165" y="4074299"/>
            <a:chExt cx="3399799" cy="504000"/>
          </a:xfrm>
        </p:grpSpPr>
        <p:cxnSp>
          <p:nvCxnSpPr>
            <p:cNvPr id="96" name="Google Shape;96;p15"/>
            <p:cNvCxnSpPr/>
            <p:nvPr/>
          </p:nvCxnSpPr>
          <p:spPr>
            <a:xfrm>
              <a:off x="2705165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5"/>
            <p:cNvCxnSpPr/>
            <p:nvPr/>
          </p:nvCxnSpPr>
          <p:spPr>
            <a:xfrm flipH="1">
              <a:off x="4405164" y="4074299"/>
              <a:ext cx="1699800" cy="504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98" name="Google Shape;98;p15"/>
          <p:cNvCxnSpPr/>
          <p:nvPr/>
        </p:nvCxnSpPr>
        <p:spPr>
          <a:xfrm>
            <a:off x="2357754" y="3207314"/>
            <a:ext cx="221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5"/>
          <p:cNvSpPr/>
          <p:nvPr/>
        </p:nvSpPr>
        <p:spPr>
          <a:xfrm>
            <a:off x="3427701" y="381291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427701" y="3171989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427701" y="2536400"/>
            <a:ext cx="71700" cy="71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1" y="2972032"/>
            <a:ext cx="1389461" cy="10235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5"/>
          <p:cNvCxnSpPr/>
          <p:nvPr/>
        </p:nvCxnSpPr>
        <p:spPr>
          <a:xfrm>
            <a:off x="4569709" y="141685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0880" y="141685"/>
            <a:ext cx="2624471" cy="486013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2411760" y="3919260"/>
            <a:ext cx="2106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>
            <a:off x="143006" y="3305114"/>
            <a:ext cx="1646718" cy="961590"/>
            <a:chOff x="190675" y="4406818"/>
            <a:chExt cx="2195624" cy="1282120"/>
          </a:xfrm>
        </p:grpSpPr>
        <p:cxnSp>
          <p:nvCxnSpPr>
            <p:cNvPr id="108" name="Google Shape;108;p16"/>
            <p:cNvCxnSpPr/>
            <p:nvPr/>
          </p:nvCxnSpPr>
          <p:spPr>
            <a:xfrm>
              <a:off x="190675" y="5047878"/>
              <a:ext cx="15846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109" name="Google Shape;109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874" y="4406818"/>
              <a:ext cx="2192425" cy="1282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16"/>
          <p:cNvSpPr/>
          <p:nvPr/>
        </p:nvSpPr>
        <p:spPr>
          <a:xfrm>
            <a:off x="2789802" y="141685"/>
            <a:ext cx="5346900" cy="48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6"/>
          <p:cNvSpPr txBox="1"/>
          <p:nvPr>
            <p:ph type="title"/>
          </p:nvPr>
        </p:nvSpPr>
        <p:spPr>
          <a:xfrm>
            <a:off x="736997" y="465516"/>
            <a:ext cx="191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3247718" y="850702"/>
            <a:ext cx="45651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AutoNum type="arabicPeriod"/>
              <a:defRPr sz="1900"/>
            </a:lvl1pPr>
            <a:lvl2pPr indent="-317500" lvl="1" marL="914400" algn="l">
              <a:lnSpc>
                <a:spcPct val="12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6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" name="Google Shape;114;p16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6"/>
          <p:cNvCxnSpPr>
            <a:endCxn id="113" idx="3"/>
          </p:cNvCxnSpPr>
          <p:nvPr/>
        </p:nvCxnSpPr>
        <p:spPr>
          <a:xfrm>
            <a:off x="8133367" y="2571685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>
            <a:off x="2789802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144066" y="2571751"/>
            <a:ext cx="264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1" showMasterSp="0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7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4" name="Google Shape;124;p17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7"/>
          <p:cNvCxnSpPr>
            <a:endCxn id="123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7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144050" y="2569487"/>
            <a:ext cx="7289063" cy="2432067"/>
            <a:chOff x="407989" y="3426142"/>
            <a:chExt cx="9080681" cy="3029858"/>
          </a:xfrm>
        </p:grpSpPr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1526" y="4047913"/>
              <a:ext cx="1775012" cy="17884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7"/>
            <p:cNvSpPr/>
            <p:nvPr/>
          </p:nvSpPr>
          <p:spPr>
            <a:xfrm>
              <a:off x="407989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436174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466470" y="3431102"/>
              <a:ext cx="3022200" cy="3022200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33" name="Google Shape;133;p17"/>
            <p:cNvCxnSpPr/>
            <p:nvPr/>
          </p:nvCxnSpPr>
          <p:spPr>
            <a:xfrm>
              <a:off x="9488556" y="3426142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6461413" y="3426142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433885" y="3429000"/>
              <a:ext cx="0" cy="302700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(mit BU)">
  <p:cSld name="Text und Bild (mit BU)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75072" y="1356289"/>
            <a:ext cx="40509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4" name="Google Shape;144;p19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9"/>
          <p:cNvSpPr/>
          <p:nvPr>
            <p:ph idx="3" type="pic"/>
          </p:nvPr>
        </p:nvSpPr>
        <p:spPr>
          <a:xfrm>
            <a:off x="5004049" y="1000125"/>
            <a:ext cx="3132600" cy="40017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47" name="Google Shape;147;p19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19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9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großes Bild (mit BU)">
  <p:cSld name="Text und großes Bild (mit BU)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75073" y="223835"/>
            <a:ext cx="3669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575072" y="1356289"/>
            <a:ext cx="36657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4" name="Google Shape;154;p20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0"/>
          <p:cNvSpPr txBox="1"/>
          <p:nvPr>
            <p:ph idx="2" type="body"/>
          </p:nvPr>
        </p:nvSpPr>
        <p:spPr>
          <a:xfrm>
            <a:off x="267891" y="4812999"/>
            <a:ext cx="4250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0"/>
          <p:cNvSpPr/>
          <p:nvPr>
            <p:ph idx="3" type="pic"/>
          </p:nvPr>
        </p:nvSpPr>
        <p:spPr>
          <a:xfrm>
            <a:off x="4626007" y="141684"/>
            <a:ext cx="3510600" cy="486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57" name="Google Shape;157;p20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0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2 Bilder">
  <p:cSld name="Text und 2 Bil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575072" y="1356290"/>
            <a:ext cx="40509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1"/>
          <p:cNvSpPr/>
          <p:nvPr>
            <p:ph idx="2" type="pic"/>
          </p:nvPr>
        </p:nvSpPr>
        <p:spPr>
          <a:xfrm>
            <a:off x="5248871" y="1232297"/>
            <a:ext cx="2643300" cy="1530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65" name="Google Shape;165;p21"/>
          <p:cNvCxnSpPr/>
          <p:nvPr/>
        </p:nvCxnSpPr>
        <p:spPr>
          <a:xfrm>
            <a:off x="5008623" y="1006079"/>
            <a:ext cx="0" cy="3995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21"/>
          <p:cNvCxnSpPr/>
          <p:nvPr/>
        </p:nvCxnSpPr>
        <p:spPr>
          <a:xfrm>
            <a:off x="5008623" y="3003798"/>
            <a:ext cx="31281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1"/>
          <p:cNvSpPr/>
          <p:nvPr>
            <p:ph idx="3" type="pic"/>
          </p:nvPr>
        </p:nvSpPr>
        <p:spPr>
          <a:xfrm>
            <a:off x="5248815" y="3232124"/>
            <a:ext cx="2643300" cy="15309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68" name="Google Shape;168;p21"/>
          <p:cNvCxnSpPr/>
          <p:nvPr/>
        </p:nvCxnSpPr>
        <p:spPr>
          <a:xfrm>
            <a:off x="144067" y="4812999"/>
            <a:ext cx="4860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21"/>
          <p:cNvSpPr txBox="1"/>
          <p:nvPr>
            <p:ph idx="4" type="body"/>
          </p:nvPr>
        </p:nvSpPr>
        <p:spPr>
          <a:xfrm>
            <a:off x="267890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70" name="Google Shape;170;p21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2" showMasterSp="0">
  <p:cSld name="Trenner 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76" name="Google Shape;1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5072" y="3030801"/>
            <a:ext cx="7129276" cy="1519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2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8" name="Google Shape;178;p22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2"/>
          <p:cNvCxnSpPr>
            <a:endCxn id="177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575072" y="1356287"/>
            <a:ext cx="3348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2" type="body"/>
          </p:nvPr>
        </p:nvSpPr>
        <p:spPr>
          <a:xfrm>
            <a:off x="4139765" y="1356287"/>
            <a:ext cx="3348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7" name="Google Shape;187;p23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23"/>
          <p:cNvSpPr txBox="1"/>
          <p:nvPr>
            <p:ph idx="3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89" name="Google Shape;189;p23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23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bild">
  <p:cSld name="Vollbild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4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24"/>
          <p:cNvSpPr/>
          <p:nvPr>
            <p:ph idx="2" type="pic"/>
          </p:nvPr>
        </p:nvSpPr>
        <p:spPr>
          <a:xfrm>
            <a:off x="144067" y="141685"/>
            <a:ext cx="7989000" cy="4671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97" name="Google Shape;197;p24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24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24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2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>
            <p:ph idx="2" type="media"/>
          </p:nvPr>
        </p:nvSpPr>
        <p:spPr>
          <a:xfrm>
            <a:off x="144066" y="141685"/>
            <a:ext cx="8007000" cy="486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−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◊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∙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5008622" y="1006081"/>
            <a:ext cx="3128100" cy="399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575072" y="1356290"/>
            <a:ext cx="40509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08" name="Google Shape;208;p26"/>
          <p:cNvCxnSpPr/>
          <p:nvPr/>
        </p:nvCxnSpPr>
        <p:spPr>
          <a:xfrm>
            <a:off x="5008623" y="1168004"/>
            <a:ext cx="0" cy="3672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26"/>
          <p:cNvSpPr txBox="1"/>
          <p:nvPr>
            <p:ph idx="2" type="body"/>
          </p:nvPr>
        </p:nvSpPr>
        <p:spPr>
          <a:xfrm>
            <a:off x="5409093" y="1369331"/>
            <a:ext cx="24039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3" type="body"/>
          </p:nvPr>
        </p:nvSpPr>
        <p:spPr>
          <a:xfrm>
            <a:off x="5409093" y="1730756"/>
            <a:ext cx="2403900" cy="28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211" name="Google Shape;211;p26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26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26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3" showMasterSp="0">
  <p:cSld name="Trenner 3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144065" y="4164358"/>
            <a:ext cx="7384947" cy="836182"/>
          </a:xfrm>
          <a:custGeom>
            <a:rect b="b" l="l" r="r" t="t"/>
            <a:pathLst>
              <a:path extrusionOk="0" h="1035519" w="9145445">
                <a:moveTo>
                  <a:pt x="0" y="0"/>
                </a:moveTo>
                <a:lnTo>
                  <a:pt x="9145445" y="0"/>
                </a:lnTo>
                <a:lnTo>
                  <a:pt x="9145445" y="1035519"/>
                </a:lnTo>
                <a:lnTo>
                  <a:pt x="0" y="103551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p27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27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9" name="Google Shape;219;p27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27"/>
          <p:cNvCxnSpPr>
            <a:endCxn id="218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7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" name="Google Shape;22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7"/>
          <p:cNvCxnSpPr/>
          <p:nvPr/>
        </p:nvCxnSpPr>
        <p:spPr>
          <a:xfrm>
            <a:off x="5236694" y="2569607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4" name="Google Shape;224;p27"/>
          <p:cNvCxnSpPr/>
          <p:nvPr/>
        </p:nvCxnSpPr>
        <p:spPr>
          <a:xfrm>
            <a:off x="5619171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6001648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6384125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27"/>
          <p:cNvCxnSpPr/>
          <p:nvPr/>
        </p:nvCxnSpPr>
        <p:spPr>
          <a:xfrm>
            <a:off x="6766603" y="2569607"/>
            <a:ext cx="0" cy="1600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7149080" y="2569606"/>
            <a:ext cx="0" cy="1594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7531557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27"/>
          <p:cNvSpPr/>
          <p:nvPr/>
        </p:nvSpPr>
        <p:spPr>
          <a:xfrm>
            <a:off x="7414560" y="3523458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96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7031153" y="3523458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5883152" y="2799139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5883152" y="3246825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6653705" y="3118413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263664" y="3704526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32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5504390" y="3776010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5504390" y="2992923"/>
            <a:ext cx="226900" cy="226899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5124249" y="3434496"/>
            <a:ext cx="226899" cy="226899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3" y="234724"/>
                  <a:pt x="302533" y="151266"/>
                </a:cubicBezTo>
                <a:cubicBezTo>
                  <a:pt x="302533" y="67682"/>
                  <a:pt x="234787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9" name="Google Shape;239;p27"/>
          <p:cNvCxnSpPr/>
          <p:nvPr/>
        </p:nvCxnSpPr>
        <p:spPr>
          <a:xfrm>
            <a:off x="144066" y="4165038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0" name="Google Shape;240;p27"/>
          <p:cNvGrpSpPr/>
          <p:nvPr/>
        </p:nvGrpSpPr>
        <p:grpSpPr>
          <a:xfrm>
            <a:off x="1898598" y="3079503"/>
            <a:ext cx="3061791" cy="1374354"/>
            <a:chOff x="2565601" y="4056458"/>
            <a:chExt cx="3825804" cy="1717299"/>
          </a:xfrm>
        </p:grpSpPr>
        <p:sp>
          <p:nvSpPr>
            <p:cNvPr id="241" name="Google Shape;241;p27"/>
            <p:cNvSpPr/>
            <p:nvPr/>
          </p:nvSpPr>
          <p:spPr>
            <a:xfrm>
              <a:off x="2565601" y="4056649"/>
              <a:ext cx="2703711" cy="1351664"/>
            </a:xfrm>
            <a:custGeom>
              <a:rect b="b" l="l" r="r" t="t"/>
              <a:pathLst>
                <a:path extrusionOk="0" h="1351664" w="2703711">
                  <a:moveTo>
                    <a:pt x="2703711" y="1351665"/>
                  </a:moveTo>
                  <a:cubicBezTo>
                    <a:pt x="2703711" y="605065"/>
                    <a:pt x="2098455" y="0"/>
                    <a:pt x="1351856" y="0"/>
                  </a:cubicBezTo>
                  <a:cubicBezTo>
                    <a:pt x="605256" y="0"/>
                    <a:pt x="0" y="605065"/>
                    <a:pt x="0" y="1351665"/>
                  </a:cubicBezTo>
                  <a:lnTo>
                    <a:pt x="2703711" y="1351665"/>
                  </a:lnTo>
                  <a:close/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2565601" y="4056458"/>
              <a:ext cx="2703711" cy="1372338"/>
            </a:xfrm>
            <a:custGeom>
              <a:rect b="b" l="l" r="r" t="t"/>
              <a:pathLst>
                <a:path extrusionOk="0" h="1372338" w="2703711">
                  <a:moveTo>
                    <a:pt x="0" y="0"/>
                  </a:moveTo>
                  <a:lnTo>
                    <a:pt x="2703711" y="0"/>
                  </a:lnTo>
                  <a:lnTo>
                    <a:pt x="2703711" y="1372338"/>
                  </a:lnTo>
                  <a:lnTo>
                    <a:pt x="0" y="137233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552076" y="5042997"/>
              <a:ext cx="730760" cy="730760"/>
            </a:xfrm>
            <a:custGeom>
              <a:rect b="b" l="l" r="r" t="t"/>
              <a:pathLst>
                <a:path extrusionOk="0" h="730760" w="730760">
                  <a:moveTo>
                    <a:pt x="365380" y="0"/>
                  </a:moveTo>
                  <a:cubicBezTo>
                    <a:pt x="163607" y="0"/>
                    <a:pt x="0" y="163607"/>
                    <a:pt x="0" y="365380"/>
                  </a:cubicBezTo>
                  <a:cubicBezTo>
                    <a:pt x="0" y="567153"/>
                    <a:pt x="163607" y="730760"/>
                    <a:pt x="365380" y="730760"/>
                  </a:cubicBezTo>
                  <a:cubicBezTo>
                    <a:pt x="567154" y="730760"/>
                    <a:pt x="730761" y="567153"/>
                    <a:pt x="730761" y="365380"/>
                  </a:cubicBezTo>
                  <a:cubicBezTo>
                    <a:pt x="730761" y="163607"/>
                    <a:pt x="567154" y="0"/>
                    <a:pt x="365380" y="0"/>
                  </a:cubicBezTo>
                </a:path>
              </a:pathLst>
            </a:custGeom>
            <a:solidFill>
              <a:srgbClr val="8F9EA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4804954" y="5257047"/>
              <a:ext cx="1403380" cy="302532"/>
            </a:xfrm>
            <a:custGeom>
              <a:rect b="b" l="l" r="r" t="t"/>
              <a:pathLst>
                <a:path extrusionOk="0" h="302532" w="1403380">
                  <a:moveTo>
                    <a:pt x="0" y="0"/>
                  </a:moveTo>
                  <a:lnTo>
                    <a:pt x="1403380" y="0"/>
                  </a:lnTo>
                  <a:lnTo>
                    <a:pt x="1403380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3917393" y="5257047"/>
              <a:ext cx="887497" cy="302532"/>
            </a:xfrm>
            <a:custGeom>
              <a:rect b="b" l="l" r="r" t="t"/>
              <a:pathLst>
                <a:path extrusionOk="0" h="302532" w="887497">
                  <a:moveTo>
                    <a:pt x="0" y="0"/>
                  </a:moveTo>
                  <a:lnTo>
                    <a:pt x="887497" y="0"/>
                  </a:lnTo>
                  <a:lnTo>
                    <a:pt x="887497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6088873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4653687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3766190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7" y="0"/>
                  </a:moveTo>
                  <a:cubicBezTo>
                    <a:pt x="67746" y="0"/>
                    <a:pt x="0" y="67682"/>
                    <a:pt x="0" y="151266"/>
                  </a:cubicBezTo>
                  <a:cubicBezTo>
                    <a:pt x="0" y="234724"/>
                    <a:pt x="67746" y="302533"/>
                    <a:pt x="151267" y="302533"/>
                  </a:cubicBezTo>
                  <a:cubicBezTo>
                    <a:pt x="234788" y="302533"/>
                    <a:pt x="302533" y="234724"/>
                    <a:pt x="302533" y="151266"/>
                  </a:cubicBezTo>
                  <a:cubicBezTo>
                    <a:pt x="302533" y="67682"/>
                    <a:pt x="234788" y="0"/>
                    <a:pt x="151267" y="0"/>
                  </a:cubicBezTo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418457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28"/>
          <p:cNvSpPr/>
          <p:nvPr/>
        </p:nvSpPr>
        <p:spPr>
          <a:xfrm>
            <a:off x="575072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8"/>
          <p:cNvSpPr txBox="1"/>
          <p:nvPr>
            <p:ph idx="2" type="body"/>
          </p:nvPr>
        </p:nvSpPr>
        <p:spPr>
          <a:xfrm>
            <a:off x="1418457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28"/>
          <p:cNvSpPr/>
          <p:nvPr>
            <p:ph idx="3" type="pic"/>
          </p:nvPr>
        </p:nvSpPr>
        <p:spPr>
          <a:xfrm>
            <a:off x="575072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56" name="Google Shape;256;p28"/>
          <p:cNvSpPr txBox="1"/>
          <p:nvPr>
            <p:ph idx="4" type="body"/>
          </p:nvPr>
        </p:nvSpPr>
        <p:spPr>
          <a:xfrm>
            <a:off x="3842168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8"/>
          <p:cNvSpPr/>
          <p:nvPr/>
        </p:nvSpPr>
        <p:spPr>
          <a:xfrm>
            <a:off x="2998783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28"/>
          <p:cNvSpPr txBox="1"/>
          <p:nvPr>
            <p:ph idx="5" type="body"/>
          </p:nvPr>
        </p:nvSpPr>
        <p:spPr>
          <a:xfrm>
            <a:off x="3842168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28"/>
          <p:cNvSpPr/>
          <p:nvPr>
            <p:ph idx="6" type="pic"/>
          </p:nvPr>
        </p:nvSpPr>
        <p:spPr>
          <a:xfrm>
            <a:off x="2998783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0" name="Google Shape;260;p28"/>
          <p:cNvSpPr txBox="1"/>
          <p:nvPr>
            <p:ph idx="7" type="body"/>
          </p:nvPr>
        </p:nvSpPr>
        <p:spPr>
          <a:xfrm>
            <a:off x="6259036" y="1807922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28"/>
          <p:cNvSpPr/>
          <p:nvPr/>
        </p:nvSpPr>
        <p:spPr>
          <a:xfrm>
            <a:off x="5415651" y="1410891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28"/>
          <p:cNvSpPr txBox="1"/>
          <p:nvPr>
            <p:ph idx="8" type="body"/>
          </p:nvPr>
        </p:nvSpPr>
        <p:spPr>
          <a:xfrm>
            <a:off x="6259036" y="1454896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3" name="Google Shape;263;p28"/>
          <p:cNvSpPr/>
          <p:nvPr>
            <p:ph idx="9" type="pic"/>
          </p:nvPr>
        </p:nvSpPr>
        <p:spPr>
          <a:xfrm>
            <a:off x="5415651" y="1410891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4" name="Google Shape;264;p28"/>
          <p:cNvSpPr txBox="1"/>
          <p:nvPr>
            <p:ph idx="13" type="body"/>
          </p:nvPr>
        </p:nvSpPr>
        <p:spPr>
          <a:xfrm>
            <a:off x="1418457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28"/>
          <p:cNvSpPr/>
          <p:nvPr/>
        </p:nvSpPr>
        <p:spPr>
          <a:xfrm>
            <a:off x="575072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6" name="Google Shape;266;p28"/>
          <p:cNvSpPr txBox="1"/>
          <p:nvPr>
            <p:ph idx="14" type="body"/>
          </p:nvPr>
        </p:nvSpPr>
        <p:spPr>
          <a:xfrm>
            <a:off x="1418457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28"/>
          <p:cNvSpPr/>
          <p:nvPr>
            <p:ph idx="15" type="pic"/>
          </p:nvPr>
        </p:nvSpPr>
        <p:spPr>
          <a:xfrm>
            <a:off x="575072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68" name="Google Shape;268;p28"/>
          <p:cNvSpPr txBox="1"/>
          <p:nvPr>
            <p:ph idx="16" type="body"/>
          </p:nvPr>
        </p:nvSpPr>
        <p:spPr>
          <a:xfrm>
            <a:off x="3842168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28"/>
          <p:cNvSpPr/>
          <p:nvPr/>
        </p:nvSpPr>
        <p:spPr>
          <a:xfrm>
            <a:off x="2998783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28"/>
          <p:cNvSpPr txBox="1"/>
          <p:nvPr>
            <p:ph idx="17" type="body"/>
          </p:nvPr>
        </p:nvSpPr>
        <p:spPr>
          <a:xfrm>
            <a:off x="3842168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8"/>
          <p:cNvSpPr/>
          <p:nvPr>
            <p:ph idx="18" type="pic"/>
          </p:nvPr>
        </p:nvSpPr>
        <p:spPr>
          <a:xfrm>
            <a:off x="2998783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2" name="Google Shape;272;p28"/>
          <p:cNvSpPr txBox="1"/>
          <p:nvPr>
            <p:ph idx="19" type="body"/>
          </p:nvPr>
        </p:nvSpPr>
        <p:spPr>
          <a:xfrm>
            <a:off x="6259036" y="2754281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28"/>
          <p:cNvSpPr/>
          <p:nvPr/>
        </p:nvSpPr>
        <p:spPr>
          <a:xfrm>
            <a:off x="5415651" y="2357250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28"/>
          <p:cNvSpPr txBox="1"/>
          <p:nvPr>
            <p:ph idx="20" type="body"/>
          </p:nvPr>
        </p:nvSpPr>
        <p:spPr>
          <a:xfrm>
            <a:off x="6259036" y="2401255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5" name="Google Shape;275;p28"/>
          <p:cNvSpPr/>
          <p:nvPr>
            <p:ph idx="21" type="pic"/>
          </p:nvPr>
        </p:nvSpPr>
        <p:spPr>
          <a:xfrm>
            <a:off x="5415651" y="2357250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6" name="Google Shape;276;p28"/>
          <p:cNvSpPr txBox="1"/>
          <p:nvPr>
            <p:ph idx="22" type="body"/>
          </p:nvPr>
        </p:nvSpPr>
        <p:spPr>
          <a:xfrm>
            <a:off x="1418457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7" name="Google Shape;277;p28"/>
          <p:cNvSpPr/>
          <p:nvPr/>
        </p:nvSpPr>
        <p:spPr>
          <a:xfrm>
            <a:off x="575072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28"/>
          <p:cNvSpPr txBox="1"/>
          <p:nvPr>
            <p:ph idx="23" type="body"/>
          </p:nvPr>
        </p:nvSpPr>
        <p:spPr>
          <a:xfrm>
            <a:off x="1418457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28"/>
          <p:cNvSpPr/>
          <p:nvPr>
            <p:ph idx="24" type="pic"/>
          </p:nvPr>
        </p:nvSpPr>
        <p:spPr>
          <a:xfrm>
            <a:off x="575072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0" name="Google Shape;280;p28"/>
          <p:cNvSpPr txBox="1"/>
          <p:nvPr>
            <p:ph idx="25" type="body"/>
          </p:nvPr>
        </p:nvSpPr>
        <p:spPr>
          <a:xfrm>
            <a:off x="3842168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1" name="Google Shape;281;p28"/>
          <p:cNvSpPr/>
          <p:nvPr/>
        </p:nvSpPr>
        <p:spPr>
          <a:xfrm>
            <a:off x="2998783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28"/>
          <p:cNvSpPr txBox="1"/>
          <p:nvPr>
            <p:ph idx="26" type="body"/>
          </p:nvPr>
        </p:nvSpPr>
        <p:spPr>
          <a:xfrm>
            <a:off x="3842168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3" name="Google Shape;283;p28"/>
          <p:cNvSpPr/>
          <p:nvPr>
            <p:ph idx="27" type="pic"/>
          </p:nvPr>
        </p:nvSpPr>
        <p:spPr>
          <a:xfrm>
            <a:off x="2998783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4" name="Google Shape;284;p28"/>
          <p:cNvSpPr txBox="1"/>
          <p:nvPr>
            <p:ph idx="28" type="body"/>
          </p:nvPr>
        </p:nvSpPr>
        <p:spPr>
          <a:xfrm>
            <a:off x="6259036" y="3697895"/>
            <a:ext cx="13983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5" name="Google Shape;285;p28"/>
          <p:cNvSpPr/>
          <p:nvPr/>
        </p:nvSpPr>
        <p:spPr>
          <a:xfrm>
            <a:off x="5415651" y="3300863"/>
            <a:ext cx="661500" cy="6615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6" name="Google Shape;286;p28"/>
          <p:cNvSpPr txBox="1"/>
          <p:nvPr>
            <p:ph idx="29" type="body"/>
          </p:nvPr>
        </p:nvSpPr>
        <p:spPr>
          <a:xfrm>
            <a:off x="6259036" y="3344868"/>
            <a:ext cx="13983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7" name="Google Shape;287;p28"/>
          <p:cNvSpPr/>
          <p:nvPr>
            <p:ph idx="30" type="pic"/>
          </p:nvPr>
        </p:nvSpPr>
        <p:spPr>
          <a:xfrm>
            <a:off x="5415651" y="3300863"/>
            <a:ext cx="661500" cy="6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cxnSp>
        <p:nvCxnSpPr>
          <p:cNvPr id="288" name="Google Shape;288;p28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28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28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ilder (mit BU)">
  <p:cSld name="4 Bilder (mit BU)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29"/>
          <p:cNvSpPr/>
          <p:nvPr>
            <p:ph idx="2" type="pic"/>
          </p:nvPr>
        </p:nvSpPr>
        <p:spPr>
          <a:xfrm>
            <a:off x="4498993" y="1236520"/>
            <a:ext cx="3381000" cy="1361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95" name="Google Shape;295;p29"/>
          <p:cNvCxnSpPr/>
          <p:nvPr/>
        </p:nvCxnSpPr>
        <p:spPr>
          <a:xfrm>
            <a:off x="4274967" y="1006079"/>
            <a:ext cx="0" cy="3807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6" name="Google Shape;296;p29"/>
          <p:cNvCxnSpPr/>
          <p:nvPr/>
        </p:nvCxnSpPr>
        <p:spPr>
          <a:xfrm>
            <a:off x="4274967" y="2825168"/>
            <a:ext cx="38619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7" name="Google Shape;297;p29"/>
          <p:cNvSpPr/>
          <p:nvPr>
            <p:ph idx="3" type="pic"/>
          </p:nvPr>
        </p:nvSpPr>
        <p:spPr>
          <a:xfrm>
            <a:off x="4498994" y="3052609"/>
            <a:ext cx="1474800" cy="151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8" name="Google Shape;298;p29"/>
          <p:cNvSpPr/>
          <p:nvPr>
            <p:ph idx="4" type="pic"/>
          </p:nvPr>
        </p:nvSpPr>
        <p:spPr>
          <a:xfrm>
            <a:off x="384463" y="1236520"/>
            <a:ext cx="3666600" cy="3333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99" name="Google Shape;299;p29"/>
          <p:cNvSpPr/>
          <p:nvPr>
            <p:ph idx="5" type="pic"/>
          </p:nvPr>
        </p:nvSpPr>
        <p:spPr>
          <a:xfrm>
            <a:off x="6405209" y="3052609"/>
            <a:ext cx="1474800" cy="15171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00" name="Google Shape;300;p29"/>
          <p:cNvCxnSpPr/>
          <p:nvPr/>
        </p:nvCxnSpPr>
        <p:spPr>
          <a:xfrm>
            <a:off x="6192180" y="2825168"/>
            <a:ext cx="0" cy="19878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9"/>
          <p:cNvCxnSpPr/>
          <p:nvPr/>
        </p:nvCxnSpPr>
        <p:spPr>
          <a:xfrm>
            <a:off x="144067" y="481299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2" name="Google Shape;302;p29"/>
          <p:cNvSpPr txBox="1"/>
          <p:nvPr>
            <p:ph idx="1" type="body"/>
          </p:nvPr>
        </p:nvSpPr>
        <p:spPr>
          <a:xfrm>
            <a:off x="267891" y="4812999"/>
            <a:ext cx="77604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  <a:defRPr sz="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03" name="Google Shape;303;p29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29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4" showMasterSp="0">
  <p:cSld name="Trenner 4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9" name="Google Shape;309;p30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0" name="Google Shape;310;p30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30"/>
          <p:cNvCxnSpPr>
            <a:endCxn id="309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30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3" name="Google Shape;31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0"/>
          <p:cNvCxnSpPr/>
          <p:nvPr/>
        </p:nvCxnSpPr>
        <p:spPr>
          <a:xfrm>
            <a:off x="144066" y="3786885"/>
            <a:ext cx="8856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2149284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30"/>
          <p:cNvSpPr/>
          <p:nvPr/>
        </p:nvSpPr>
        <p:spPr>
          <a:xfrm>
            <a:off x="2087724" y="2507523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>
            <a:off x="4142185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30"/>
          <p:cNvCxnSpPr>
            <a:stCxn id="309" idx="1"/>
          </p:cNvCxnSpPr>
          <p:nvPr/>
        </p:nvCxnSpPr>
        <p:spPr>
          <a:xfrm>
            <a:off x="144067" y="2571685"/>
            <a:ext cx="2004900" cy="1215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30"/>
          <p:cNvCxnSpPr/>
          <p:nvPr/>
        </p:nvCxnSpPr>
        <p:spPr>
          <a:xfrm flipH="1">
            <a:off x="2149013" y="2569606"/>
            <a:ext cx="1989600" cy="1217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30"/>
          <p:cNvSpPr/>
          <p:nvPr/>
        </p:nvSpPr>
        <p:spPr>
          <a:xfrm>
            <a:off x="2087724" y="3728308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1" name="Google Shape;321;p30"/>
          <p:cNvCxnSpPr/>
          <p:nvPr/>
        </p:nvCxnSpPr>
        <p:spPr>
          <a:xfrm>
            <a:off x="144066" y="3784060"/>
            <a:ext cx="2010300" cy="12222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30"/>
          <p:cNvCxnSpPr/>
          <p:nvPr/>
        </p:nvCxnSpPr>
        <p:spPr>
          <a:xfrm flipH="1">
            <a:off x="2144231" y="3785711"/>
            <a:ext cx="2004300" cy="12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" name="Google Shape;323;p30"/>
          <p:cNvSpPr/>
          <p:nvPr/>
        </p:nvSpPr>
        <p:spPr>
          <a:xfrm>
            <a:off x="2087724" y="4943442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4" name="Google Shape;324;p30"/>
          <p:cNvCxnSpPr/>
          <p:nvPr/>
        </p:nvCxnSpPr>
        <p:spPr>
          <a:xfrm>
            <a:off x="6145170" y="2569607"/>
            <a:ext cx="0" cy="24321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0"/>
          <p:cNvSpPr/>
          <p:nvPr/>
        </p:nvSpPr>
        <p:spPr>
          <a:xfrm>
            <a:off x="6083610" y="2507523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6" name="Google Shape;326;p30"/>
          <p:cNvCxnSpPr/>
          <p:nvPr/>
        </p:nvCxnSpPr>
        <p:spPr>
          <a:xfrm>
            <a:off x="4143375" y="2568178"/>
            <a:ext cx="2001600" cy="12186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7" name="Google Shape;327;p30"/>
          <p:cNvCxnSpPr/>
          <p:nvPr/>
        </p:nvCxnSpPr>
        <p:spPr>
          <a:xfrm flipH="1">
            <a:off x="6144899" y="2569606"/>
            <a:ext cx="1989600" cy="12174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8" name="Google Shape;328;p30"/>
          <p:cNvSpPr/>
          <p:nvPr/>
        </p:nvSpPr>
        <p:spPr>
          <a:xfrm>
            <a:off x="6083610" y="3728308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29" name="Google Shape;329;p30"/>
          <p:cNvCxnSpPr/>
          <p:nvPr/>
        </p:nvCxnSpPr>
        <p:spPr>
          <a:xfrm>
            <a:off x="4142232" y="3786885"/>
            <a:ext cx="2007900" cy="12195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30"/>
          <p:cNvCxnSpPr/>
          <p:nvPr/>
        </p:nvCxnSpPr>
        <p:spPr>
          <a:xfrm flipH="1">
            <a:off x="6140117" y="3785711"/>
            <a:ext cx="2004300" cy="1220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30"/>
          <p:cNvSpPr/>
          <p:nvPr/>
        </p:nvSpPr>
        <p:spPr>
          <a:xfrm>
            <a:off x="6083610" y="4943442"/>
            <a:ext cx="122700" cy="12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(ohne Hinweis)">
  <p:cSld name="Titel und Inhalt (ohne Hinweis)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36" name="Google Shape;336;p31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31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5" showMasterSp="0">
  <p:cSld name="Trenner 5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2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32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3" name="Google Shape;343;p32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32"/>
          <p:cNvCxnSpPr>
            <a:endCxn id="342" idx="3"/>
          </p:cNvCxnSpPr>
          <p:nvPr/>
        </p:nvCxnSpPr>
        <p:spPr>
          <a:xfrm>
            <a:off x="144367" y="2571685"/>
            <a:ext cx="88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5" name="Google Shape;345;p32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6" name="Google Shape;34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2"/>
          <p:cNvSpPr/>
          <p:nvPr/>
        </p:nvSpPr>
        <p:spPr>
          <a:xfrm>
            <a:off x="2895700" y="3152905"/>
            <a:ext cx="1100109" cy="1100157"/>
          </a:xfrm>
          <a:custGeom>
            <a:rect b="b" l="l" r="r" t="t"/>
            <a:pathLst>
              <a:path extrusionOk="0" h="1466876" w="1466812">
                <a:moveTo>
                  <a:pt x="733406" y="0"/>
                </a:moveTo>
                <a:cubicBezTo>
                  <a:pt x="328380" y="0"/>
                  <a:pt x="0" y="328508"/>
                  <a:pt x="0" y="733661"/>
                </a:cubicBezTo>
                <a:cubicBezTo>
                  <a:pt x="0" y="1138813"/>
                  <a:pt x="328380" y="1466876"/>
                  <a:pt x="733406" y="1466876"/>
                </a:cubicBezTo>
                <a:cubicBezTo>
                  <a:pt x="1138432" y="1466876"/>
                  <a:pt x="1466813" y="1138750"/>
                  <a:pt x="1466813" y="733661"/>
                </a:cubicBezTo>
                <a:cubicBezTo>
                  <a:pt x="1466813" y="328508"/>
                  <a:pt x="1138496" y="0"/>
                  <a:pt x="733406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1762582" y="3048307"/>
            <a:ext cx="2027783" cy="1029254"/>
          </a:xfrm>
          <a:custGeom>
            <a:rect b="b" l="l" r="r" t="t"/>
            <a:pathLst>
              <a:path extrusionOk="0" h="1372338" w="2703711">
                <a:moveTo>
                  <a:pt x="0" y="0"/>
                </a:moveTo>
                <a:lnTo>
                  <a:pt x="2703711" y="0"/>
                </a:lnTo>
                <a:lnTo>
                  <a:pt x="2703711" y="1372338"/>
                </a:lnTo>
                <a:lnTo>
                  <a:pt x="0" y="137233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9" name="Google Shape;349;p32"/>
          <p:cNvCxnSpPr/>
          <p:nvPr/>
        </p:nvCxnSpPr>
        <p:spPr>
          <a:xfrm>
            <a:off x="1440052" y="3701832"/>
            <a:ext cx="6693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32"/>
          <p:cNvSpPr/>
          <p:nvPr/>
        </p:nvSpPr>
        <p:spPr>
          <a:xfrm>
            <a:off x="3297087" y="3554340"/>
            <a:ext cx="297335" cy="297335"/>
          </a:xfrm>
          <a:custGeom>
            <a:rect b="b" l="l" r="r" t="t"/>
            <a:pathLst>
              <a:path extrusionOk="0" h="396446" w="396446">
                <a:moveTo>
                  <a:pt x="198223" y="0"/>
                </a:moveTo>
                <a:cubicBezTo>
                  <a:pt x="88721" y="0"/>
                  <a:pt x="0" y="88784"/>
                  <a:pt x="0" y="198223"/>
                </a:cubicBezTo>
                <a:cubicBezTo>
                  <a:pt x="0" y="307789"/>
                  <a:pt x="88721" y="396446"/>
                  <a:pt x="198223" y="396446"/>
                </a:cubicBezTo>
                <a:cubicBezTo>
                  <a:pt x="307662" y="396446"/>
                  <a:pt x="396446" y="307789"/>
                  <a:pt x="396446" y="198223"/>
                </a:cubicBezTo>
                <a:cubicBezTo>
                  <a:pt x="396446" y="88784"/>
                  <a:pt x="307726" y="0"/>
                  <a:pt x="198223" y="0"/>
                </a:cubicBezTo>
              </a:path>
            </a:pathLst>
          </a:custGeom>
          <a:solidFill>
            <a:srgbClr val="8F9EA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999012" y="3444663"/>
            <a:ext cx="516689" cy="516736"/>
          </a:xfrm>
          <a:custGeom>
            <a:rect b="b" l="l" r="r" t="t"/>
            <a:pathLst>
              <a:path extrusionOk="0" h="688982" w="688919">
                <a:moveTo>
                  <a:pt x="0" y="344523"/>
                </a:moveTo>
                <a:cubicBezTo>
                  <a:pt x="0" y="154562"/>
                  <a:pt x="154498" y="0"/>
                  <a:pt x="344459" y="0"/>
                </a:cubicBezTo>
                <a:cubicBezTo>
                  <a:pt x="534421" y="0"/>
                  <a:pt x="688919" y="154562"/>
                  <a:pt x="688919" y="344523"/>
                </a:cubicBezTo>
                <a:cubicBezTo>
                  <a:pt x="688919" y="534421"/>
                  <a:pt x="534357" y="688982"/>
                  <a:pt x="344459" y="688982"/>
                </a:cubicBezTo>
                <a:cubicBezTo>
                  <a:pt x="154498" y="688982"/>
                  <a:pt x="0" y="534484"/>
                  <a:pt x="0" y="344523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697102" y="3008576"/>
            <a:ext cx="1120510" cy="19066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6" y="25421"/>
                </a:lnTo>
                <a:lnTo>
                  <a:pt x="1394426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575556" y="3132266"/>
            <a:ext cx="19066" cy="1141530"/>
          </a:xfrm>
          <a:custGeom>
            <a:rect b="b" l="l" r="r" t="t"/>
            <a:pathLst>
              <a:path extrusionOk="0" h="1522040" w="25421">
                <a:moveTo>
                  <a:pt x="25421" y="1522040"/>
                </a:moveTo>
                <a:lnTo>
                  <a:pt x="0" y="1522040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0"/>
                </a:lnTo>
                <a:close/>
                <a:moveTo>
                  <a:pt x="25421" y="1319114"/>
                </a:moveTo>
                <a:lnTo>
                  <a:pt x="0" y="1319114"/>
                </a:lnTo>
                <a:lnTo>
                  <a:pt x="0" y="1217620"/>
                </a:lnTo>
                <a:lnTo>
                  <a:pt x="25421" y="1217620"/>
                </a:lnTo>
                <a:lnTo>
                  <a:pt x="25421" y="1319114"/>
                </a:lnTo>
                <a:close/>
                <a:moveTo>
                  <a:pt x="25421" y="1116188"/>
                </a:moveTo>
                <a:lnTo>
                  <a:pt x="0" y="1116188"/>
                </a:lnTo>
                <a:lnTo>
                  <a:pt x="0" y="1014694"/>
                </a:lnTo>
                <a:lnTo>
                  <a:pt x="25421" y="1014694"/>
                </a:lnTo>
                <a:lnTo>
                  <a:pt x="25421" y="1116188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421"/>
                </a:moveTo>
                <a:lnTo>
                  <a:pt x="0" y="304421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421"/>
                </a:lnTo>
                <a:close/>
                <a:moveTo>
                  <a:pt x="25421" y="101495"/>
                </a:moveTo>
                <a:lnTo>
                  <a:pt x="0" y="101495"/>
                </a:lnTo>
                <a:lnTo>
                  <a:pt x="0" y="0"/>
                </a:lnTo>
                <a:lnTo>
                  <a:pt x="25421" y="0"/>
                </a:lnTo>
                <a:lnTo>
                  <a:pt x="25421" y="101495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697149" y="4378421"/>
            <a:ext cx="1120510" cy="19066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5" y="25421"/>
                </a:lnTo>
                <a:lnTo>
                  <a:pt x="1394425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1920140" y="3132313"/>
            <a:ext cx="19066" cy="1141530"/>
          </a:xfrm>
          <a:custGeom>
            <a:rect b="b" l="l" r="r" t="t"/>
            <a:pathLst>
              <a:path extrusionOk="0" h="1522040" w="25421">
                <a:moveTo>
                  <a:pt x="25421" y="1522041"/>
                </a:moveTo>
                <a:lnTo>
                  <a:pt x="0" y="1522041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1"/>
                </a:lnTo>
                <a:close/>
                <a:moveTo>
                  <a:pt x="25421" y="1319051"/>
                </a:moveTo>
                <a:lnTo>
                  <a:pt x="0" y="1319051"/>
                </a:lnTo>
                <a:lnTo>
                  <a:pt x="0" y="1217556"/>
                </a:lnTo>
                <a:lnTo>
                  <a:pt x="25421" y="1217556"/>
                </a:lnTo>
                <a:lnTo>
                  <a:pt x="25421" y="1319051"/>
                </a:lnTo>
                <a:close/>
                <a:moveTo>
                  <a:pt x="25421" y="1116125"/>
                </a:moveTo>
                <a:lnTo>
                  <a:pt x="0" y="1116125"/>
                </a:lnTo>
                <a:lnTo>
                  <a:pt x="0" y="1014630"/>
                </a:lnTo>
                <a:lnTo>
                  <a:pt x="25421" y="1014630"/>
                </a:lnTo>
                <a:lnTo>
                  <a:pt x="25421" y="1116125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357"/>
                </a:moveTo>
                <a:lnTo>
                  <a:pt x="0" y="304357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357"/>
                </a:lnTo>
                <a:close/>
                <a:moveTo>
                  <a:pt x="25421" y="101431"/>
                </a:moveTo>
                <a:lnTo>
                  <a:pt x="0" y="101431"/>
                </a:lnTo>
                <a:lnTo>
                  <a:pt x="0" y="0"/>
                </a:lnTo>
                <a:lnTo>
                  <a:pt x="25421" y="0"/>
                </a:lnTo>
                <a:lnTo>
                  <a:pt x="25421" y="10143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575556" y="3008575"/>
            <a:ext cx="1363649" cy="1388912"/>
          </a:xfrm>
          <a:custGeom>
            <a:rect b="b" l="l" r="r" t="t"/>
            <a:pathLst>
              <a:path extrusionOk="0" h="1851882" w="1818199">
                <a:moveTo>
                  <a:pt x="1818200" y="1851883"/>
                </a:moveTo>
                <a:lnTo>
                  <a:pt x="1755663" y="1851883"/>
                </a:lnTo>
                <a:lnTo>
                  <a:pt x="1755663" y="1826461"/>
                </a:lnTo>
                <a:lnTo>
                  <a:pt x="1792778" y="1826461"/>
                </a:lnTo>
                <a:lnTo>
                  <a:pt x="1792778" y="1788456"/>
                </a:lnTo>
                <a:lnTo>
                  <a:pt x="1818200" y="1788456"/>
                </a:lnTo>
                <a:lnTo>
                  <a:pt x="1818200" y="1851883"/>
                </a:lnTo>
                <a:close/>
                <a:moveTo>
                  <a:pt x="62537" y="1851883"/>
                </a:moveTo>
                <a:lnTo>
                  <a:pt x="0" y="1851883"/>
                </a:lnTo>
                <a:lnTo>
                  <a:pt x="0" y="1788456"/>
                </a:lnTo>
                <a:lnTo>
                  <a:pt x="25421" y="1788456"/>
                </a:lnTo>
                <a:lnTo>
                  <a:pt x="25421" y="1826461"/>
                </a:lnTo>
                <a:lnTo>
                  <a:pt x="62537" y="1826461"/>
                </a:lnTo>
                <a:lnTo>
                  <a:pt x="62537" y="1851883"/>
                </a:lnTo>
                <a:close/>
                <a:moveTo>
                  <a:pt x="1818200" y="63426"/>
                </a:moveTo>
                <a:lnTo>
                  <a:pt x="1792778" y="63426"/>
                </a:lnTo>
                <a:lnTo>
                  <a:pt x="1792778" y="25421"/>
                </a:lnTo>
                <a:lnTo>
                  <a:pt x="1755663" y="25421"/>
                </a:lnTo>
                <a:lnTo>
                  <a:pt x="1755663" y="0"/>
                </a:lnTo>
                <a:lnTo>
                  <a:pt x="1818200" y="0"/>
                </a:lnTo>
                <a:lnTo>
                  <a:pt x="1818200" y="63426"/>
                </a:lnTo>
                <a:close/>
                <a:moveTo>
                  <a:pt x="25421" y="63426"/>
                </a:moveTo>
                <a:lnTo>
                  <a:pt x="0" y="63426"/>
                </a:lnTo>
                <a:lnTo>
                  <a:pt x="0" y="0"/>
                </a:lnTo>
                <a:lnTo>
                  <a:pt x="62537" y="0"/>
                </a:lnTo>
                <a:lnTo>
                  <a:pt x="62537" y="25421"/>
                </a:lnTo>
                <a:lnTo>
                  <a:pt x="25421" y="25421"/>
                </a:lnTo>
                <a:lnTo>
                  <a:pt x="25421" y="63426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1113742" y="3559393"/>
            <a:ext cx="287277" cy="287277"/>
          </a:xfrm>
          <a:custGeom>
            <a:rect b="b" l="l" r="r" t="t"/>
            <a:pathLst>
              <a:path extrusionOk="0" h="383036" w="383036">
                <a:moveTo>
                  <a:pt x="383036" y="191550"/>
                </a:moveTo>
                <a:cubicBezTo>
                  <a:pt x="383036" y="85924"/>
                  <a:pt x="297112" y="0"/>
                  <a:pt x="191550" y="0"/>
                </a:cubicBezTo>
                <a:cubicBezTo>
                  <a:pt x="85988" y="0"/>
                  <a:pt x="0" y="85924"/>
                  <a:pt x="0" y="191550"/>
                </a:cubicBezTo>
                <a:cubicBezTo>
                  <a:pt x="0" y="297112"/>
                  <a:pt x="85924" y="383036"/>
                  <a:pt x="191550" y="383036"/>
                </a:cubicBezTo>
                <a:cubicBezTo>
                  <a:pt x="297176" y="383036"/>
                  <a:pt x="383036" y="297176"/>
                  <a:pt x="383036" y="1915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3445755" y="3641472"/>
            <a:ext cx="361158" cy="123118"/>
          </a:xfrm>
          <a:custGeom>
            <a:rect b="b" l="l" r="r" t="t"/>
            <a:pathLst>
              <a:path extrusionOk="0" h="164158" w="481544">
                <a:moveTo>
                  <a:pt x="0" y="0"/>
                </a:moveTo>
                <a:lnTo>
                  <a:pt x="481544" y="0"/>
                </a:lnTo>
                <a:lnTo>
                  <a:pt x="481544" y="164158"/>
                </a:lnTo>
                <a:lnTo>
                  <a:pt x="0" y="164158"/>
                </a:lnTo>
                <a:close/>
              </a:path>
            </a:pathLst>
          </a:custGeom>
          <a:solidFill>
            <a:srgbClr val="FF962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32"/>
          <p:cNvSpPr/>
          <p:nvPr/>
        </p:nvSpPr>
        <p:spPr>
          <a:xfrm>
            <a:off x="3384219" y="3641472"/>
            <a:ext cx="123071" cy="123071"/>
          </a:xfrm>
          <a:custGeom>
            <a:rect b="b" l="l" r="r" t="t"/>
            <a:pathLst>
              <a:path extrusionOk="0" h="164094" w="164095">
                <a:moveTo>
                  <a:pt x="82047" y="0"/>
                </a:moveTo>
                <a:cubicBezTo>
                  <a:pt x="36734" y="0"/>
                  <a:pt x="0" y="36734"/>
                  <a:pt x="0" y="82047"/>
                </a:cubicBezTo>
                <a:cubicBezTo>
                  <a:pt x="0" y="127361"/>
                  <a:pt x="36734" y="164095"/>
                  <a:pt x="82047" y="164095"/>
                </a:cubicBezTo>
                <a:cubicBezTo>
                  <a:pt x="127361" y="164095"/>
                  <a:pt x="164095" y="127361"/>
                  <a:pt x="164095" y="82047"/>
                </a:cubicBezTo>
                <a:cubicBezTo>
                  <a:pt x="164159" y="36734"/>
                  <a:pt x="127361" y="0"/>
                  <a:pt x="82047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e und Schaubild">
  <p:cSld name="Titel, Inhalte und Schaubild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3" name="Google Shape;363;p33"/>
          <p:cNvSpPr txBox="1"/>
          <p:nvPr>
            <p:ph idx="1" type="body"/>
          </p:nvPr>
        </p:nvSpPr>
        <p:spPr>
          <a:xfrm>
            <a:off x="575072" y="1356288"/>
            <a:ext cx="3186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64" name="Google Shape;364;p33"/>
          <p:cNvCxnSpPr/>
          <p:nvPr/>
        </p:nvCxnSpPr>
        <p:spPr>
          <a:xfrm>
            <a:off x="4139952" y="1006079"/>
            <a:ext cx="0" cy="39957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33"/>
          <p:cNvCxnSpPr/>
          <p:nvPr/>
        </p:nvCxnSpPr>
        <p:spPr>
          <a:xfrm>
            <a:off x="8133160" y="141684"/>
            <a:ext cx="0" cy="4860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3"/>
          <p:cNvCxnSpPr/>
          <p:nvPr/>
        </p:nvCxnSpPr>
        <p:spPr>
          <a:xfrm>
            <a:off x="8133160" y="2571751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33"/>
          <p:cNvCxnSpPr/>
          <p:nvPr/>
        </p:nvCxnSpPr>
        <p:spPr>
          <a:xfrm>
            <a:off x="8133160" y="4569619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8" name="Google Shape;368;p3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e" showMasterSp="0">
  <p:cSld name="Ende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575076" y="485776"/>
            <a:ext cx="3699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  <a:defRPr b="0" sz="32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1" name="Google Shape;371;p34"/>
          <p:cNvCxnSpPr/>
          <p:nvPr/>
        </p:nvCxnSpPr>
        <p:spPr>
          <a:xfrm>
            <a:off x="3547458" y="1918073"/>
            <a:ext cx="0" cy="30840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34"/>
          <p:cNvCxnSpPr/>
          <p:nvPr/>
        </p:nvCxnSpPr>
        <p:spPr>
          <a:xfrm>
            <a:off x="144067" y="1918073"/>
            <a:ext cx="4428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34"/>
          <p:cNvCxnSpPr>
            <a:endCxn id="374" idx="2"/>
          </p:cNvCxnSpPr>
          <p:nvPr/>
        </p:nvCxnSpPr>
        <p:spPr>
          <a:xfrm>
            <a:off x="4572067" y="141385"/>
            <a:ext cx="0" cy="4860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4" name="Google Shape;374;p34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569563" y="4259717"/>
            <a:ext cx="1052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tuhh.de</a:t>
            </a:r>
            <a:endParaRPr sz="1100"/>
          </a:p>
        </p:txBody>
      </p:sp>
      <p:sp>
        <p:nvSpPr>
          <p:cNvPr id="376" name="Google Shape;376;p34"/>
          <p:cNvSpPr txBox="1"/>
          <p:nvPr>
            <p:ph idx="1" type="body"/>
          </p:nvPr>
        </p:nvSpPr>
        <p:spPr>
          <a:xfrm>
            <a:off x="575075" y="2079980"/>
            <a:ext cx="2778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−"/>
              <a:defRPr/>
            </a:lvl2pPr>
            <a:lvl3pPr indent="-3175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◊"/>
              <a:defRPr/>
            </a:lvl3pPr>
            <a:lvl4pPr indent="-3175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∙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77" name="Google Shape;377;p34"/>
          <p:cNvCxnSpPr/>
          <p:nvPr/>
        </p:nvCxnSpPr>
        <p:spPr>
          <a:xfrm>
            <a:off x="144067" y="3975906"/>
            <a:ext cx="4428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8" name="Google Shape;378;p34"/>
          <p:cNvCxnSpPr/>
          <p:nvPr/>
        </p:nvCxnSpPr>
        <p:spPr>
          <a:xfrm>
            <a:off x="3547458" y="2949902"/>
            <a:ext cx="10245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9" name="Google Shape;379;p34"/>
          <p:cNvSpPr/>
          <p:nvPr/>
        </p:nvSpPr>
        <p:spPr>
          <a:xfrm>
            <a:off x="3547457" y="1918073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p34"/>
          <p:cNvSpPr/>
          <p:nvPr/>
        </p:nvSpPr>
        <p:spPr>
          <a:xfrm>
            <a:off x="3547457" y="2947778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1" name="Google Shape;381;p34"/>
          <p:cNvSpPr/>
          <p:nvPr/>
        </p:nvSpPr>
        <p:spPr>
          <a:xfrm>
            <a:off x="3547457" y="3977483"/>
            <a:ext cx="1024500" cy="102450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41262" y="4165824"/>
            <a:ext cx="631567" cy="636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6403" y="644147"/>
            <a:ext cx="3522520" cy="259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3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Poppins"/>
              <a:buNone/>
              <a:defRPr b="0" i="0" sz="1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75072" y="1356289"/>
            <a:ext cx="72378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−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◊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∙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144067" y="141685"/>
            <a:ext cx="8856000" cy="4860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144067" y="1006079"/>
            <a:ext cx="79890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8133160" y="1005576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8133160" y="5002020"/>
            <a:ext cx="866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54598" y="352147"/>
            <a:ext cx="427471" cy="12092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190178" y="1051294"/>
            <a:ext cx="7563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9">
          <p15:clr>
            <a:srgbClr val="F26B43"/>
          </p15:clr>
        </p15:guide>
        <p15:guide id="2" pos="5125">
          <p15:clr>
            <a:srgbClr val="F26B43"/>
          </p15:clr>
        </p15:guide>
        <p15:guide id="3" pos="5669">
          <p15:clr>
            <a:srgbClr val="F26B43"/>
          </p15:clr>
        </p15:guide>
        <p15:guide id="4" pos="91">
          <p15:clr>
            <a:srgbClr val="F26B43"/>
          </p15:clr>
        </p15:guide>
        <p15:guide id="5" orient="horz" pos="634">
          <p15:clr>
            <a:srgbClr val="F26B43"/>
          </p15:clr>
        </p15:guide>
        <p15:guide id="6" orient="horz" pos="2879">
          <p15:clr>
            <a:srgbClr val="F26B43"/>
          </p15:clr>
        </p15:guide>
        <p15:guide id="7" orient="horz" pos="3151">
          <p15:clr>
            <a:srgbClr val="F26B43"/>
          </p15:clr>
        </p15:guide>
        <p15:guide id="8" orient="horz" pos="1620">
          <p15:clr>
            <a:srgbClr val="F26B43"/>
          </p15:clr>
        </p15:guide>
        <p15:guide id="9" pos="362">
          <p15:clr>
            <a:srgbClr val="F26B43"/>
          </p15:clr>
        </p15:guide>
        <p15:guide id="10" pos="4921">
          <p15:clr>
            <a:srgbClr val="F26B43"/>
          </p15:clr>
        </p15:guide>
        <p15:guide id="11" orient="horz" pos="889">
          <p15:clr>
            <a:srgbClr val="F26B43"/>
          </p15:clr>
        </p15:guide>
        <p15:guide id="12" pos="3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atatracker.ietf.org/person/pascal.thubert@gmail.com" TargetMode="External"/><Relationship Id="rId4" Type="http://schemas.openxmlformats.org/officeDocument/2006/relationships/hyperlink" Target="https://datatracker.ietf.org/doc/html/rfc9030" TargetMode="External"/><Relationship Id="rId9" Type="http://schemas.openxmlformats.org/officeDocument/2006/relationships/hyperlink" Target="https://datatracker.ietf.org/doc/rfc8480/" TargetMode="External"/><Relationship Id="rId5" Type="http://schemas.openxmlformats.org/officeDocument/2006/relationships/hyperlink" Target="https://pixabay.com/images/search/iot%20network/" TargetMode="External"/><Relationship Id="rId6" Type="http://schemas.openxmlformats.org/officeDocument/2006/relationships/hyperlink" Target="https://datatracker.ietf.org/person/qin.wang@data61.csiro.au" TargetMode="External"/><Relationship Id="rId7" Type="http://schemas.openxmlformats.org/officeDocument/2006/relationships/hyperlink" Target="https://datatracker.ietf.org/person/xvilajosana@uoc.edu" TargetMode="External"/><Relationship Id="rId8" Type="http://schemas.openxmlformats.org/officeDocument/2006/relationships/hyperlink" Target="https://datatracker.ietf.org/person/thomas.watteyne@inria.fr" TargetMode="External"/><Relationship Id="rId11" Type="http://schemas.openxmlformats.org/officeDocument/2006/relationships/hyperlink" Target="https://datatracker.ietf.org/person/pthubert@cisco.com" TargetMode="External"/><Relationship Id="rId10" Type="http://schemas.openxmlformats.org/officeDocument/2006/relationships/hyperlink" Target="https://datatracker.ietf.org/doc/rfc9033/" TargetMode="External"/><Relationship Id="rId12" Type="http://schemas.openxmlformats.org/officeDocument/2006/relationships/hyperlink" Target="https://datatracker.ietf.org/wg/6tisch/abou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ctrTitle"/>
          </p:nvPr>
        </p:nvSpPr>
        <p:spPr>
          <a:xfrm>
            <a:off x="575072" y="464158"/>
            <a:ext cx="3839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Evaluation of the Cell Allocation Mechanism in 6TiSCH Minimal Scheduling Function for Wireless Sensor Networks - Kickoff</a:t>
            </a:r>
            <a:endParaRPr sz="2400"/>
          </a:p>
        </p:txBody>
      </p:sp>
      <p:sp>
        <p:nvSpPr>
          <p:cNvPr id="393" name="Google Shape;393;p37"/>
          <p:cNvSpPr txBox="1"/>
          <p:nvPr>
            <p:ph idx="1" type="subTitle"/>
          </p:nvPr>
        </p:nvSpPr>
        <p:spPr>
          <a:xfrm>
            <a:off x="575072" y="4460612"/>
            <a:ext cx="3839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Benjamin 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Supervisor: Yevhenii Shudrenko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</a:pPr>
            <a:r>
              <a:rPr lang="en-GB"/>
              <a:t>First Examiner: Prof. Timm-Giel</a:t>
            </a:r>
            <a:endParaRPr/>
          </a:p>
        </p:txBody>
      </p:sp>
      <p:sp>
        <p:nvSpPr>
          <p:cNvPr id="394" name="Google Shape;394;p37"/>
          <p:cNvSpPr txBox="1"/>
          <p:nvPr>
            <p:ph idx="10" type="dt"/>
          </p:nvPr>
        </p:nvSpPr>
        <p:spPr>
          <a:xfrm>
            <a:off x="2411759" y="3919260"/>
            <a:ext cx="2107500" cy="3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06.01.2025</a:t>
            </a:r>
            <a:endParaRPr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449" y="2829669"/>
            <a:ext cx="4010026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6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2.	Motivation</a:t>
            </a:r>
            <a:endParaRPr/>
          </a:p>
        </p:txBody>
      </p:sp>
      <p:sp>
        <p:nvSpPr>
          <p:cNvPr id="476" name="Google Shape;476;p4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7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Motivation - Pre-existing evaluations of MSF</a:t>
            </a:r>
            <a:endParaRPr/>
          </a:p>
        </p:txBody>
      </p:sp>
      <p:sp>
        <p:nvSpPr>
          <p:cNvPr id="482" name="Google Shape;482;p47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Minimal scheduling function has been studied analytically and with simulations in regards to: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Convergence in the MSF adaptation period [5]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Performance in constant and varying traffic [6]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I</a:t>
            </a:r>
            <a:r>
              <a:rPr lang="en-GB"/>
              <a:t>nfluence of 6TiSCH MSF parameters on network KPIs, such as PDR, delay, duty cycle and cell utilisation [7]</a:t>
            </a:r>
            <a:endParaRPr/>
          </a:p>
        </p:txBody>
      </p:sp>
      <p:sp>
        <p:nvSpPr>
          <p:cNvPr id="483" name="Google Shape;483;p47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84" name="Google Shape;484;p4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8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Motivation - Need for study in depth</a:t>
            </a:r>
            <a:endParaRPr/>
          </a:p>
        </p:txBody>
      </p:sp>
      <p:sp>
        <p:nvSpPr>
          <p:cNvPr id="490" name="Google Shape;490;p48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 TiSCH is an important protocol stack for standardizing the development of IoT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MSF as the only 6TiSCH SF having an official RFC standard [4]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More in depth evaluation and understanding valuable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Cell allocation mechanism not studied in </a:t>
            </a:r>
            <a:r>
              <a:rPr lang="en-GB"/>
              <a:t>detail yet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Many simulations but little experimental validation</a:t>
            </a:r>
            <a:endParaRPr/>
          </a:p>
        </p:txBody>
      </p:sp>
      <p:sp>
        <p:nvSpPr>
          <p:cNvPr id="491" name="Google Shape;491;p48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92" name="Google Shape;492;p4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3.	 Research question</a:t>
            </a:r>
            <a:endParaRPr/>
          </a:p>
        </p:txBody>
      </p:sp>
      <p:sp>
        <p:nvSpPr>
          <p:cNvPr id="498" name="Google Shape;498;p4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Headline</a:t>
            </a:r>
            <a:endParaRPr/>
          </a:p>
        </p:txBody>
      </p:sp>
      <p:sp>
        <p:nvSpPr>
          <p:cNvPr id="504" name="Google Shape;504;p50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</a:rPr>
              <a:t>Evaluation </a:t>
            </a:r>
            <a:r>
              <a:rPr lang="en-GB" sz="2900"/>
              <a:t>of the </a:t>
            </a:r>
            <a:r>
              <a:rPr lang="en-GB" sz="2900">
                <a:solidFill>
                  <a:schemeClr val="accent6"/>
                </a:solidFill>
              </a:rPr>
              <a:t>Cell Allocation Mechanism</a:t>
            </a:r>
            <a:r>
              <a:rPr lang="en-GB" sz="2900"/>
              <a:t> in 6TiSCH Minimal Scheduling Function for Wireless Sensor Networks</a:t>
            </a:r>
            <a:endParaRPr/>
          </a:p>
        </p:txBody>
      </p:sp>
      <p:sp>
        <p:nvSpPr>
          <p:cNvPr id="505" name="Google Shape;505;p50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06" name="Google Shape;506;p5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Evaluation</a:t>
            </a:r>
            <a:endParaRPr/>
          </a:p>
        </p:txBody>
      </p:sp>
      <p:sp>
        <p:nvSpPr>
          <p:cNvPr id="512" name="Google Shape;512;p51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Evaluation of cell allocation duration dependent on: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Node density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Amount of traffic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MSF parameters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Cell allocation mechanisms (optional)</a:t>
            </a:r>
            <a:endParaRPr/>
          </a:p>
        </p:txBody>
      </p:sp>
      <p:sp>
        <p:nvSpPr>
          <p:cNvPr id="513" name="Google Shape;513;p51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14" name="Google Shape;514;p5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2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Cell allocation mechanisms</a:t>
            </a:r>
            <a:endParaRPr/>
          </a:p>
        </p:txBody>
      </p:sp>
      <p:sp>
        <p:nvSpPr>
          <p:cNvPr id="520" name="Google Shape;520;p52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Different cell allocation mechanisms to evaluate: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Random uniform selection of free cells (default)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Keeping a list of </a:t>
            </a:r>
            <a:r>
              <a:rPr lang="en-GB"/>
              <a:t>candidates</a:t>
            </a:r>
            <a:r>
              <a:rPr lang="en-GB"/>
              <a:t> in which the node listens and if traffic is detected then it will be exchanged with another cell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Stated as possibility in RFC for MSF [4]</a:t>
            </a:r>
            <a:endParaRPr/>
          </a:p>
        </p:txBody>
      </p:sp>
      <p:sp>
        <p:nvSpPr>
          <p:cNvPr id="521" name="Google Shape;521;p52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22" name="Google Shape;522;p5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How?</a:t>
            </a:r>
            <a:endParaRPr/>
          </a:p>
        </p:txBody>
      </p:sp>
      <p:sp>
        <p:nvSpPr>
          <p:cNvPr id="528" name="Google Shape;528;p53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29" name="Google Shape;529;p5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0" name="Google Shape;530;p53"/>
          <p:cNvSpPr txBox="1"/>
          <p:nvPr>
            <p:ph idx="1" type="body"/>
          </p:nvPr>
        </p:nvSpPr>
        <p:spPr>
          <a:xfrm>
            <a:off x="956077" y="12801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1. </a:t>
            </a:r>
            <a:r>
              <a:rPr lang="en-GB" sz="2600"/>
              <a:t>Analytical modeling</a:t>
            </a:r>
            <a:endParaRPr sz="3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</a:rPr>
              <a:t>2. </a:t>
            </a:r>
            <a:r>
              <a:rPr lang="en-GB" sz="2600"/>
              <a:t>Experimental validation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Analytical modeling</a:t>
            </a:r>
            <a:endParaRPr/>
          </a:p>
        </p:txBody>
      </p:sp>
      <p:sp>
        <p:nvSpPr>
          <p:cNvPr id="536" name="Google Shape;536;p54"/>
          <p:cNvSpPr txBox="1"/>
          <p:nvPr>
            <p:ph idx="1" type="body"/>
          </p:nvPr>
        </p:nvSpPr>
        <p:spPr>
          <a:xfrm>
            <a:off x="575075" y="1280100"/>
            <a:ext cx="7237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Adapt pre-existing statistical models to the situation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537" name="Google Shape;537;p54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38" name="Google Shape;538;p5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9" name="Google Shape;539;p54"/>
          <p:cNvPicPr preferRelativeResize="0"/>
          <p:nvPr/>
        </p:nvPicPr>
        <p:blipFill rotWithShape="1">
          <a:blip r:embed="rId3">
            <a:alphaModFix/>
          </a:blip>
          <a:srcRect b="27569" l="11094" r="23644" t="28744"/>
          <a:stretch/>
        </p:blipFill>
        <p:spPr>
          <a:xfrm>
            <a:off x="682025" y="1781000"/>
            <a:ext cx="7023885" cy="245548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4"/>
          <p:cNvSpPr txBox="1"/>
          <p:nvPr/>
        </p:nvSpPr>
        <p:spPr>
          <a:xfrm>
            <a:off x="2236875" y="4287375"/>
            <a:ext cx="5083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5. Pre-existing statistical model for adaptation time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1" name="Google Shape;541;p54"/>
          <p:cNvSpPr/>
          <p:nvPr/>
        </p:nvSpPr>
        <p:spPr>
          <a:xfrm>
            <a:off x="7009225" y="2549375"/>
            <a:ext cx="969000" cy="197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Analytical modeling</a:t>
            </a:r>
            <a:endParaRPr/>
          </a:p>
        </p:txBody>
      </p:sp>
      <p:sp>
        <p:nvSpPr>
          <p:cNvPr id="547" name="Google Shape;547;p55"/>
          <p:cNvSpPr txBox="1"/>
          <p:nvPr>
            <p:ph idx="1" type="body"/>
          </p:nvPr>
        </p:nvSpPr>
        <p:spPr>
          <a:xfrm>
            <a:off x="575075" y="1280100"/>
            <a:ext cx="72378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548" name="Google Shape;548;p55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49" name="Google Shape;549;p5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0" name="Google Shape;550;p55"/>
          <p:cNvPicPr preferRelativeResize="0"/>
          <p:nvPr/>
        </p:nvPicPr>
        <p:blipFill rotWithShape="1">
          <a:blip r:embed="rId3">
            <a:alphaModFix/>
          </a:blip>
          <a:srcRect b="14915" l="11094" r="23644" t="71867"/>
          <a:stretch/>
        </p:blipFill>
        <p:spPr>
          <a:xfrm>
            <a:off x="1057825" y="3427600"/>
            <a:ext cx="5967475" cy="6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5"/>
          <p:cNvSpPr txBox="1"/>
          <p:nvPr/>
        </p:nvSpPr>
        <p:spPr>
          <a:xfrm>
            <a:off x="1926575" y="2204600"/>
            <a:ext cx="45348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6. Base formula for calculating probability of all cell allocation to be without interference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2" name="Google Shape;552;p55"/>
          <p:cNvSpPr txBox="1"/>
          <p:nvPr/>
        </p:nvSpPr>
        <p:spPr>
          <a:xfrm>
            <a:off x="2030250" y="4163600"/>
            <a:ext cx="5083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7. Further specified formula based on the one above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53" name="Google Shape;553;p55"/>
          <p:cNvPicPr preferRelativeResize="0"/>
          <p:nvPr/>
        </p:nvPicPr>
        <p:blipFill rotWithShape="1">
          <a:blip r:embed="rId4">
            <a:alphaModFix/>
          </a:blip>
          <a:srcRect b="0" l="0" r="59537" t="0"/>
          <a:stretch/>
        </p:blipFill>
        <p:spPr>
          <a:xfrm>
            <a:off x="910450" y="1382050"/>
            <a:ext cx="3823828" cy="63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55"/>
          <p:cNvPicPr preferRelativeResize="0"/>
          <p:nvPr/>
        </p:nvPicPr>
        <p:blipFill rotWithShape="1">
          <a:blip r:embed="rId4">
            <a:alphaModFix/>
          </a:blip>
          <a:srcRect b="11785" l="40653" r="33340" t="34005"/>
          <a:stretch/>
        </p:blipFill>
        <p:spPr>
          <a:xfrm>
            <a:off x="5073250" y="1410900"/>
            <a:ext cx="2327324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5"/>
          <p:cNvPicPr preferRelativeResize="0"/>
          <p:nvPr/>
        </p:nvPicPr>
        <p:blipFill rotWithShape="1">
          <a:blip r:embed="rId4">
            <a:alphaModFix/>
          </a:blip>
          <a:srcRect b="19167" l="66881" r="2470" t="34003"/>
          <a:stretch/>
        </p:blipFill>
        <p:spPr>
          <a:xfrm>
            <a:off x="5073250" y="1747775"/>
            <a:ext cx="2742750" cy="2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736997" y="465516"/>
            <a:ext cx="191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Agenda: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3247718" y="850702"/>
            <a:ext cx="4565100" cy="3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AutoNum type="arabicPeriod"/>
            </a:pPr>
            <a:r>
              <a:rPr lang="en-GB"/>
              <a:t>Introduction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Motivation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Research question</a:t>
            </a:r>
            <a:endParaRPr/>
          </a:p>
          <a:p>
            <a:pPr indent="-323850" lvl="0" marL="317500" rtl="0" algn="l">
              <a:lnSpc>
                <a:spcPct val="93000"/>
              </a:lnSpc>
              <a:spcBef>
                <a:spcPts val="1600"/>
              </a:spcBef>
              <a:spcAft>
                <a:spcPts val="0"/>
              </a:spcAft>
              <a:buSzPts val="1900"/>
              <a:buAutoNum type="arabicPeriod"/>
            </a:pPr>
            <a:r>
              <a:rPr lang="en-GB"/>
              <a:t>Schedule</a:t>
            </a:r>
            <a:endParaRPr/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Analytical modeling</a:t>
            </a:r>
            <a:endParaRPr/>
          </a:p>
        </p:txBody>
      </p:sp>
      <p:sp>
        <p:nvSpPr>
          <p:cNvPr id="561" name="Google Shape;561;p56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62" name="Google Shape;562;p56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3" name="Google Shape;563;p56"/>
          <p:cNvPicPr preferRelativeResize="0"/>
          <p:nvPr/>
        </p:nvPicPr>
        <p:blipFill rotWithShape="1">
          <a:blip r:embed="rId3">
            <a:alphaModFix/>
          </a:blip>
          <a:srcRect b="56745" l="11094" r="23644" t="28744"/>
          <a:stretch/>
        </p:blipFill>
        <p:spPr>
          <a:xfrm>
            <a:off x="773325" y="1450175"/>
            <a:ext cx="4700849" cy="54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6"/>
          <p:cNvPicPr preferRelativeResize="0"/>
          <p:nvPr/>
        </p:nvPicPr>
        <p:blipFill rotWithShape="1">
          <a:blip r:embed="rId4">
            <a:alphaModFix/>
          </a:blip>
          <a:srcRect b="-974" l="28581" r="30605" t="62899"/>
          <a:stretch/>
        </p:blipFill>
        <p:spPr>
          <a:xfrm>
            <a:off x="3509226" y="2795875"/>
            <a:ext cx="3326374" cy="201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56"/>
          <p:cNvPicPr preferRelativeResize="0"/>
          <p:nvPr/>
        </p:nvPicPr>
        <p:blipFill rotWithShape="1">
          <a:blip r:embed="rId4">
            <a:alphaModFix/>
          </a:blip>
          <a:srcRect b="64842" l="38383" r="39927" t="23705"/>
          <a:stretch/>
        </p:blipFill>
        <p:spPr>
          <a:xfrm>
            <a:off x="1152225" y="3101175"/>
            <a:ext cx="1767750" cy="60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6"/>
          <p:cNvPicPr preferRelativeResize="0"/>
          <p:nvPr/>
        </p:nvPicPr>
        <p:blipFill rotWithShape="1">
          <a:blip r:embed="rId3">
            <a:alphaModFix/>
          </a:blip>
          <a:srcRect b="27568" l="36751" r="45508" t="41470"/>
          <a:stretch/>
        </p:blipFill>
        <p:spPr>
          <a:xfrm>
            <a:off x="5859100" y="1140750"/>
            <a:ext cx="1277900" cy="116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Research question - Experimental validation</a:t>
            </a:r>
            <a:endParaRPr/>
          </a:p>
        </p:txBody>
      </p:sp>
      <p:sp>
        <p:nvSpPr>
          <p:cNvPr id="572" name="Google Shape;572;p57"/>
          <p:cNvSpPr txBox="1"/>
          <p:nvPr>
            <p:ph idx="1" type="body"/>
          </p:nvPr>
        </p:nvSpPr>
        <p:spPr>
          <a:xfrm>
            <a:off x="575075" y="1356300"/>
            <a:ext cx="72378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Using 3 OpenMote B boards running the Contiki-NG operating system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Simple 2 node configuration as parent (sink) and child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 third board will serve as emulator for different network conditions</a:t>
            </a:r>
            <a:endParaRPr/>
          </a:p>
        </p:txBody>
      </p:sp>
      <p:sp>
        <p:nvSpPr>
          <p:cNvPr id="573" name="Google Shape;573;p57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74" name="Google Shape;574;p57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5" name="Google Shape;575;p57"/>
          <p:cNvSpPr/>
          <p:nvPr/>
        </p:nvSpPr>
        <p:spPr>
          <a:xfrm>
            <a:off x="1928275" y="3621575"/>
            <a:ext cx="756300" cy="700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p57"/>
          <p:cNvSpPr/>
          <p:nvPr/>
        </p:nvSpPr>
        <p:spPr>
          <a:xfrm>
            <a:off x="4923000" y="3621575"/>
            <a:ext cx="756300" cy="700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7" name="Google Shape;577;p57"/>
          <p:cNvSpPr/>
          <p:nvPr/>
        </p:nvSpPr>
        <p:spPr>
          <a:xfrm>
            <a:off x="3416725" y="2332075"/>
            <a:ext cx="756300" cy="7002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p57"/>
          <p:cNvSpPr/>
          <p:nvPr/>
        </p:nvSpPr>
        <p:spPr>
          <a:xfrm rot="10800000">
            <a:off x="2718538" y="3751013"/>
            <a:ext cx="2170500" cy="441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57"/>
          <p:cNvSpPr/>
          <p:nvPr/>
        </p:nvSpPr>
        <p:spPr>
          <a:xfrm rot="8239040">
            <a:off x="3276596" y="2166424"/>
            <a:ext cx="1054522" cy="1023745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0" name="Google Shape;580;p57"/>
          <p:cNvSpPr/>
          <p:nvPr/>
        </p:nvSpPr>
        <p:spPr>
          <a:xfrm rot="5399034">
            <a:off x="3254093" y="2250801"/>
            <a:ext cx="1067100" cy="1282800"/>
          </a:xfrm>
          <a:prstGeom prst="arc">
            <a:avLst>
              <a:gd fmla="val 17619501" name="adj1"/>
              <a:gd fmla="val 433058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57"/>
          <p:cNvSpPr txBox="1"/>
          <p:nvPr/>
        </p:nvSpPr>
        <p:spPr>
          <a:xfrm>
            <a:off x="2014125" y="4351525"/>
            <a:ext cx="1764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Parent (sink)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57"/>
          <p:cNvSpPr txBox="1"/>
          <p:nvPr/>
        </p:nvSpPr>
        <p:spPr>
          <a:xfrm>
            <a:off x="5095350" y="4328250"/>
            <a:ext cx="17646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Child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3" name="Google Shape;583;p57"/>
          <p:cNvSpPr txBox="1"/>
          <p:nvPr/>
        </p:nvSpPr>
        <p:spPr>
          <a:xfrm>
            <a:off x="4306325" y="2414650"/>
            <a:ext cx="1129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Network emulator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8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4.	Schedule</a:t>
            </a:r>
            <a:endParaRPr/>
          </a:p>
        </p:txBody>
      </p:sp>
      <p:sp>
        <p:nvSpPr>
          <p:cNvPr id="589" name="Google Shape;589;p58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9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Schedule</a:t>
            </a:r>
            <a:endParaRPr/>
          </a:p>
        </p:txBody>
      </p:sp>
      <p:sp>
        <p:nvSpPr>
          <p:cNvPr id="595" name="Google Shape;595;p59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596" name="Google Shape;596;p5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7" name="Google Shape;5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137" y="1459725"/>
            <a:ext cx="7719676" cy="2224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603" name="Google Shape;603;p60"/>
          <p:cNvSpPr txBox="1"/>
          <p:nvPr>
            <p:ph idx="1" type="body"/>
          </p:nvPr>
        </p:nvSpPr>
        <p:spPr>
          <a:xfrm>
            <a:off x="575077" y="1356300"/>
            <a:ext cx="72378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[1] </a:t>
            </a:r>
            <a:r>
              <a:rPr lang="en-GB" sz="900">
                <a:uFill>
                  <a:noFill/>
                </a:uFill>
                <a:hlinkClick r:id="rId3"/>
              </a:rPr>
              <a:t>Pascal Thubert</a:t>
            </a:r>
            <a:r>
              <a:rPr lang="en-GB" sz="900"/>
              <a:t> . ‘An Architecture for IPv6 over the Time-Slotted Channel Hopping Mode of IEEE 802.15.4 (6TiSCH)’ . RFC 9030 . May 2021 . url: </a:t>
            </a:r>
            <a:r>
              <a:rPr lang="en-GB" sz="900" u="sng">
                <a:solidFill>
                  <a:schemeClr val="hlink"/>
                </a:solidFill>
                <a:hlinkClick r:id="rId4"/>
              </a:rPr>
              <a:t>https://datatracker.ietf.org/doc/html/rfc9030</a:t>
            </a:r>
            <a:r>
              <a:rPr lang="en-GB" sz="900"/>
              <a:t>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[2] </a:t>
            </a:r>
            <a:r>
              <a:rPr lang="en-GB" sz="900" u="sng">
                <a:solidFill>
                  <a:schemeClr val="hlink"/>
                </a:solidFill>
                <a:hlinkClick r:id="rId5"/>
              </a:rPr>
              <a:t>https://pixabay.com/images/search/iot%20network/</a:t>
            </a:r>
            <a:r>
              <a:rPr lang="en-GB" sz="900"/>
              <a:t> . </a:t>
            </a:r>
            <a:r>
              <a:rPr lang="en-GB" sz="900"/>
              <a:t> Pixabay .  last visited 27.11.2024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[3]</a:t>
            </a:r>
            <a:r>
              <a:rPr lang="en-GB" sz="900">
                <a:uFill>
                  <a:noFill/>
                </a:uFill>
                <a:hlinkClick r:id="rId6"/>
              </a:rPr>
              <a:t>Qin Wang</a:t>
            </a:r>
            <a:r>
              <a:rPr lang="en-GB" sz="900"/>
              <a:t> ,</a:t>
            </a:r>
            <a:r>
              <a:rPr lang="en-GB" sz="900">
                <a:uFill>
                  <a:noFill/>
                </a:uFill>
                <a:hlinkClick r:id="rId7"/>
              </a:rPr>
              <a:t> Xavier Vilajosana</a:t>
            </a:r>
            <a:r>
              <a:rPr lang="en-GB" sz="900"/>
              <a:t> ,</a:t>
            </a:r>
            <a:r>
              <a:rPr lang="en-GB" sz="900">
                <a:uFill>
                  <a:noFill/>
                </a:uFill>
                <a:hlinkClick r:id="rId8"/>
              </a:rPr>
              <a:t> Thomas Watteyne</a:t>
            </a:r>
            <a:r>
              <a:rPr lang="en-GB" sz="900"/>
              <a:t> . 6TiSCH Operation Sublayer (6top) Protocol (6P) . RFC 8480 . November 2018 . </a:t>
            </a:r>
            <a:r>
              <a:rPr lang="en-GB" sz="900" u="sng">
                <a:solidFill>
                  <a:schemeClr val="hlink"/>
                </a:solidFill>
              </a:rPr>
              <a:t> </a:t>
            </a:r>
            <a:r>
              <a:rPr lang="en-GB" sz="900" u="sng">
                <a:solidFill>
                  <a:schemeClr val="hlink"/>
                </a:solidFill>
                <a:hlinkClick r:id="rId9"/>
              </a:rPr>
              <a:t>https://datatracker.ietf.org/doc/rfc8480</a:t>
            </a:r>
            <a:r>
              <a:rPr lang="en-GB" sz="900" u="sng">
                <a:solidFill>
                  <a:schemeClr val="hlink"/>
                </a:solidFill>
              </a:rPr>
              <a:t>/</a:t>
            </a:r>
            <a:r>
              <a:rPr lang="en-GB" sz="900"/>
              <a:t> 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[4] </a:t>
            </a:r>
            <a:r>
              <a:rPr lang="en-GB" sz="900"/>
              <a:t>T. Chang, Ed., M. Vučinić, Inria, X. Vilajosana, . ‘6TiSCH Minimal Scheduling Function (MSF)’ . RFC 9033. May 2021. doi: 10.17487/RFC9033. url: </a:t>
            </a:r>
            <a:r>
              <a:rPr lang="en-GB" sz="900" u="sng">
                <a:solidFill>
                  <a:schemeClr val="hlink"/>
                </a:solidFill>
                <a:hlinkClick r:id="rId10"/>
              </a:rPr>
              <a:t>https://datatracker.ietf.org/doc/rfc9033/</a:t>
            </a:r>
            <a:r>
              <a:rPr lang="en-GB" sz="900"/>
              <a:t> 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[5] David Hauweele, Remous-Aris Koutsiamanis, Bruno Quoitin et al. ‘Pushing 6TiSCH Minimal Scheduling Function (MSF) to the Limits’. In: 2020 IEEE Symposium on Computers and Communications (ISCC). 2020, pp. 1–7. doi: 10.1109/ISCC50000.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2020.9219692.</a:t>
            </a:r>
            <a:endParaRPr sz="9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[6] David Hauweele, Remous-Aris Koutsiamanis, Bruno Quoitin et al. ‘Thorough Performance Evaluation &amp; Analysis of the 6TiSCH Minimal Scheduling Function (MSF)’. In: Journal of Signal Processing Systems 93 (6 June 2021). doi: 10.1007/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S11265-021-01668-w.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[7] Lukas Borutta. 'Evaluation of the Minimal Scheduling Function for 6TiSCH-based Wireless Sensor Networks' . (16 September 2021)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[8] </a:t>
            </a:r>
            <a:r>
              <a:rPr lang="en-GB" sz="900">
                <a:uFill>
                  <a:noFill/>
                </a:uFill>
                <a:hlinkClick r:id="rId11"/>
              </a:rPr>
              <a:t>Pascal Thubert</a:t>
            </a:r>
            <a:r>
              <a:rPr lang="en-GB" sz="900"/>
              <a:t> . ‘IPv6 over the TSCH mode of IEEE 802.15.4e’ . </a:t>
            </a:r>
            <a:r>
              <a:rPr lang="en-GB" sz="900" u="sng">
                <a:solidFill>
                  <a:schemeClr val="hlink"/>
                </a:solidFill>
                <a:hlinkClick r:id="rId12"/>
              </a:rPr>
              <a:t>https://datatracker.ietf.org/wg/6tisch/about/</a:t>
            </a:r>
            <a:r>
              <a:rPr lang="en-GB" sz="900"/>
              <a:t> . last visited 15.12.2024.</a:t>
            </a:r>
            <a:endParaRPr sz="900"/>
          </a:p>
        </p:txBody>
      </p:sp>
      <p:sp>
        <p:nvSpPr>
          <p:cNvPr id="604" name="Google Shape;604;p60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605" name="Google Shape;605;p6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1"/>
          <p:cNvSpPr txBox="1"/>
          <p:nvPr>
            <p:ph type="title"/>
          </p:nvPr>
        </p:nvSpPr>
        <p:spPr>
          <a:xfrm>
            <a:off x="575076" y="485776"/>
            <a:ext cx="3699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oppins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611" name="Google Shape;611;p61"/>
          <p:cNvSpPr txBox="1"/>
          <p:nvPr>
            <p:ph idx="1" type="body"/>
          </p:nvPr>
        </p:nvSpPr>
        <p:spPr>
          <a:xfrm>
            <a:off x="575075" y="2079980"/>
            <a:ext cx="2778600" cy="17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rPr lang="en-GB"/>
              <a:t>Technische Universität Hamburg (TUHH)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rPr lang="en-GB"/>
              <a:t>Ko Benjamin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 txBox="1"/>
          <p:nvPr>
            <p:ph type="title"/>
          </p:nvPr>
        </p:nvSpPr>
        <p:spPr>
          <a:xfrm>
            <a:off x="575072" y="924834"/>
            <a:ext cx="72378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000" lIns="0" spcFirstLastPara="1" rIns="0" wrap="square" tIns="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Poppins"/>
              <a:buNone/>
            </a:pPr>
            <a:r>
              <a:rPr lang="en-GB"/>
              <a:t>1.	Introduction</a:t>
            </a:r>
            <a:endParaRPr/>
          </a:p>
        </p:txBody>
      </p:sp>
      <p:sp>
        <p:nvSpPr>
          <p:cNvPr id="408" name="Google Shape;408;p39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0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Internet of Things (IoT)</a:t>
            </a:r>
            <a:endParaRPr/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358050" y="1356300"/>
            <a:ext cx="38685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Effort to digitalize </a:t>
            </a:r>
            <a:r>
              <a:rPr lang="en-GB"/>
              <a:t>the environment by outfitting objects with digital capability and connecting them 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Gain control and insight into the physical environment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Many (sensor) nodes that need to be connected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⇒ Wireless networks most suitable for that</a:t>
            </a:r>
            <a:endParaRPr/>
          </a:p>
        </p:txBody>
      </p:sp>
      <p:sp>
        <p:nvSpPr>
          <p:cNvPr id="415" name="Google Shape;415;p40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[2]</a:t>
            </a:r>
            <a:endParaRPr/>
          </a:p>
        </p:txBody>
      </p:sp>
      <p:sp>
        <p:nvSpPr>
          <p:cNvPr id="416" name="Google Shape;416;p40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7" name="Google Shape;417;p40"/>
          <p:cNvSpPr txBox="1"/>
          <p:nvPr/>
        </p:nvSpPr>
        <p:spPr>
          <a:xfrm>
            <a:off x="5131150" y="3828663"/>
            <a:ext cx="2926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 IoT network [2]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Free Network Iot vector and picture" id="418" name="Google Shape;418;p40" title="Download free HD stock image of Network Io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800" y="1356300"/>
            <a:ext cx="3726649" cy="24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Wireless networks for IoT</a:t>
            </a:r>
            <a:endParaRPr/>
          </a:p>
        </p:txBody>
      </p:sp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422675" y="1356300"/>
            <a:ext cx="37266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Wireless network needed for IoT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Cheap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Dynamic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Scalable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Easy to maintain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Energy efficient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Low-power and Lossy Networks (LLN)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6TiSCH as a protocol stack for these networks</a:t>
            </a:r>
            <a:endParaRPr/>
          </a:p>
        </p:txBody>
      </p:sp>
      <p:sp>
        <p:nvSpPr>
          <p:cNvPr id="425" name="Google Shape;425;p41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[2]</a:t>
            </a:r>
            <a:endParaRPr/>
          </a:p>
        </p:txBody>
      </p:sp>
      <p:sp>
        <p:nvSpPr>
          <p:cNvPr id="426" name="Google Shape;426;p41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7" name="Google Shape;427;p41"/>
          <p:cNvSpPr txBox="1"/>
          <p:nvPr/>
        </p:nvSpPr>
        <p:spPr>
          <a:xfrm>
            <a:off x="5131150" y="3828663"/>
            <a:ext cx="2926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1. IoT network [2]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Free Network Iot vector and picture" id="428" name="Google Shape;428;p41" title="Download free HD stock image of Network Io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800" y="1356300"/>
            <a:ext cx="3726649" cy="24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2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- 6TiSCH</a:t>
            </a:r>
            <a:endParaRPr/>
          </a:p>
        </p:txBody>
      </p:sp>
      <p:sp>
        <p:nvSpPr>
          <p:cNvPr id="434" name="Google Shape;434;p42"/>
          <p:cNvSpPr txBox="1"/>
          <p:nvPr>
            <p:ph idx="1" type="body"/>
          </p:nvPr>
        </p:nvSpPr>
        <p:spPr>
          <a:xfrm>
            <a:off x="575075" y="1356300"/>
            <a:ext cx="33099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Enables IPv6 for LLN networks using IEEE 802.15.4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6TiSCH stands for IPv6 over TSCH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Convergence of Operational Technology (OT) and Information Technology (IT)[8]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Using 6LoWPAN standard for e.g. header compression and neighbour discovery</a:t>
            </a:r>
            <a:endParaRPr/>
          </a:p>
        </p:txBody>
      </p:sp>
      <p:sp>
        <p:nvSpPr>
          <p:cNvPr id="435" name="Google Shape;435;p42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[1]</a:t>
            </a:r>
            <a:endParaRPr/>
          </a:p>
        </p:txBody>
      </p:sp>
      <p:sp>
        <p:nvSpPr>
          <p:cNvPr id="436" name="Google Shape;436;p42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7" name="Google Shape;43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75" y="1490300"/>
            <a:ext cx="4139506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2"/>
          <p:cNvSpPr txBox="1"/>
          <p:nvPr/>
        </p:nvSpPr>
        <p:spPr>
          <a:xfrm>
            <a:off x="4583475" y="35849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2. Protocol stack of 6TiSCH [1]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- 6TiSCH</a:t>
            </a:r>
            <a:endParaRPr/>
          </a:p>
        </p:txBody>
      </p:sp>
      <p:sp>
        <p:nvSpPr>
          <p:cNvPr id="444" name="Google Shape;444;p43"/>
          <p:cNvSpPr txBox="1"/>
          <p:nvPr>
            <p:ph idx="1" type="body"/>
          </p:nvPr>
        </p:nvSpPr>
        <p:spPr>
          <a:xfrm>
            <a:off x="575075" y="1356300"/>
            <a:ext cx="32832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TSCH used as MAC protocol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Mix of TDM/FDM creating a matrix of cells for transmission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6top Protocol (6P) used as communication [3]</a:t>
            </a:r>
            <a:endParaRPr/>
          </a:p>
          <a:p>
            <a:pPr indent="-317500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Scheduling function (SF) handles schedule</a:t>
            </a:r>
            <a:endParaRPr/>
          </a:p>
        </p:txBody>
      </p:sp>
      <p:sp>
        <p:nvSpPr>
          <p:cNvPr id="445" name="Google Shape;445;p43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[1]</a:t>
            </a:r>
            <a:endParaRPr/>
          </a:p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7" name="Google Shape;447;p43"/>
          <p:cNvPicPr preferRelativeResize="0"/>
          <p:nvPr/>
        </p:nvPicPr>
        <p:blipFill rotWithShape="1">
          <a:blip r:embed="rId3">
            <a:alphaModFix/>
          </a:blip>
          <a:srcRect b="0" l="0" r="21303" t="0"/>
          <a:stretch/>
        </p:blipFill>
        <p:spPr>
          <a:xfrm>
            <a:off x="4094450" y="1312925"/>
            <a:ext cx="3944201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3"/>
          <p:cNvSpPr txBox="1"/>
          <p:nvPr/>
        </p:nvSpPr>
        <p:spPr>
          <a:xfrm>
            <a:off x="5116875" y="36611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3. TSCH TDM/FDM schedule [7]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3">
            <a:alphaModFix/>
          </a:blip>
          <a:srcRect b="37156" l="81479" r="0" t="23627"/>
          <a:stretch/>
        </p:blipFill>
        <p:spPr>
          <a:xfrm>
            <a:off x="4023450" y="3137469"/>
            <a:ext cx="928175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Scheduling Function</a:t>
            </a:r>
            <a:endParaRPr/>
          </a:p>
        </p:txBody>
      </p:sp>
      <p:sp>
        <p:nvSpPr>
          <p:cNvPr id="455" name="Google Shape;455;p44"/>
          <p:cNvSpPr txBox="1"/>
          <p:nvPr>
            <p:ph idx="1" type="body"/>
          </p:nvPr>
        </p:nvSpPr>
        <p:spPr>
          <a:xfrm>
            <a:off x="575076" y="1356300"/>
            <a:ext cx="34485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scheduling functions tasks for a node are: [1]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When and how many to cells add/delete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Which cells to include in CellList of the 6P ADD request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The only scheduling function that has a official RFC by the IETF is the Minimal Scheduling function</a:t>
            </a:r>
            <a:endParaRPr/>
          </a:p>
        </p:txBody>
      </p:sp>
      <p:sp>
        <p:nvSpPr>
          <p:cNvPr id="456" name="Google Shape;456;p44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57" name="Google Shape;457;p44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8" name="Google Shape;458;p44"/>
          <p:cNvPicPr preferRelativeResize="0"/>
          <p:nvPr/>
        </p:nvPicPr>
        <p:blipFill rotWithShape="1">
          <a:blip r:embed="rId3">
            <a:alphaModFix/>
          </a:blip>
          <a:srcRect b="0" l="0" r="21135" t="0"/>
          <a:stretch/>
        </p:blipFill>
        <p:spPr>
          <a:xfrm>
            <a:off x="4094450" y="1312925"/>
            <a:ext cx="3952450" cy="2162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4"/>
          <p:cNvSpPr txBox="1"/>
          <p:nvPr/>
        </p:nvSpPr>
        <p:spPr>
          <a:xfrm>
            <a:off x="5116875" y="3661100"/>
            <a:ext cx="30453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3. TSCH TDM/FDM schedule [7]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60" name="Google Shape;460;p44"/>
          <p:cNvPicPr preferRelativeResize="0"/>
          <p:nvPr/>
        </p:nvPicPr>
        <p:blipFill rotWithShape="1">
          <a:blip r:embed="rId3">
            <a:alphaModFix/>
          </a:blip>
          <a:srcRect b="37156" l="81479" r="0" t="23627"/>
          <a:stretch/>
        </p:blipFill>
        <p:spPr>
          <a:xfrm>
            <a:off x="4023450" y="3137469"/>
            <a:ext cx="928175" cy="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575072" y="223835"/>
            <a:ext cx="72378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Introduction - Minimal Scheduling Function (MSF)</a:t>
            </a:r>
            <a:endParaRPr/>
          </a:p>
        </p:txBody>
      </p:sp>
      <p:sp>
        <p:nvSpPr>
          <p:cNvPr id="466" name="Google Shape;466;p45"/>
          <p:cNvSpPr txBox="1"/>
          <p:nvPr>
            <p:ph idx="1" type="body"/>
          </p:nvPr>
        </p:nvSpPr>
        <p:spPr>
          <a:xfrm>
            <a:off x="575075" y="1280100"/>
            <a:ext cx="41898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Has mechanisms to decide when to add/delete cells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CellList is chosen randomly and uniformly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Example: Relocation of a cell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PDR</a:t>
            </a:r>
            <a:r>
              <a:rPr baseline="-25000" lang="en-GB"/>
              <a:t>cellmax</a:t>
            </a:r>
            <a:r>
              <a:rPr lang="en-GB"/>
              <a:t> −  PDR</a:t>
            </a:r>
            <a:r>
              <a:rPr baseline="-25000" lang="en-GB"/>
              <a:t>i</a:t>
            </a:r>
            <a:r>
              <a:rPr lang="en-GB" sz="700"/>
              <a:t>    </a:t>
            </a:r>
            <a:r>
              <a:rPr lang="en-GB"/>
              <a:t>&gt;  RELOCATE_PDRTHRES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⇒ If true MSF will relocate the cell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PDR = Packet delivery ratio</a:t>
            </a:r>
            <a:endParaRPr sz="1200"/>
          </a:p>
        </p:txBody>
      </p:sp>
      <p:sp>
        <p:nvSpPr>
          <p:cNvPr id="467" name="Google Shape;467;p45"/>
          <p:cNvSpPr txBox="1"/>
          <p:nvPr>
            <p:ph idx="2" type="body"/>
          </p:nvPr>
        </p:nvSpPr>
        <p:spPr>
          <a:xfrm>
            <a:off x="267891" y="4812999"/>
            <a:ext cx="46551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None/>
            </a:pPr>
            <a:r>
              <a:rPr lang="en-GB"/>
              <a:t>© Bildnachweis oder andere Copyright Links</a:t>
            </a:r>
            <a:endParaRPr/>
          </a:p>
        </p:txBody>
      </p:sp>
      <p:sp>
        <p:nvSpPr>
          <p:cNvPr id="468" name="Google Shape;468;p45"/>
          <p:cNvSpPr txBox="1"/>
          <p:nvPr>
            <p:ph idx="12" type="sldNum"/>
          </p:nvPr>
        </p:nvSpPr>
        <p:spPr>
          <a:xfrm>
            <a:off x="8190178" y="4623456"/>
            <a:ext cx="7563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69" name="Google Shape;4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200" y="1110850"/>
            <a:ext cx="2806675" cy="32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5"/>
          <p:cNvSpPr txBox="1"/>
          <p:nvPr/>
        </p:nvSpPr>
        <p:spPr>
          <a:xfrm>
            <a:off x="4970450" y="4423100"/>
            <a:ext cx="32679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Figure 4. MSF recommended values [4]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HH_TUHH_Powerpoint_16x9DE_v3_final">
  <a:themeElements>
    <a:clrScheme name="Benutzerdefiniert 8">
      <a:dk1>
        <a:srgbClr val="265D71"/>
      </a:dk1>
      <a:lt1>
        <a:srgbClr val="FFFFFF"/>
      </a:lt1>
      <a:dk2>
        <a:srgbClr val="00C1D4"/>
      </a:dk2>
      <a:lt2>
        <a:srgbClr val="A8968C"/>
      </a:lt2>
      <a:accent1>
        <a:srgbClr val="7300FE"/>
      </a:accent1>
      <a:accent2>
        <a:srgbClr val="FF4F4F"/>
      </a:accent2>
      <a:accent3>
        <a:srgbClr val="5AFFC5"/>
      </a:accent3>
      <a:accent4>
        <a:srgbClr val="FF7E15"/>
      </a:accent4>
      <a:accent5>
        <a:srgbClr val="FFDC36"/>
      </a:accent5>
      <a:accent6>
        <a:srgbClr val="003566"/>
      </a:accent6>
      <a:hlink>
        <a:srgbClr val="00C1D4"/>
      </a:hlink>
      <a:folHlink>
        <a:srgbClr val="00C1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