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Poppi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580A3B-2082-4E4F-BC04-5C3E027FD820}">
  <a:tblStyle styleId="{80580A3B-2082-4E4F-BC04-5C3E027FD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oppins-bold.fntdata"/><Relationship Id="rId10" Type="http://schemas.openxmlformats.org/officeDocument/2006/relationships/slide" Target="slides/slide3.xml"/><Relationship Id="rId32" Type="http://schemas.openxmlformats.org/officeDocument/2006/relationships/font" Target="fonts/Poppins-regular.fntdata"/><Relationship Id="rId13" Type="http://schemas.openxmlformats.org/officeDocument/2006/relationships/slide" Target="slides/slide6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5.xml"/><Relationship Id="rId34" Type="http://schemas.openxmlformats.org/officeDocument/2006/relationships/font" Target="fonts/Poppi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fc642bb2f_0_6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3fc642bb2f_0_6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fc642bb2f_0_7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33fc642bb2f_0_7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3fc642bb2f_0_7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3fc642bb2f_0_7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fc642bb2f_0_1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3fc642bb2f_0_1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3fc642bb2f_0_1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3fc642bb2f_0_1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fc642bb2f_0_1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3fc642bb2f_0_1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3fc642bb2f_0_1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33fc642bb2f_0_1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fc642bb2f_0_1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3fc642bb2f_0_1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3fc642bb2f_0_1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33fc642bb2f_0_1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3fc642bb2f_0_1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3fc642bb2f_0_1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3fc642bb2f_0_7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33fc642bb2f_0_7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fc642bb2f_0_6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3fc642bb2f_0_6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3fc642bb2f_0_7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33fc642bb2f_0_7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3fc642bb2f_0_8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3fc642bb2f_0_8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3fc642bb2f_0_1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3fc642bb2f_0_1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3fc642bb2f_0_8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3fc642bb2f_0_8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3fc642bb2f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33fc642bb2f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fc642bb2f_0_6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3fc642bb2f_0_6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fc642bb2f_0_1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3fc642bb2f_0_1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fc642bb2f_0_7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3fc642bb2f_0_7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fc642bb2f_0_7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3fc642bb2f_0_7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3fc642bb2f_0_7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3fc642bb2f_0_7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fc642bb2f_0_7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3fc642bb2f_0_7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fc642bb2f_0_7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3fc642bb2f_0_7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3463543" y="2571750"/>
            <a:ext cx="0" cy="127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57754" y="3847576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2357716" y="2566855"/>
            <a:ext cx="2211909" cy="640231"/>
            <a:chOff x="2705165" y="4074299"/>
            <a:chExt cx="3399799" cy="504000"/>
          </a:xfrm>
        </p:grpSpPr>
        <p:cxnSp>
          <p:nvCxnSpPr>
            <p:cNvPr id="67" name="Google Shape;67;p14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9" name="Google Shape;69;p14"/>
          <p:cNvCxnSpPr/>
          <p:nvPr/>
        </p:nvCxnSpPr>
        <p:spPr>
          <a:xfrm>
            <a:off x="144066" y="2571751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357754" y="2571750"/>
            <a:ext cx="0" cy="176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44066" y="4334090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2" name="Google Shape;72;p14"/>
          <p:cNvGrpSpPr/>
          <p:nvPr/>
        </p:nvGrpSpPr>
        <p:grpSpPr>
          <a:xfrm>
            <a:off x="2357716" y="3207124"/>
            <a:ext cx="2211909" cy="640231"/>
            <a:chOff x="2705165" y="4074299"/>
            <a:chExt cx="3399799" cy="5040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5" name="Google Shape;75;p14"/>
          <p:cNvCxnSpPr/>
          <p:nvPr/>
        </p:nvCxnSpPr>
        <p:spPr>
          <a:xfrm>
            <a:off x="2357754" y="3207314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3427701" y="381291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27701" y="3171989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427701" y="253640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1" y="2972032"/>
            <a:ext cx="1389461" cy="10235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>
            <p:ph idx="2" type="pic"/>
          </p:nvPr>
        </p:nvSpPr>
        <p:spPr>
          <a:xfrm>
            <a:off x="4569710" y="141685"/>
            <a:ext cx="4430100" cy="48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81" name="Google Shape;81;p14"/>
          <p:cNvCxnSpPr/>
          <p:nvPr/>
        </p:nvCxnSpPr>
        <p:spPr>
          <a:xfrm>
            <a:off x="4569709" y="141685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2411759" y="3919260"/>
            <a:ext cx="2107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87" name="Google Shape;87;p15"/>
          <p:cNvCxnSpPr/>
          <p:nvPr/>
        </p:nvCxnSpPr>
        <p:spPr>
          <a:xfrm>
            <a:off x="3463543" y="2571750"/>
            <a:ext cx="0" cy="127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2357754" y="3847576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9" name="Google Shape;89;p15"/>
          <p:cNvGrpSpPr/>
          <p:nvPr/>
        </p:nvGrpSpPr>
        <p:grpSpPr>
          <a:xfrm>
            <a:off x="2357716" y="2566855"/>
            <a:ext cx="2211909" cy="640231"/>
            <a:chOff x="2705165" y="4074299"/>
            <a:chExt cx="3399799" cy="50400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2" name="Google Shape;92;p15"/>
          <p:cNvCxnSpPr/>
          <p:nvPr/>
        </p:nvCxnSpPr>
        <p:spPr>
          <a:xfrm>
            <a:off x="144066" y="2571751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2357754" y="2571750"/>
            <a:ext cx="0" cy="176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44066" y="4334090"/>
            <a:ext cx="4425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2357716" y="3207124"/>
            <a:ext cx="2211909" cy="640231"/>
            <a:chOff x="2705165" y="4074299"/>
            <a:chExt cx="3399799" cy="504000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8" name="Google Shape;98;p15"/>
          <p:cNvCxnSpPr/>
          <p:nvPr/>
        </p:nvCxnSpPr>
        <p:spPr>
          <a:xfrm>
            <a:off x="2357754" y="3207314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5"/>
          <p:cNvSpPr/>
          <p:nvPr/>
        </p:nvSpPr>
        <p:spPr>
          <a:xfrm>
            <a:off x="3427701" y="381291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427701" y="3171989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427701" y="253640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1" y="2972032"/>
            <a:ext cx="1389461" cy="1023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/>
          <p:nvPr/>
        </p:nvCxnSpPr>
        <p:spPr>
          <a:xfrm>
            <a:off x="4569709" y="141685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0880" y="141685"/>
            <a:ext cx="2624471" cy="486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2411760" y="3919260"/>
            <a:ext cx="2106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143006" y="3305114"/>
            <a:ext cx="1646718" cy="961590"/>
            <a:chOff x="190675" y="4406818"/>
            <a:chExt cx="2195624" cy="128212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90675" y="5047878"/>
              <a:ext cx="15846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109" name="Google Shape;10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874" y="4406818"/>
              <a:ext cx="2192425" cy="1282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6"/>
          <p:cNvSpPr/>
          <p:nvPr/>
        </p:nvSpPr>
        <p:spPr>
          <a:xfrm>
            <a:off x="2789802" y="141685"/>
            <a:ext cx="5346900" cy="48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36997" y="465516"/>
            <a:ext cx="191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247718" y="850702"/>
            <a:ext cx="45651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AutoNum type="arabicPeriod"/>
              <a:defRPr sz="1900"/>
            </a:lvl1pPr>
            <a:lvl2pPr indent="-3175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>
            <a:endCxn id="113" idx="3"/>
          </p:cNvCxnSpPr>
          <p:nvPr/>
        </p:nvCxnSpPr>
        <p:spPr>
          <a:xfrm>
            <a:off x="8133367" y="2571685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>
            <a:off x="2789802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144066" y="2571751"/>
            <a:ext cx="264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1" showMasterSp="0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>
            <a:endCxn id="123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144050" y="2569487"/>
            <a:ext cx="7289063" cy="2432067"/>
            <a:chOff x="407989" y="3426142"/>
            <a:chExt cx="9080681" cy="3029858"/>
          </a:xfrm>
        </p:grpSpPr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1526" y="4047913"/>
              <a:ext cx="1775012" cy="178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/>
            <p:nvPr/>
          </p:nvSpPr>
          <p:spPr>
            <a:xfrm>
              <a:off x="407989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436174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466470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33" name="Google Shape;133;p17"/>
            <p:cNvCxnSpPr/>
            <p:nvPr/>
          </p:nvCxnSpPr>
          <p:spPr>
            <a:xfrm>
              <a:off x="9488556" y="3426142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6461413" y="3426142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433885" y="3429000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 (mit BU)">
  <p:cSld name="Text und Bild (mit BU)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75072" y="1356289"/>
            <a:ext cx="40509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4" name="Google Shape;144;p19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idx="3" type="pic"/>
          </p:nvPr>
        </p:nvSpPr>
        <p:spPr>
          <a:xfrm>
            <a:off x="5004049" y="1000125"/>
            <a:ext cx="3132600" cy="4001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47" name="Google Shape;147;p19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großes Bild (mit BU)">
  <p:cSld name="Text und großes Bild (mit BU)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75073" y="223835"/>
            <a:ext cx="3669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75072" y="1356289"/>
            <a:ext cx="36657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4" name="Google Shape;154;p20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267891" y="4812999"/>
            <a:ext cx="4250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0"/>
          <p:cNvSpPr/>
          <p:nvPr>
            <p:ph idx="3" type="pic"/>
          </p:nvPr>
        </p:nvSpPr>
        <p:spPr>
          <a:xfrm>
            <a:off x="4626007" y="141684"/>
            <a:ext cx="3510600" cy="48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57" name="Google Shape;157;p20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2 Bilder">
  <p:cSld name="Text und 2 Bil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575072" y="1356290"/>
            <a:ext cx="40509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1"/>
          <p:cNvSpPr/>
          <p:nvPr>
            <p:ph idx="2" type="pic"/>
          </p:nvPr>
        </p:nvSpPr>
        <p:spPr>
          <a:xfrm>
            <a:off x="5248871" y="1232297"/>
            <a:ext cx="2643300" cy="1530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65" name="Google Shape;165;p21"/>
          <p:cNvCxnSpPr/>
          <p:nvPr/>
        </p:nvCxnSpPr>
        <p:spPr>
          <a:xfrm>
            <a:off x="5008623" y="1006079"/>
            <a:ext cx="0" cy="3995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5008623" y="3003798"/>
            <a:ext cx="31281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1"/>
          <p:cNvSpPr/>
          <p:nvPr>
            <p:ph idx="3" type="pic"/>
          </p:nvPr>
        </p:nvSpPr>
        <p:spPr>
          <a:xfrm>
            <a:off x="5248815" y="3232124"/>
            <a:ext cx="2643300" cy="1530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68" name="Google Shape;168;p21"/>
          <p:cNvCxnSpPr/>
          <p:nvPr/>
        </p:nvCxnSpPr>
        <p:spPr>
          <a:xfrm>
            <a:off x="144067" y="4812999"/>
            <a:ext cx="4860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1"/>
          <p:cNvSpPr txBox="1"/>
          <p:nvPr>
            <p:ph idx="4" type="body"/>
          </p:nvPr>
        </p:nvSpPr>
        <p:spPr>
          <a:xfrm>
            <a:off x="267890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2" showMasterSp="0">
  <p:cSld name="Trenner 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2" y="3030801"/>
            <a:ext cx="7129276" cy="1519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2"/>
          <p:cNvCxnSpPr>
            <a:endCxn id="177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575072" y="1356287"/>
            <a:ext cx="3348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2" type="body"/>
          </p:nvPr>
        </p:nvSpPr>
        <p:spPr>
          <a:xfrm>
            <a:off x="4139765" y="1356287"/>
            <a:ext cx="3348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7" name="Google Shape;187;p23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9" name="Google Shape;189;p23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3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bild">
  <p:cSld name="Vollbild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4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4"/>
          <p:cNvSpPr/>
          <p:nvPr>
            <p:ph idx="2" type="pic"/>
          </p:nvPr>
        </p:nvSpPr>
        <p:spPr>
          <a:xfrm>
            <a:off x="144067" y="141685"/>
            <a:ext cx="7989000" cy="4671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97" name="Google Shape;197;p24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>
            <p:ph idx="2" type="media"/>
          </p:nvPr>
        </p:nvSpPr>
        <p:spPr>
          <a:xfrm>
            <a:off x="144066" y="141685"/>
            <a:ext cx="8007000" cy="48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−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◊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∙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>
  <p:cSld name="Zita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5008622" y="1006081"/>
            <a:ext cx="3128100" cy="399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575072" y="1356290"/>
            <a:ext cx="40509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8" name="Google Shape;208;p26"/>
          <p:cNvCxnSpPr/>
          <p:nvPr/>
        </p:nvCxnSpPr>
        <p:spPr>
          <a:xfrm>
            <a:off x="5008623" y="1168004"/>
            <a:ext cx="0" cy="3672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6"/>
          <p:cNvSpPr txBox="1"/>
          <p:nvPr>
            <p:ph idx="2" type="body"/>
          </p:nvPr>
        </p:nvSpPr>
        <p:spPr>
          <a:xfrm>
            <a:off x="5409093" y="1369331"/>
            <a:ext cx="2403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3" type="body"/>
          </p:nvPr>
        </p:nvSpPr>
        <p:spPr>
          <a:xfrm>
            <a:off x="5409093" y="1730756"/>
            <a:ext cx="24039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1" name="Google Shape;211;p26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3" showMasterSp="0">
  <p:cSld name="Trenner 3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144065" y="4164358"/>
            <a:ext cx="7384947" cy="836182"/>
          </a:xfrm>
          <a:custGeom>
            <a:rect b="b" l="l" r="r" t="t"/>
            <a:pathLst>
              <a:path extrusionOk="0" h="1035519" w="9145445">
                <a:moveTo>
                  <a:pt x="0" y="0"/>
                </a:moveTo>
                <a:lnTo>
                  <a:pt x="9145445" y="0"/>
                </a:lnTo>
                <a:lnTo>
                  <a:pt x="9145445" y="1035519"/>
                </a:lnTo>
                <a:lnTo>
                  <a:pt x="0" y="103551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7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7"/>
          <p:cNvCxnSpPr>
            <a:endCxn id="218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/>
          <p:nvPr/>
        </p:nvCxnSpPr>
        <p:spPr>
          <a:xfrm>
            <a:off x="5236694" y="2569607"/>
            <a:ext cx="0" cy="1600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27"/>
          <p:cNvCxnSpPr/>
          <p:nvPr/>
        </p:nvCxnSpPr>
        <p:spPr>
          <a:xfrm>
            <a:off x="5619171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6001648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6384125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6766603" y="2569607"/>
            <a:ext cx="0" cy="1600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7149080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7"/>
          <p:cNvCxnSpPr/>
          <p:nvPr/>
        </p:nvCxnSpPr>
        <p:spPr>
          <a:xfrm>
            <a:off x="7531557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7"/>
          <p:cNvSpPr/>
          <p:nvPr/>
        </p:nvSpPr>
        <p:spPr>
          <a:xfrm>
            <a:off x="7414560" y="3523458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96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7031153" y="3523458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883152" y="2799139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5883152" y="3246825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6653705" y="3118413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263664" y="3704526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32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5504390" y="3776010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5504390" y="2992923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5124249" y="3434496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3" y="234724"/>
                  <a:pt x="302533" y="151266"/>
                </a:cubicBezTo>
                <a:cubicBezTo>
                  <a:pt x="302533" y="67682"/>
                  <a:pt x="234787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9" name="Google Shape;239;p27"/>
          <p:cNvCxnSpPr/>
          <p:nvPr/>
        </p:nvCxnSpPr>
        <p:spPr>
          <a:xfrm>
            <a:off x="144066" y="4165038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0" name="Google Shape;240;p27"/>
          <p:cNvGrpSpPr/>
          <p:nvPr/>
        </p:nvGrpSpPr>
        <p:grpSpPr>
          <a:xfrm>
            <a:off x="1898598" y="3079503"/>
            <a:ext cx="3061791" cy="1374354"/>
            <a:chOff x="2565601" y="4056458"/>
            <a:chExt cx="3825804" cy="1717299"/>
          </a:xfrm>
        </p:grpSpPr>
        <p:sp>
          <p:nvSpPr>
            <p:cNvPr id="241" name="Google Shape;241;p27"/>
            <p:cNvSpPr/>
            <p:nvPr/>
          </p:nvSpPr>
          <p:spPr>
            <a:xfrm>
              <a:off x="2565601" y="4056649"/>
              <a:ext cx="2703711" cy="1351664"/>
            </a:xfrm>
            <a:custGeom>
              <a:rect b="b" l="l" r="r" t="t"/>
              <a:pathLst>
                <a:path extrusionOk="0" h="1351664" w="2703711">
                  <a:moveTo>
                    <a:pt x="2703711" y="1351665"/>
                  </a:moveTo>
                  <a:cubicBezTo>
                    <a:pt x="2703711" y="605065"/>
                    <a:pt x="2098455" y="0"/>
                    <a:pt x="1351856" y="0"/>
                  </a:cubicBezTo>
                  <a:cubicBezTo>
                    <a:pt x="605256" y="0"/>
                    <a:pt x="0" y="605065"/>
                    <a:pt x="0" y="1351665"/>
                  </a:cubicBezTo>
                  <a:lnTo>
                    <a:pt x="2703711" y="1351665"/>
                  </a:lnTo>
                  <a:close/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565601" y="4056458"/>
              <a:ext cx="2703711" cy="1372338"/>
            </a:xfrm>
            <a:custGeom>
              <a:rect b="b" l="l" r="r" t="t"/>
              <a:pathLst>
                <a:path extrusionOk="0" h="1372338" w="2703711">
                  <a:moveTo>
                    <a:pt x="0" y="0"/>
                  </a:moveTo>
                  <a:lnTo>
                    <a:pt x="2703711" y="0"/>
                  </a:lnTo>
                  <a:lnTo>
                    <a:pt x="2703711" y="1372338"/>
                  </a:lnTo>
                  <a:lnTo>
                    <a:pt x="0" y="137233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552076" y="5042997"/>
              <a:ext cx="730760" cy="730760"/>
            </a:xfrm>
            <a:custGeom>
              <a:rect b="b" l="l" r="r" t="t"/>
              <a:pathLst>
                <a:path extrusionOk="0" h="730760" w="730760">
                  <a:moveTo>
                    <a:pt x="365380" y="0"/>
                  </a:moveTo>
                  <a:cubicBezTo>
                    <a:pt x="163607" y="0"/>
                    <a:pt x="0" y="163607"/>
                    <a:pt x="0" y="365380"/>
                  </a:cubicBezTo>
                  <a:cubicBezTo>
                    <a:pt x="0" y="567153"/>
                    <a:pt x="163607" y="730760"/>
                    <a:pt x="365380" y="730760"/>
                  </a:cubicBezTo>
                  <a:cubicBezTo>
                    <a:pt x="567154" y="730760"/>
                    <a:pt x="730761" y="567153"/>
                    <a:pt x="730761" y="365380"/>
                  </a:cubicBezTo>
                  <a:cubicBezTo>
                    <a:pt x="730761" y="163607"/>
                    <a:pt x="567154" y="0"/>
                    <a:pt x="365380" y="0"/>
                  </a:cubicBezTo>
                </a:path>
              </a:pathLst>
            </a:custGeom>
            <a:solidFill>
              <a:srgbClr val="8F9EA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804954" y="5257047"/>
              <a:ext cx="1403380" cy="302532"/>
            </a:xfrm>
            <a:custGeom>
              <a:rect b="b" l="l" r="r" t="t"/>
              <a:pathLst>
                <a:path extrusionOk="0" h="302532" w="1403380">
                  <a:moveTo>
                    <a:pt x="0" y="0"/>
                  </a:moveTo>
                  <a:lnTo>
                    <a:pt x="1403380" y="0"/>
                  </a:lnTo>
                  <a:lnTo>
                    <a:pt x="1403380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917393" y="5257047"/>
              <a:ext cx="887497" cy="302532"/>
            </a:xfrm>
            <a:custGeom>
              <a:rect b="b" l="l" r="r" t="t"/>
              <a:pathLst>
                <a:path extrusionOk="0" h="302532" w="887497">
                  <a:moveTo>
                    <a:pt x="0" y="0"/>
                  </a:moveTo>
                  <a:lnTo>
                    <a:pt x="887497" y="0"/>
                  </a:lnTo>
                  <a:lnTo>
                    <a:pt x="887497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6088873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653687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766190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7" y="0"/>
                  </a:moveTo>
                  <a:cubicBezTo>
                    <a:pt x="67746" y="0"/>
                    <a:pt x="0" y="67682"/>
                    <a:pt x="0" y="151266"/>
                  </a:cubicBezTo>
                  <a:cubicBezTo>
                    <a:pt x="0" y="234724"/>
                    <a:pt x="67746" y="302533"/>
                    <a:pt x="151267" y="302533"/>
                  </a:cubicBezTo>
                  <a:cubicBezTo>
                    <a:pt x="234788" y="302533"/>
                    <a:pt x="302533" y="234724"/>
                    <a:pt x="302533" y="151266"/>
                  </a:cubicBezTo>
                  <a:cubicBezTo>
                    <a:pt x="302533" y="67682"/>
                    <a:pt x="234788" y="0"/>
                    <a:pt x="151267" y="0"/>
                  </a:cubicBezTo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1418457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28"/>
          <p:cNvSpPr/>
          <p:nvPr/>
        </p:nvSpPr>
        <p:spPr>
          <a:xfrm>
            <a:off x="575072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>
            <p:ph idx="2" type="body"/>
          </p:nvPr>
        </p:nvSpPr>
        <p:spPr>
          <a:xfrm>
            <a:off x="1418457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28"/>
          <p:cNvSpPr/>
          <p:nvPr>
            <p:ph idx="3" type="pic"/>
          </p:nvPr>
        </p:nvSpPr>
        <p:spPr>
          <a:xfrm>
            <a:off x="575072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56" name="Google Shape;256;p28"/>
          <p:cNvSpPr txBox="1"/>
          <p:nvPr>
            <p:ph idx="4" type="body"/>
          </p:nvPr>
        </p:nvSpPr>
        <p:spPr>
          <a:xfrm>
            <a:off x="3842168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8"/>
          <p:cNvSpPr/>
          <p:nvPr/>
        </p:nvSpPr>
        <p:spPr>
          <a:xfrm>
            <a:off x="2998783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28"/>
          <p:cNvSpPr txBox="1"/>
          <p:nvPr>
            <p:ph idx="5" type="body"/>
          </p:nvPr>
        </p:nvSpPr>
        <p:spPr>
          <a:xfrm>
            <a:off x="3842168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28"/>
          <p:cNvSpPr/>
          <p:nvPr>
            <p:ph idx="6" type="pic"/>
          </p:nvPr>
        </p:nvSpPr>
        <p:spPr>
          <a:xfrm>
            <a:off x="2998783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0" name="Google Shape;260;p28"/>
          <p:cNvSpPr txBox="1"/>
          <p:nvPr>
            <p:ph idx="7" type="body"/>
          </p:nvPr>
        </p:nvSpPr>
        <p:spPr>
          <a:xfrm>
            <a:off x="6259036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5415651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28"/>
          <p:cNvSpPr txBox="1"/>
          <p:nvPr>
            <p:ph idx="8" type="body"/>
          </p:nvPr>
        </p:nvSpPr>
        <p:spPr>
          <a:xfrm>
            <a:off x="6259036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28"/>
          <p:cNvSpPr/>
          <p:nvPr>
            <p:ph idx="9" type="pic"/>
          </p:nvPr>
        </p:nvSpPr>
        <p:spPr>
          <a:xfrm>
            <a:off x="5415651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4" name="Google Shape;264;p28"/>
          <p:cNvSpPr txBox="1"/>
          <p:nvPr>
            <p:ph idx="13" type="body"/>
          </p:nvPr>
        </p:nvSpPr>
        <p:spPr>
          <a:xfrm>
            <a:off x="1418457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28"/>
          <p:cNvSpPr/>
          <p:nvPr/>
        </p:nvSpPr>
        <p:spPr>
          <a:xfrm>
            <a:off x="575072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28"/>
          <p:cNvSpPr txBox="1"/>
          <p:nvPr>
            <p:ph idx="14" type="body"/>
          </p:nvPr>
        </p:nvSpPr>
        <p:spPr>
          <a:xfrm>
            <a:off x="1418457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28"/>
          <p:cNvSpPr/>
          <p:nvPr>
            <p:ph idx="15" type="pic"/>
          </p:nvPr>
        </p:nvSpPr>
        <p:spPr>
          <a:xfrm>
            <a:off x="575072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8" name="Google Shape;268;p28"/>
          <p:cNvSpPr txBox="1"/>
          <p:nvPr>
            <p:ph idx="16" type="body"/>
          </p:nvPr>
        </p:nvSpPr>
        <p:spPr>
          <a:xfrm>
            <a:off x="3842168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28"/>
          <p:cNvSpPr/>
          <p:nvPr/>
        </p:nvSpPr>
        <p:spPr>
          <a:xfrm>
            <a:off x="2998783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28"/>
          <p:cNvSpPr txBox="1"/>
          <p:nvPr>
            <p:ph idx="17" type="body"/>
          </p:nvPr>
        </p:nvSpPr>
        <p:spPr>
          <a:xfrm>
            <a:off x="3842168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28"/>
          <p:cNvSpPr/>
          <p:nvPr>
            <p:ph idx="18" type="pic"/>
          </p:nvPr>
        </p:nvSpPr>
        <p:spPr>
          <a:xfrm>
            <a:off x="2998783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2" name="Google Shape;272;p28"/>
          <p:cNvSpPr txBox="1"/>
          <p:nvPr>
            <p:ph idx="19" type="body"/>
          </p:nvPr>
        </p:nvSpPr>
        <p:spPr>
          <a:xfrm>
            <a:off x="6259036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28"/>
          <p:cNvSpPr/>
          <p:nvPr/>
        </p:nvSpPr>
        <p:spPr>
          <a:xfrm>
            <a:off x="5415651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p28"/>
          <p:cNvSpPr txBox="1"/>
          <p:nvPr>
            <p:ph idx="20" type="body"/>
          </p:nvPr>
        </p:nvSpPr>
        <p:spPr>
          <a:xfrm>
            <a:off x="6259036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5" name="Google Shape;275;p28"/>
          <p:cNvSpPr/>
          <p:nvPr>
            <p:ph idx="21" type="pic"/>
          </p:nvPr>
        </p:nvSpPr>
        <p:spPr>
          <a:xfrm>
            <a:off x="5415651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6" name="Google Shape;276;p28"/>
          <p:cNvSpPr txBox="1"/>
          <p:nvPr>
            <p:ph idx="22" type="body"/>
          </p:nvPr>
        </p:nvSpPr>
        <p:spPr>
          <a:xfrm>
            <a:off x="1418457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28"/>
          <p:cNvSpPr/>
          <p:nvPr/>
        </p:nvSpPr>
        <p:spPr>
          <a:xfrm>
            <a:off x="575072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28"/>
          <p:cNvSpPr txBox="1"/>
          <p:nvPr>
            <p:ph idx="23" type="body"/>
          </p:nvPr>
        </p:nvSpPr>
        <p:spPr>
          <a:xfrm>
            <a:off x="1418457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9" name="Google Shape;279;p28"/>
          <p:cNvSpPr/>
          <p:nvPr>
            <p:ph idx="24" type="pic"/>
          </p:nvPr>
        </p:nvSpPr>
        <p:spPr>
          <a:xfrm>
            <a:off x="575072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0" name="Google Shape;280;p28"/>
          <p:cNvSpPr txBox="1"/>
          <p:nvPr>
            <p:ph idx="25" type="body"/>
          </p:nvPr>
        </p:nvSpPr>
        <p:spPr>
          <a:xfrm>
            <a:off x="3842168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1" name="Google Shape;281;p28"/>
          <p:cNvSpPr/>
          <p:nvPr/>
        </p:nvSpPr>
        <p:spPr>
          <a:xfrm>
            <a:off x="2998783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28"/>
          <p:cNvSpPr txBox="1"/>
          <p:nvPr>
            <p:ph idx="26" type="body"/>
          </p:nvPr>
        </p:nvSpPr>
        <p:spPr>
          <a:xfrm>
            <a:off x="3842168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3" name="Google Shape;283;p28"/>
          <p:cNvSpPr/>
          <p:nvPr>
            <p:ph idx="27" type="pic"/>
          </p:nvPr>
        </p:nvSpPr>
        <p:spPr>
          <a:xfrm>
            <a:off x="2998783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4" name="Google Shape;284;p28"/>
          <p:cNvSpPr txBox="1"/>
          <p:nvPr>
            <p:ph idx="28" type="body"/>
          </p:nvPr>
        </p:nvSpPr>
        <p:spPr>
          <a:xfrm>
            <a:off x="6259036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28"/>
          <p:cNvSpPr/>
          <p:nvPr/>
        </p:nvSpPr>
        <p:spPr>
          <a:xfrm>
            <a:off x="5415651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28"/>
          <p:cNvSpPr txBox="1"/>
          <p:nvPr>
            <p:ph idx="29" type="body"/>
          </p:nvPr>
        </p:nvSpPr>
        <p:spPr>
          <a:xfrm>
            <a:off x="6259036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28"/>
          <p:cNvSpPr/>
          <p:nvPr>
            <p:ph idx="30" type="pic"/>
          </p:nvPr>
        </p:nvSpPr>
        <p:spPr>
          <a:xfrm>
            <a:off x="5415651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cxnSp>
        <p:nvCxnSpPr>
          <p:cNvPr id="288" name="Google Shape;288;p28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ilder (mit BU)">
  <p:cSld name="4 Bilder (mit BU)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29"/>
          <p:cNvSpPr/>
          <p:nvPr>
            <p:ph idx="2" type="pic"/>
          </p:nvPr>
        </p:nvSpPr>
        <p:spPr>
          <a:xfrm>
            <a:off x="4498993" y="1236520"/>
            <a:ext cx="3381000" cy="1361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95" name="Google Shape;295;p29"/>
          <p:cNvCxnSpPr/>
          <p:nvPr/>
        </p:nvCxnSpPr>
        <p:spPr>
          <a:xfrm>
            <a:off x="4274967" y="1006079"/>
            <a:ext cx="0" cy="3807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29"/>
          <p:cNvCxnSpPr/>
          <p:nvPr/>
        </p:nvCxnSpPr>
        <p:spPr>
          <a:xfrm>
            <a:off x="4274967" y="2825168"/>
            <a:ext cx="386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29"/>
          <p:cNvSpPr/>
          <p:nvPr>
            <p:ph idx="3" type="pic"/>
          </p:nvPr>
        </p:nvSpPr>
        <p:spPr>
          <a:xfrm>
            <a:off x="4498994" y="3052609"/>
            <a:ext cx="1474800" cy="151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8" name="Google Shape;298;p29"/>
          <p:cNvSpPr/>
          <p:nvPr>
            <p:ph idx="4" type="pic"/>
          </p:nvPr>
        </p:nvSpPr>
        <p:spPr>
          <a:xfrm>
            <a:off x="384463" y="1236520"/>
            <a:ext cx="3666600" cy="333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9" name="Google Shape;299;p29"/>
          <p:cNvSpPr/>
          <p:nvPr>
            <p:ph idx="5" type="pic"/>
          </p:nvPr>
        </p:nvSpPr>
        <p:spPr>
          <a:xfrm>
            <a:off x="6405209" y="3052609"/>
            <a:ext cx="1474800" cy="151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00" name="Google Shape;300;p29"/>
          <p:cNvCxnSpPr/>
          <p:nvPr/>
        </p:nvCxnSpPr>
        <p:spPr>
          <a:xfrm>
            <a:off x="6192180" y="2825168"/>
            <a:ext cx="0" cy="1987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29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03" name="Google Shape;303;p29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4" showMasterSp="0">
  <p:cSld name="Trenner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9" name="Google Shape;309;p30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0" name="Google Shape;310;p30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30"/>
          <p:cNvCxnSpPr>
            <a:endCxn id="309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3" name="Google Shape;31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0"/>
          <p:cNvCxnSpPr/>
          <p:nvPr/>
        </p:nvCxnSpPr>
        <p:spPr>
          <a:xfrm>
            <a:off x="144066" y="3786885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2149284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30"/>
          <p:cNvSpPr/>
          <p:nvPr/>
        </p:nvSpPr>
        <p:spPr>
          <a:xfrm>
            <a:off x="2087724" y="2507523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>
            <a:off x="4142185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30"/>
          <p:cNvCxnSpPr>
            <a:stCxn id="309" idx="1"/>
          </p:cNvCxnSpPr>
          <p:nvPr/>
        </p:nvCxnSpPr>
        <p:spPr>
          <a:xfrm>
            <a:off x="144067" y="2571685"/>
            <a:ext cx="2004900" cy="1215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30"/>
          <p:cNvCxnSpPr/>
          <p:nvPr/>
        </p:nvCxnSpPr>
        <p:spPr>
          <a:xfrm flipH="1">
            <a:off x="2149013" y="2569606"/>
            <a:ext cx="1989600" cy="1217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30"/>
          <p:cNvSpPr/>
          <p:nvPr/>
        </p:nvSpPr>
        <p:spPr>
          <a:xfrm>
            <a:off x="2087724" y="3728308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1" name="Google Shape;321;p30"/>
          <p:cNvCxnSpPr/>
          <p:nvPr/>
        </p:nvCxnSpPr>
        <p:spPr>
          <a:xfrm>
            <a:off x="144066" y="3784060"/>
            <a:ext cx="2010300" cy="122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30"/>
          <p:cNvCxnSpPr/>
          <p:nvPr/>
        </p:nvCxnSpPr>
        <p:spPr>
          <a:xfrm flipH="1">
            <a:off x="2144231" y="3785711"/>
            <a:ext cx="2004300" cy="1220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30"/>
          <p:cNvSpPr/>
          <p:nvPr/>
        </p:nvSpPr>
        <p:spPr>
          <a:xfrm>
            <a:off x="2087724" y="4943442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4" name="Google Shape;324;p30"/>
          <p:cNvCxnSpPr/>
          <p:nvPr/>
        </p:nvCxnSpPr>
        <p:spPr>
          <a:xfrm>
            <a:off x="6145170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0"/>
          <p:cNvSpPr/>
          <p:nvPr/>
        </p:nvSpPr>
        <p:spPr>
          <a:xfrm>
            <a:off x="6083610" y="2507523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6" name="Google Shape;326;p30"/>
          <p:cNvCxnSpPr/>
          <p:nvPr/>
        </p:nvCxnSpPr>
        <p:spPr>
          <a:xfrm>
            <a:off x="4143375" y="2568178"/>
            <a:ext cx="2001600" cy="1218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0"/>
          <p:cNvCxnSpPr/>
          <p:nvPr/>
        </p:nvCxnSpPr>
        <p:spPr>
          <a:xfrm flipH="1">
            <a:off x="6144899" y="2569606"/>
            <a:ext cx="1989600" cy="1217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0"/>
          <p:cNvSpPr/>
          <p:nvPr/>
        </p:nvSpPr>
        <p:spPr>
          <a:xfrm>
            <a:off x="6083610" y="3728308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9" name="Google Shape;329;p30"/>
          <p:cNvCxnSpPr/>
          <p:nvPr/>
        </p:nvCxnSpPr>
        <p:spPr>
          <a:xfrm>
            <a:off x="4142232" y="3786885"/>
            <a:ext cx="2007900" cy="1219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30"/>
          <p:cNvCxnSpPr/>
          <p:nvPr/>
        </p:nvCxnSpPr>
        <p:spPr>
          <a:xfrm flipH="1">
            <a:off x="6140117" y="3785711"/>
            <a:ext cx="2004300" cy="1220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30"/>
          <p:cNvSpPr/>
          <p:nvPr/>
        </p:nvSpPr>
        <p:spPr>
          <a:xfrm>
            <a:off x="6083610" y="4943442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(ohne Hinweis)">
  <p:cSld name="Titel und Inhalt (ohne Hinweis)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36" name="Google Shape;336;p31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31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5" showMasterSp="0">
  <p:cSld name="Trenner 5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32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32"/>
          <p:cNvCxnSpPr>
            <a:endCxn id="342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895700" y="3152905"/>
            <a:ext cx="1100109" cy="1100157"/>
          </a:xfrm>
          <a:custGeom>
            <a:rect b="b" l="l" r="r" t="t"/>
            <a:pathLst>
              <a:path extrusionOk="0" h="1466876" w="1466812">
                <a:moveTo>
                  <a:pt x="733406" y="0"/>
                </a:moveTo>
                <a:cubicBezTo>
                  <a:pt x="328380" y="0"/>
                  <a:pt x="0" y="328508"/>
                  <a:pt x="0" y="733661"/>
                </a:cubicBezTo>
                <a:cubicBezTo>
                  <a:pt x="0" y="1138813"/>
                  <a:pt x="328380" y="1466876"/>
                  <a:pt x="733406" y="1466876"/>
                </a:cubicBezTo>
                <a:cubicBezTo>
                  <a:pt x="1138432" y="1466876"/>
                  <a:pt x="1466813" y="1138750"/>
                  <a:pt x="1466813" y="733661"/>
                </a:cubicBezTo>
                <a:cubicBezTo>
                  <a:pt x="1466813" y="328508"/>
                  <a:pt x="1138496" y="0"/>
                  <a:pt x="733406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1762582" y="3048307"/>
            <a:ext cx="2027783" cy="1029254"/>
          </a:xfrm>
          <a:custGeom>
            <a:rect b="b" l="l" r="r" t="t"/>
            <a:pathLst>
              <a:path extrusionOk="0" h="1372338" w="2703711">
                <a:moveTo>
                  <a:pt x="0" y="0"/>
                </a:moveTo>
                <a:lnTo>
                  <a:pt x="2703711" y="0"/>
                </a:lnTo>
                <a:lnTo>
                  <a:pt x="2703711" y="1372338"/>
                </a:lnTo>
                <a:lnTo>
                  <a:pt x="0" y="137233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9" name="Google Shape;349;p32"/>
          <p:cNvCxnSpPr/>
          <p:nvPr/>
        </p:nvCxnSpPr>
        <p:spPr>
          <a:xfrm>
            <a:off x="1440052" y="3701832"/>
            <a:ext cx="6693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32"/>
          <p:cNvSpPr/>
          <p:nvPr/>
        </p:nvSpPr>
        <p:spPr>
          <a:xfrm>
            <a:off x="3297087" y="3554340"/>
            <a:ext cx="297335" cy="297335"/>
          </a:xfrm>
          <a:custGeom>
            <a:rect b="b" l="l" r="r" t="t"/>
            <a:pathLst>
              <a:path extrusionOk="0" h="396446" w="396446">
                <a:moveTo>
                  <a:pt x="198223" y="0"/>
                </a:moveTo>
                <a:cubicBezTo>
                  <a:pt x="88721" y="0"/>
                  <a:pt x="0" y="88784"/>
                  <a:pt x="0" y="198223"/>
                </a:cubicBezTo>
                <a:cubicBezTo>
                  <a:pt x="0" y="307789"/>
                  <a:pt x="88721" y="396446"/>
                  <a:pt x="198223" y="396446"/>
                </a:cubicBezTo>
                <a:cubicBezTo>
                  <a:pt x="307662" y="396446"/>
                  <a:pt x="396446" y="307789"/>
                  <a:pt x="396446" y="198223"/>
                </a:cubicBezTo>
                <a:cubicBezTo>
                  <a:pt x="396446" y="88784"/>
                  <a:pt x="307726" y="0"/>
                  <a:pt x="198223" y="0"/>
                </a:cubicBezTo>
              </a:path>
            </a:pathLst>
          </a:custGeom>
          <a:solidFill>
            <a:srgbClr val="8F9EA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999012" y="3444663"/>
            <a:ext cx="516689" cy="516736"/>
          </a:xfrm>
          <a:custGeom>
            <a:rect b="b" l="l" r="r" t="t"/>
            <a:pathLst>
              <a:path extrusionOk="0" h="688982" w="688919">
                <a:moveTo>
                  <a:pt x="0" y="344523"/>
                </a:moveTo>
                <a:cubicBezTo>
                  <a:pt x="0" y="154562"/>
                  <a:pt x="154498" y="0"/>
                  <a:pt x="344459" y="0"/>
                </a:cubicBezTo>
                <a:cubicBezTo>
                  <a:pt x="534421" y="0"/>
                  <a:pt x="688919" y="154562"/>
                  <a:pt x="688919" y="344523"/>
                </a:cubicBezTo>
                <a:cubicBezTo>
                  <a:pt x="688919" y="534421"/>
                  <a:pt x="534357" y="688982"/>
                  <a:pt x="344459" y="688982"/>
                </a:cubicBezTo>
                <a:cubicBezTo>
                  <a:pt x="154498" y="688982"/>
                  <a:pt x="0" y="534484"/>
                  <a:pt x="0" y="344523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697102" y="3008576"/>
            <a:ext cx="1120510" cy="19066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6" y="25421"/>
                </a:lnTo>
                <a:lnTo>
                  <a:pt x="1394426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575556" y="3132266"/>
            <a:ext cx="19066" cy="1141530"/>
          </a:xfrm>
          <a:custGeom>
            <a:rect b="b" l="l" r="r" t="t"/>
            <a:pathLst>
              <a:path extrusionOk="0" h="1522040" w="25421">
                <a:moveTo>
                  <a:pt x="25421" y="1522040"/>
                </a:moveTo>
                <a:lnTo>
                  <a:pt x="0" y="1522040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0"/>
                </a:lnTo>
                <a:close/>
                <a:moveTo>
                  <a:pt x="25421" y="1319114"/>
                </a:moveTo>
                <a:lnTo>
                  <a:pt x="0" y="1319114"/>
                </a:lnTo>
                <a:lnTo>
                  <a:pt x="0" y="1217620"/>
                </a:lnTo>
                <a:lnTo>
                  <a:pt x="25421" y="1217620"/>
                </a:lnTo>
                <a:lnTo>
                  <a:pt x="25421" y="1319114"/>
                </a:lnTo>
                <a:close/>
                <a:moveTo>
                  <a:pt x="25421" y="1116188"/>
                </a:moveTo>
                <a:lnTo>
                  <a:pt x="0" y="1116188"/>
                </a:lnTo>
                <a:lnTo>
                  <a:pt x="0" y="1014694"/>
                </a:lnTo>
                <a:lnTo>
                  <a:pt x="25421" y="1014694"/>
                </a:lnTo>
                <a:lnTo>
                  <a:pt x="25421" y="1116188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421"/>
                </a:moveTo>
                <a:lnTo>
                  <a:pt x="0" y="304421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421"/>
                </a:lnTo>
                <a:close/>
                <a:moveTo>
                  <a:pt x="25421" y="101495"/>
                </a:moveTo>
                <a:lnTo>
                  <a:pt x="0" y="101495"/>
                </a:lnTo>
                <a:lnTo>
                  <a:pt x="0" y="0"/>
                </a:lnTo>
                <a:lnTo>
                  <a:pt x="25421" y="0"/>
                </a:lnTo>
                <a:lnTo>
                  <a:pt x="25421" y="101495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697149" y="4378421"/>
            <a:ext cx="1120510" cy="19066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5" y="25421"/>
                </a:lnTo>
                <a:lnTo>
                  <a:pt x="1394425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1920140" y="3132313"/>
            <a:ext cx="19066" cy="1141530"/>
          </a:xfrm>
          <a:custGeom>
            <a:rect b="b" l="l" r="r" t="t"/>
            <a:pathLst>
              <a:path extrusionOk="0" h="1522040" w="25421">
                <a:moveTo>
                  <a:pt x="25421" y="1522041"/>
                </a:moveTo>
                <a:lnTo>
                  <a:pt x="0" y="1522041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1"/>
                </a:lnTo>
                <a:close/>
                <a:moveTo>
                  <a:pt x="25421" y="1319051"/>
                </a:moveTo>
                <a:lnTo>
                  <a:pt x="0" y="1319051"/>
                </a:lnTo>
                <a:lnTo>
                  <a:pt x="0" y="1217556"/>
                </a:lnTo>
                <a:lnTo>
                  <a:pt x="25421" y="1217556"/>
                </a:lnTo>
                <a:lnTo>
                  <a:pt x="25421" y="1319051"/>
                </a:lnTo>
                <a:close/>
                <a:moveTo>
                  <a:pt x="25421" y="1116125"/>
                </a:moveTo>
                <a:lnTo>
                  <a:pt x="0" y="1116125"/>
                </a:lnTo>
                <a:lnTo>
                  <a:pt x="0" y="1014630"/>
                </a:lnTo>
                <a:lnTo>
                  <a:pt x="25421" y="1014630"/>
                </a:lnTo>
                <a:lnTo>
                  <a:pt x="25421" y="1116125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357"/>
                </a:moveTo>
                <a:lnTo>
                  <a:pt x="0" y="304357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357"/>
                </a:lnTo>
                <a:close/>
                <a:moveTo>
                  <a:pt x="25421" y="101431"/>
                </a:moveTo>
                <a:lnTo>
                  <a:pt x="0" y="101431"/>
                </a:lnTo>
                <a:lnTo>
                  <a:pt x="0" y="0"/>
                </a:lnTo>
                <a:lnTo>
                  <a:pt x="25421" y="0"/>
                </a:lnTo>
                <a:lnTo>
                  <a:pt x="25421" y="10143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575556" y="3008575"/>
            <a:ext cx="1363649" cy="1388912"/>
          </a:xfrm>
          <a:custGeom>
            <a:rect b="b" l="l" r="r" t="t"/>
            <a:pathLst>
              <a:path extrusionOk="0" h="1851882" w="1818199">
                <a:moveTo>
                  <a:pt x="1818200" y="1851883"/>
                </a:moveTo>
                <a:lnTo>
                  <a:pt x="1755663" y="1851883"/>
                </a:lnTo>
                <a:lnTo>
                  <a:pt x="1755663" y="1826461"/>
                </a:lnTo>
                <a:lnTo>
                  <a:pt x="1792778" y="1826461"/>
                </a:lnTo>
                <a:lnTo>
                  <a:pt x="1792778" y="1788456"/>
                </a:lnTo>
                <a:lnTo>
                  <a:pt x="1818200" y="1788456"/>
                </a:lnTo>
                <a:lnTo>
                  <a:pt x="1818200" y="1851883"/>
                </a:lnTo>
                <a:close/>
                <a:moveTo>
                  <a:pt x="62537" y="1851883"/>
                </a:moveTo>
                <a:lnTo>
                  <a:pt x="0" y="1851883"/>
                </a:lnTo>
                <a:lnTo>
                  <a:pt x="0" y="1788456"/>
                </a:lnTo>
                <a:lnTo>
                  <a:pt x="25421" y="1788456"/>
                </a:lnTo>
                <a:lnTo>
                  <a:pt x="25421" y="1826461"/>
                </a:lnTo>
                <a:lnTo>
                  <a:pt x="62537" y="1826461"/>
                </a:lnTo>
                <a:lnTo>
                  <a:pt x="62537" y="1851883"/>
                </a:lnTo>
                <a:close/>
                <a:moveTo>
                  <a:pt x="1818200" y="63426"/>
                </a:moveTo>
                <a:lnTo>
                  <a:pt x="1792778" y="63426"/>
                </a:lnTo>
                <a:lnTo>
                  <a:pt x="1792778" y="25421"/>
                </a:lnTo>
                <a:lnTo>
                  <a:pt x="1755663" y="25421"/>
                </a:lnTo>
                <a:lnTo>
                  <a:pt x="1755663" y="0"/>
                </a:lnTo>
                <a:lnTo>
                  <a:pt x="1818200" y="0"/>
                </a:lnTo>
                <a:lnTo>
                  <a:pt x="1818200" y="63426"/>
                </a:lnTo>
                <a:close/>
                <a:moveTo>
                  <a:pt x="25421" y="63426"/>
                </a:moveTo>
                <a:lnTo>
                  <a:pt x="0" y="63426"/>
                </a:lnTo>
                <a:lnTo>
                  <a:pt x="0" y="0"/>
                </a:lnTo>
                <a:lnTo>
                  <a:pt x="62537" y="0"/>
                </a:lnTo>
                <a:lnTo>
                  <a:pt x="62537" y="25421"/>
                </a:lnTo>
                <a:lnTo>
                  <a:pt x="25421" y="25421"/>
                </a:lnTo>
                <a:lnTo>
                  <a:pt x="25421" y="63426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1113742" y="3559393"/>
            <a:ext cx="287277" cy="287277"/>
          </a:xfrm>
          <a:custGeom>
            <a:rect b="b" l="l" r="r" t="t"/>
            <a:pathLst>
              <a:path extrusionOk="0" h="383036" w="383036">
                <a:moveTo>
                  <a:pt x="383036" y="191550"/>
                </a:moveTo>
                <a:cubicBezTo>
                  <a:pt x="383036" y="85924"/>
                  <a:pt x="297112" y="0"/>
                  <a:pt x="191550" y="0"/>
                </a:cubicBezTo>
                <a:cubicBezTo>
                  <a:pt x="85988" y="0"/>
                  <a:pt x="0" y="85924"/>
                  <a:pt x="0" y="191550"/>
                </a:cubicBezTo>
                <a:cubicBezTo>
                  <a:pt x="0" y="297112"/>
                  <a:pt x="85924" y="383036"/>
                  <a:pt x="191550" y="383036"/>
                </a:cubicBezTo>
                <a:cubicBezTo>
                  <a:pt x="297176" y="383036"/>
                  <a:pt x="383036" y="297176"/>
                  <a:pt x="383036" y="19155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3445755" y="3641472"/>
            <a:ext cx="361158" cy="123118"/>
          </a:xfrm>
          <a:custGeom>
            <a:rect b="b" l="l" r="r" t="t"/>
            <a:pathLst>
              <a:path extrusionOk="0" h="164158" w="481544">
                <a:moveTo>
                  <a:pt x="0" y="0"/>
                </a:moveTo>
                <a:lnTo>
                  <a:pt x="481544" y="0"/>
                </a:lnTo>
                <a:lnTo>
                  <a:pt x="481544" y="164158"/>
                </a:lnTo>
                <a:lnTo>
                  <a:pt x="0" y="164158"/>
                </a:lnTo>
                <a:close/>
              </a:path>
            </a:pathLst>
          </a:custGeom>
          <a:solidFill>
            <a:srgbClr val="FF962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3384219" y="3641472"/>
            <a:ext cx="123071" cy="123071"/>
          </a:xfrm>
          <a:custGeom>
            <a:rect b="b" l="l" r="r" t="t"/>
            <a:pathLst>
              <a:path extrusionOk="0" h="164094" w="164095">
                <a:moveTo>
                  <a:pt x="82047" y="0"/>
                </a:moveTo>
                <a:cubicBezTo>
                  <a:pt x="36734" y="0"/>
                  <a:pt x="0" y="36734"/>
                  <a:pt x="0" y="82047"/>
                </a:cubicBezTo>
                <a:cubicBezTo>
                  <a:pt x="0" y="127361"/>
                  <a:pt x="36734" y="164095"/>
                  <a:pt x="82047" y="164095"/>
                </a:cubicBezTo>
                <a:cubicBezTo>
                  <a:pt x="127361" y="164095"/>
                  <a:pt x="164095" y="127361"/>
                  <a:pt x="164095" y="82047"/>
                </a:cubicBezTo>
                <a:cubicBezTo>
                  <a:pt x="164159" y="36734"/>
                  <a:pt x="127361" y="0"/>
                  <a:pt x="82047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e und Schaubild">
  <p:cSld name="Titel, Inhalte und Schaubild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575072" y="1356288"/>
            <a:ext cx="3186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64" name="Google Shape;364;p33"/>
          <p:cNvCxnSpPr/>
          <p:nvPr/>
        </p:nvCxnSpPr>
        <p:spPr>
          <a:xfrm>
            <a:off x="4139952" y="1006079"/>
            <a:ext cx="0" cy="3995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33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e" showMasterSp="0">
  <p:cSld name="Ende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575076" y="485776"/>
            <a:ext cx="3699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  <a:defRPr b="0" sz="32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71" name="Google Shape;371;p34"/>
          <p:cNvCxnSpPr/>
          <p:nvPr/>
        </p:nvCxnSpPr>
        <p:spPr>
          <a:xfrm>
            <a:off x="3547458" y="1918073"/>
            <a:ext cx="0" cy="3084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34"/>
          <p:cNvCxnSpPr/>
          <p:nvPr/>
        </p:nvCxnSpPr>
        <p:spPr>
          <a:xfrm>
            <a:off x="144067" y="1918073"/>
            <a:ext cx="4428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34"/>
          <p:cNvCxnSpPr>
            <a:endCxn id="374" idx="2"/>
          </p:cNvCxnSpPr>
          <p:nvPr/>
        </p:nvCxnSpPr>
        <p:spPr>
          <a:xfrm>
            <a:off x="4572067" y="141385"/>
            <a:ext cx="0" cy="4860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34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569563" y="4259717"/>
            <a:ext cx="1052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tuhh.de</a:t>
            </a:r>
            <a:endParaRPr sz="1100"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575075" y="2079980"/>
            <a:ext cx="2778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7" name="Google Shape;377;p34"/>
          <p:cNvCxnSpPr/>
          <p:nvPr/>
        </p:nvCxnSpPr>
        <p:spPr>
          <a:xfrm>
            <a:off x="144067" y="3975906"/>
            <a:ext cx="4428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34"/>
          <p:cNvCxnSpPr/>
          <p:nvPr/>
        </p:nvCxnSpPr>
        <p:spPr>
          <a:xfrm>
            <a:off x="3547458" y="2949902"/>
            <a:ext cx="10245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34"/>
          <p:cNvSpPr/>
          <p:nvPr/>
        </p:nvSpPr>
        <p:spPr>
          <a:xfrm>
            <a:off x="3547457" y="1918073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3547457" y="2947778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3547457" y="3977483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41262" y="4165824"/>
            <a:ext cx="631567" cy="63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403" y="644147"/>
            <a:ext cx="3522520" cy="259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None/>
              <a:defRPr b="0" i="0" sz="1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−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◊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∙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144067" y="100607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8133160" y="1005576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8133160" y="5002020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190178" y="1051294"/>
            <a:ext cx="75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9">
          <p15:clr>
            <a:srgbClr val="F26B43"/>
          </p15:clr>
        </p15:guide>
        <p15:guide id="2" pos="5125">
          <p15:clr>
            <a:srgbClr val="F26B43"/>
          </p15:clr>
        </p15:guide>
        <p15:guide id="3" pos="5669">
          <p15:clr>
            <a:srgbClr val="F26B43"/>
          </p15:clr>
        </p15:guide>
        <p15:guide id="4" pos="91">
          <p15:clr>
            <a:srgbClr val="F26B43"/>
          </p15:clr>
        </p15:guide>
        <p15:guide id="5" orient="horz" pos="634">
          <p15:clr>
            <a:srgbClr val="F26B43"/>
          </p15:clr>
        </p15:guide>
        <p15:guide id="6" orient="horz" pos="2879">
          <p15:clr>
            <a:srgbClr val="F26B43"/>
          </p15:clr>
        </p15:guide>
        <p15:guide id="7" orient="horz" pos="3151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pos="362">
          <p15:clr>
            <a:srgbClr val="F26B43"/>
          </p15:clr>
        </p15:guide>
        <p15:guide id="10" pos="4921">
          <p15:clr>
            <a:srgbClr val="F26B43"/>
          </p15:clr>
        </p15:guide>
        <p15:guide id="11" orient="horz" pos="889">
          <p15:clr>
            <a:srgbClr val="F26B43"/>
          </p15:clr>
        </p15:guide>
        <p15:guide id="12" pos="3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atatracker.ietf.org/person/pascal.thubert@gmail.com" TargetMode="External"/><Relationship Id="rId4" Type="http://schemas.openxmlformats.org/officeDocument/2006/relationships/hyperlink" Target="https://datatracker.ietf.org/doc/html/rfc9030" TargetMode="External"/><Relationship Id="rId9" Type="http://schemas.openxmlformats.org/officeDocument/2006/relationships/hyperlink" Target="https://datatracker.ietf.org/doc/rfc8480/" TargetMode="External"/><Relationship Id="rId5" Type="http://schemas.openxmlformats.org/officeDocument/2006/relationships/hyperlink" Target="https://pixabay.com/images/search/iot%20network/" TargetMode="External"/><Relationship Id="rId6" Type="http://schemas.openxmlformats.org/officeDocument/2006/relationships/hyperlink" Target="https://datatracker.ietf.org/person/qin.wang@data61.csiro.au" TargetMode="External"/><Relationship Id="rId7" Type="http://schemas.openxmlformats.org/officeDocument/2006/relationships/hyperlink" Target="https://datatracker.ietf.org/person/xvilajosana@uoc.edu" TargetMode="External"/><Relationship Id="rId8" Type="http://schemas.openxmlformats.org/officeDocument/2006/relationships/hyperlink" Target="https://datatracker.ietf.org/person/thomas.watteyne@inria.fr" TargetMode="External"/><Relationship Id="rId11" Type="http://schemas.openxmlformats.org/officeDocument/2006/relationships/hyperlink" Target="https://datatracker.ietf.org/person/pthubert@cisco.com" TargetMode="External"/><Relationship Id="rId10" Type="http://schemas.openxmlformats.org/officeDocument/2006/relationships/hyperlink" Target="https://datatracker.ietf.org/doc/rfc9033/" TargetMode="External"/><Relationship Id="rId12" Type="http://schemas.openxmlformats.org/officeDocument/2006/relationships/hyperlink" Target="https://datatracker.ietf.org/wg/6tisch/about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Evaluation of the Cell Allocation Mechanism in 6TiSCH Minimal Scheduling Function for Wireless Sensor Networks - Midterm</a:t>
            </a:r>
            <a:endParaRPr sz="2400"/>
          </a:p>
        </p:txBody>
      </p:sp>
      <p:sp>
        <p:nvSpPr>
          <p:cNvPr id="393" name="Google Shape;393;p37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Benjamin 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Supervisor: Yevhenii Shudrenko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First Examiner: Prof. Timm-Giel</a:t>
            </a:r>
            <a:endParaRPr/>
          </a:p>
        </p:txBody>
      </p:sp>
      <p:sp>
        <p:nvSpPr>
          <p:cNvPr id="394" name="Google Shape;394;p37"/>
          <p:cNvSpPr txBox="1"/>
          <p:nvPr>
            <p:ph idx="10" type="dt"/>
          </p:nvPr>
        </p:nvSpPr>
        <p:spPr>
          <a:xfrm>
            <a:off x="2411759" y="3919260"/>
            <a:ext cx="2107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13.03.2025</a:t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449" y="2829669"/>
            <a:ext cx="4010026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2.	Current state</a:t>
            </a:r>
            <a:endParaRPr/>
          </a:p>
        </p:txBody>
      </p:sp>
      <p:sp>
        <p:nvSpPr>
          <p:cNvPr id="472" name="Google Shape;472;p4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Thesis</a:t>
            </a:r>
            <a:endParaRPr/>
          </a:p>
        </p:txBody>
      </p:sp>
      <p:sp>
        <p:nvSpPr>
          <p:cNvPr id="478" name="Google Shape;478;p47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79" name="Google Shape;479;p4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80" name="Google Shape;480;p47"/>
          <p:cNvGraphicFramePr/>
          <p:nvPr/>
        </p:nvGraphicFramePr>
        <p:xfrm>
          <a:off x="574475" y="148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{80580A3B-2082-4E4F-BC04-5C3E027FD820}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Section of Thesis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Progress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Introduction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95%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Background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95%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Related work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95%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Analytical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model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50%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Experimental validation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30%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Conclusion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0%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Analytical model</a:t>
            </a:r>
            <a:endParaRPr/>
          </a:p>
        </p:txBody>
      </p:sp>
      <p:sp>
        <p:nvSpPr>
          <p:cNvPr id="486" name="Google Shape;486;p48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87" name="Google Shape;487;p4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8" name="Google Shape;488;p48"/>
          <p:cNvPicPr preferRelativeResize="0"/>
          <p:nvPr/>
        </p:nvPicPr>
        <p:blipFill rotWithShape="1">
          <a:blip r:embed="rId3">
            <a:alphaModFix/>
          </a:blip>
          <a:srcRect b="0" l="7270" r="0" t="0"/>
          <a:stretch/>
        </p:blipFill>
        <p:spPr>
          <a:xfrm>
            <a:off x="596525" y="1792825"/>
            <a:ext cx="7194900" cy="1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Analytical model</a:t>
            </a:r>
            <a:endParaRPr/>
          </a:p>
        </p:txBody>
      </p:sp>
      <p:sp>
        <p:nvSpPr>
          <p:cNvPr id="494" name="Google Shape;494;p49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95" name="Google Shape;495;p4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6" name="Google Shape;496;p49"/>
          <p:cNvPicPr preferRelativeResize="0"/>
          <p:nvPr/>
        </p:nvPicPr>
        <p:blipFill rotWithShape="1">
          <a:blip r:embed="rId3">
            <a:alphaModFix/>
          </a:blip>
          <a:srcRect b="0" l="7456" r="7516" t="12755"/>
          <a:stretch/>
        </p:blipFill>
        <p:spPr>
          <a:xfrm>
            <a:off x="966500" y="1410900"/>
            <a:ext cx="6454951" cy="13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50" y="3333614"/>
            <a:ext cx="7459725" cy="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Analytical model</a:t>
            </a:r>
            <a:endParaRPr/>
          </a:p>
        </p:txBody>
      </p:sp>
      <p:sp>
        <p:nvSpPr>
          <p:cNvPr id="503" name="Google Shape;503;p50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04" name="Google Shape;504;p5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5" name="Google Shape;505;p50"/>
          <p:cNvPicPr preferRelativeResize="0"/>
          <p:nvPr/>
        </p:nvPicPr>
        <p:blipFill rotWithShape="1">
          <a:blip r:embed="rId3">
            <a:alphaModFix/>
          </a:blip>
          <a:srcRect b="0" l="7270" r="0" t="0"/>
          <a:stretch/>
        </p:blipFill>
        <p:spPr>
          <a:xfrm>
            <a:off x="1983975" y="1226050"/>
            <a:ext cx="4316600" cy="10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0"/>
          <p:cNvPicPr preferRelativeResize="0"/>
          <p:nvPr/>
        </p:nvPicPr>
        <p:blipFill rotWithShape="1">
          <a:blip r:embed="rId4">
            <a:alphaModFix/>
          </a:blip>
          <a:srcRect b="14760" l="12686" r="11573" t="15910"/>
          <a:stretch/>
        </p:blipFill>
        <p:spPr>
          <a:xfrm>
            <a:off x="2648025" y="2478713"/>
            <a:ext cx="2845176" cy="8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75" y="3437312"/>
            <a:ext cx="3404725" cy="9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3475" y="3437313"/>
            <a:ext cx="4079400" cy="101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Analytical model</a:t>
            </a:r>
            <a:endParaRPr/>
          </a:p>
        </p:txBody>
      </p:sp>
      <p:sp>
        <p:nvSpPr>
          <p:cNvPr id="514" name="Google Shape;514;p51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15" name="Google Shape;515;p5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16" name="Google Shape;516;p51" title="Ts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3" y="1329564"/>
            <a:ext cx="4103826" cy="3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1" title="E_sigma_O_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897" y="1423160"/>
            <a:ext cx="3854302" cy="289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Experimental setup</a:t>
            </a:r>
            <a:endParaRPr/>
          </a:p>
        </p:txBody>
      </p:sp>
      <p:sp>
        <p:nvSpPr>
          <p:cNvPr id="523" name="Google Shape;523;p52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24" name="Google Shape;524;p5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5" name="Google Shape;525;p52" title="WhatsApp Bild 2025-03-13 um 15.30.37_73eb904b.jpg"/>
          <p:cNvPicPr preferRelativeResize="0"/>
          <p:nvPr/>
        </p:nvPicPr>
        <p:blipFill rotWithShape="1">
          <a:blip r:embed="rId3">
            <a:alphaModFix/>
          </a:blip>
          <a:srcRect b="4846" l="7033" r="14724" t="6066"/>
          <a:stretch/>
        </p:blipFill>
        <p:spPr>
          <a:xfrm>
            <a:off x="330625" y="1124888"/>
            <a:ext cx="2298576" cy="3487252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2"/>
          <p:cNvSpPr txBox="1"/>
          <p:nvPr/>
        </p:nvSpPr>
        <p:spPr>
          <a:xfrm>
            <a:off x="2991325" y="1338225"/>
            <a:ext cx="453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Openmote-B nodes: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(TSCH-coordinator, RPL-root)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Network emulator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Additional implementation added in Contiki-NG code: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Setting up of autonomous cells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Relocation mechanism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Interferer mechanism of broadcasting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Sensing approach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Experimental setup</a:t>
            </a:r>
            <a:endParaRPr/>
          </a:p>
        </p:txBody>
      </p:sp>
      <p:sp>
        <p:nvSpPr>
          <p:cNvPr id="532" name="Google Shape;532;p53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33" name="Google Shape;533;p5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4" name="Google Shape;5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38" y="1065188"/>
            <a:ext cx="7738077" cy="19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975" y="3082125"/>
            <a:ext cx="4076024" cy="1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Current state - Experimental setup</a:t>
            </a:r>
            <a:endParaRPr/>
          </a:p>
        </p:txBody>
      </p:sp>
      <p:sp>
        <p:nvSpPr>
          <p:cNvPr id="541" name="Google Shape;541;p54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42" name="Google Shape;542;p5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3" name="Google Shape;543;p54" title="WhatsApp Bild 2025-03-13 um 15.30.37_73eb904b.jpg"/>
          <p:cNvPicPr preferRelativeResize="0"/>
          <p:nvPr/>
        </p:nvPicPr>
        <p:blipFill rotWithShape="1">
          <a:blip r:embed="rId3">
            <a:alphaModFix/>
          </a:blip>
          <a:srcRect b="4846" l="7033" r="14724" t="6066"/>
          <a:stretch/>
        </p:blipFill>
        <p:spPr>
          <a:xfrm>
            <a:off x="330625" y="1124888"/>
            <a:ext cx="2298576" cy="3487252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4"/>
          <p:cNvSpPr txBox="1"/>
          <p:nvPr/>
        </p:nvSpPr>
        <p:spPr>
          <a:xfrm>
            <a:off x="2991325" y="1338225"/>
            <a:ext cx="453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Openmote-B nodes: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(TSCH-coordinator, RPL-root)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Network emulator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Additional implementation added in Contiki-NG code: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Setting up of autonomous cells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Relocation mechanism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Interferer mechanism of broadcasting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Sensing approach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3.	 Challenges</a:t>
            </a:r>
            <a:endParaRPr/>
          </a:p>
        </p:txBody>
      </p:sp>
      <p:sp>
        <p:nvSpPr>
          <p:cNvPr id="550" name="Google Shape;550;p5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736997" y="465516"/>
            <a:ext cx="191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3247718" y="850702"/>
            <a:ext cx="45651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AutoNum type="arabicPeriod"/>
            </a:pPr>
            <a:r>
              <a:rPr lang="en-GB"/>
              <a:t>Introduction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Current state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Problems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Schedule</a:t>
            </a:r>
            <a:endParaRPr/>
          </a:p>
        </p:txBody>
      </p:sp>
      <p:sp>
        <p:nvSpPr>
          <p:cNvPr id="402" name="Google Shape;402;p3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Challenges</a:t>
            </a:r>
            <a:endParaRPr/>
          </a:p>
        </p:txBody>
      </p:sp>
      <p:sp>
        <p:nvSpPr>
          <p:cNvPr id="556" name="Google Shape;556;p56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Analytical: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Difficulties of unifying a general and abstract model with detailed experimental setup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Especially for sensing allocation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Boards get bricked and can only be fixed with debugger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At times unpredictable behaviour due to parallel processes</a:t>
            </a:r>
            <a:endParaRPr/>
          </a:p>
        </p:txBody>
      </p:sp>
      <p:sp>
        <p:nvSpPr>
          <p:cNvPr id="557" name="Google Shape;557;p56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58" name="Google Shape;558;p5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7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4.	Schedule</a:t>
            </a:r>
            <a:endParaRPr/>
          </a:p>
        </p:txBody>
      </p:sp>
      <p:sp>
        <p:nvSpPr>
          <p:cNvPr id="564" name="Google Shape;564;p5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Schedule</a:t>
            </a:r>
            <a:endParaRPr/>
          </a:p>
        </p:txBody>
      </p:sp>
      <p:sp>
        <p:nvSpPr>
          <p:cNvPr id="570" name="Google Shape;570;p58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71" name="Google Shape;571;p5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2" name="Google Shape;57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37" y="1459725"/>
            <a:ext cx="7719676" cy="222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578" name="Google Shape;578;p59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[1] </a:t>
            </a:r>
            <a:r>
              <a:rPr lang="en-GB" sz="900">
                <a:uFill>
                  <a:noFill/>
                </a:uFill>
                <a:hlinkClick r:id="rId3"/>
              </a:rPr>
              <a:t>Pascal Thubert</a:t>
            </a:r>
            <a:r>
              <a:rPr lang="en-GB" sz="900"/>
              <a:t> . ‘An Architecture for IPv6 over the Time-Slotted Channel Hopping Mode of IEEE 802.15.4 (6TiSCH)’ . RFC 9030 . May 2021 . url: </a:t>
            </a:r>
            <a:r>
              <a:rPr lang="en-GB" sz="900" u="sng">
                <a:solidFill>
                  <a:schemeClr val="hlink"/>
                </a:solidFill>
                <a:hlinkClick r:id="rId4"/>
              </a:rPr>
              <a:t>https://datatracker.ietf.org/doc/html/rfc9030</a:t>
            </a:r>
            <a:r>
              <a:rPr lang="en-GB" sz="900"/>
              <a:t>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[2] </a:t>
            </a:r>
            <a:r>
              <a:rPr lang="en-GB" sz="900" u="sng">
                <a:solidFill>
                  <a:schemeClr val="hlink"/>
                </a:solidFill>
                <a:hlinkClick r:id="rId5"/>
              </a:rPr>
              <a:t>https://pixabay.com/images/search/iot%20network/</a:t>
            </a:r>
            <a:r>
              <a:rPr lang="en-GB" sz="900"/>
              <a:t> .  Pixabay .  last visited 27.11.2024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[3]</a:t>
            </a:r>
            <a:r>
              <a:rPr lang="en-GB" sz="900">
                <a:uFill>
                  <a:noFill/>
                </a:uFill>
                <a:hlinkClick r:id="rId6"/>
              </a:rPr>
              <a:t>Qin Wang</a:t>
            </a:r>
            <a:r>
              <a:rPr lang="en-GB" sz="900"/>
              <a:t> ,</a:t>
            </a:r>
            <a:r>
              <a:rPr lang="en-GB" sz="900">
                <a:uFill>
                  <a:noFill/>
                </a:uFill>
                <a:hlinkClick r:id="rId7"/>
              </a:rPr>
              <a:t> Xavier Vilajosana</a:t>
            </a:r>
            <a:r>
              <a:rPr lang="en-GB" sz="900"/>
              <a:t> ,</a:t>
            </a:r>
            <a:r>
              <a:rPr lang="en-GB" sz="900">
                <a:uFill>
                  <a:noFill/>
                </a:uFill>
                <a:hlinkClick r:id="rId8"/>
              </a:rPr>
              <a:t> Thomas Watteyne</a:t>
            </a:r>
            <a:r>
              <a:rPr lang="en-GB" sz="900"/>
              <a:t> . 6TiSCH Operation Sublayer (6top) Protocol (6P) . RFC 8480 . November 2018 . </a:t>
            </a:r>
            <a:r>
              <a:rPr lang="en-GB" sz="900" u="sng">
                <a:solidFill>
                  <a:schemeClr val="hlink"/>
                </a:solidFill>
              </a:rPr>
              <a:t> </a:t>
            </a:r>
            <a:r>
              <a:rPr lang="en-GB" sz="900" u="sng">
                <a:solidFill>
                  <a:schemeClr val="hlink"/>
                </a:solidFill>
                <a:hlinkClick r:id="rId9"/>
              </a:rPr>
              <a:t>https://datatracker.ietf.org/doc/rfc8480</a:t>
            </a:r>
            <a:r>
              <a:rPr lang="en-GB" sz="900" u="sng">
                <a:solidFill>
                  <a:schemeClr val="hlink"/>
                </a:solidFill>
              </a:rPr>
              <a:t>/</a:t>
            </a:r>
            <a:r>
              <a:rPr lang="en-GB" sz="900"/>
              <a:t> 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[4] T. Chang, Ed., M. Vučinić, Inria, X. Vilajosana, . ‘6TiSCH Minimal Scheduling Function (MSF)’ . RFC 9033. May 2021. doi: 10.17487/RFC9033. url: </a:t>
            </a:r>
            <a:r>
              <a:rPr lang="en-GB" sz="900" u="sng">
                <a:solidFill>
                  <a:schemeClr val="hlink"/>
                </a:solidFill>
                <a:hlinkClick r:id="rId10"/>
              </a:rPr>
              <a:t>https://datatracker.ietf.org/doc/rfc9033/</a:t>
            </a:r>
            <a:r>
              <a:rPr lang="en-GB" sz="900"/>
              <a:t> 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[5] David Hauweele, Remous-Aris Koutsiamanis, Bruno Quoitin et al. ‘Pushing 6TiSCH Minimal Scheduling Function (MSF) to the Limits’. In: 2020 IEEE Symposium on Computers and Communications (ISCC). 2020, pp. 1–7. doi: 10.1109/ISCC50000.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2020.9219692.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[6] David Hauweele, Remous-Aris Koutsiamanis, Bruno Quoitin et al. ‘Thorough Performance Evaluation &amp; Analysis of the 6TiSCH Minimal Scheduling Function (MSF)’. In: Journal of Signal Processing Systems 93 (6 June 2021). doi: 10.1007/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S11265-021-01668-w.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[7] Lukas Borutta. 'Evaluation of the Minimal Scheduling Function for 6TiSCH-based Wireless Sensor Networks' . (16 September 2021)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[8] </a:t>
            </a:r>
            <a:r>
              <a:rPr lang="en-GB" sz="900">
                <a:uFill>
                  <a:noFill/>
                </a:uFill>
                <a:hlinkClick r:id="rId11"/>
              </a:rPr>
              <a:t>Pascal Thubert</a:t>
            </a:r>
            <a:r>
              <a:rPr lang="en-GB" sz="900"/>
              <a:t> . ‘IPv6 over the TSCH mode of IEEE 802.15.4e’ . </a:t>
            </a:r>
            <a:r>
              <a:rPr lang="en-GB" sz="900" u="sng">
                <a:solidFill>
                  <a:schemeClr val="hlink"/>
                </a:solidFill>
                <a:hlinkClick r:id="rId12"/>
              </a:rPr>
              <a:t>https://datatracker.ietf.org/wg/6tisch/about/</a:t>
            </a:r>
            <a:r>
              <a:rPr lang="en-GB" sz="900"/>
              <a:t> . last visited 15.12.2024.</a:t>
            </a:r>
            <a:endParaRPr sz="900"/>
          </a:p>
        </p:txBody>
      </p:sp>
      <p:sp>
        <p:nvSpPr>
          <p:cNvPr id="579" name="Google Shape;579;p59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80" name="Google Shape;580;p5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0"/>
          <p:cNvSpPr txBox="1"/>
          <p:nvPr>
            <p:ph type="title"/>
          </p:nvPr>
        </p:nvSpPr>
        <p:spPr>
          <a:xfrm>
            <a:off x="575076" y="485776"/>
            <a:ext cx="3699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586" name="Google Shape;586;p60"/>
          <p:cNvSpPr txBox="1"/>
          <p:nvPr>
            <p:ph idx="1" type="body"/>
          </p:nvPr>
        </p:nvSpPr>
        <p:spPr>
          <a:xfrm>
            <a:off x="575075" y="2079980"/>
            <a:ext cx="2778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rPr lang="en-GB"/>
              <a:t>Technische Universität Hamburg (TUHH)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rPr lang="en-GB"/>
              <a:t>Ko Benjamin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1.	Introduction</a:t>
            </a:r>
            <a:endParaRPr/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</a:t>
            </a:r>
            <a:endParaRPr/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</a:rPr>
              <a:t>Evaluation </a:t>
            </a:r>
            <a:r>
              <a:rPr lang="en-GB" sz="2900"/>
              <a:t>of the </a:t>
            </a:r>
            <a:r>
              <a:rPr lang="en-GB" sz="2900">
                <a:solidFill>
                  <a:schemeClr val="accent6"/>
                </a:solidFill>
              </a:rPr>
              <a:t>Cell Allocation Mechanism</a:t>
            </a:r>
            <a:r>
              <a:rPr lang="en-GB" sz="2900"/>
              <a:t> in 6TiSCH Minimal Scheduling Function for Wireless Sensor Networks</a:t>
            </a:r>
            <a:endParaRPr/>
          </a:p>
        </p:txBody>
      </p:sp>
      <p:sp>
        <p:nvSpPr>
          <p:cNvPr id="415" name="Google Shape;415;p40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- 6TiSCH</a:t>
            </a:r>
            <a:endParaRPr/>
          </a:p>
        </p:txBody>
      </p:sp>
      <p:sp>
        <p:nvSpPr>
          <p:cNvPr id="422" name="Google Shape;422;p41"/>
          <p:cNvSpPr txBox="1"/>
          <p:nvPr>
            <p:ph idx="1" type="body"/>
          </p:nvPr>
        </p:nvSpPr>
        <p:spPr>
          <a:xfrm>
            <a:off x="575075" y="1356300"/>
            <a:ext cx="33099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Enables IPv6 for LLN networks using IEEE 802.15.4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6TiSCH stands for IPv6 over TSCH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Convergence of Operational Technology (OT) and Information Technology (IT)[8]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Using 6LoWPAN standard for e.g. header compression and neighbour discovery</a:t>
            </a:r>
            <a:endParaRPr/>
          </a:p>
        </p:txBody>
      </p:sp>
      <p:sp>
        <p:nvSpPr>
          <p:cNvPr id="423" name="Google Shape;423;p41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[1]</a:t>
            </a:r>
            <a:endParaRPr/>
          </a:p>
        </p:txBody>
      </p:sp>
      <p:sp>
        <p:nvSpPr>
          <p:cNvPr id="424" name="Google Shape;424;p4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5" name="Google Shape;4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75" y="1490300"/>
            <a:ext cx="4139506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1"/>
          <p:cNvSpPr txBox="1"/>
          <p:nvPr/>
        </p:nvSpPr>
        <p:spPr>
          <a:xfrm>
            <a:off x="4583475" y="35849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2. Protocol stack of 6TiSCH [1]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- 6TiSCH</a:t>
            </a:r>
            <a:endParaRPr/>
          </a:p>
        </p:txBody>
      </p:sp>
      <p:sp>
        <p:nvSpPr>
          <p:cNvPr id="432" name="Google Shape;432;p42"/>
          <p:cNvSpPr txBox="1"/>
          <p:nvPr>
            <p:ph idx="1" type="body"/>
          </p:nvPr>
        </p:nvSpPr>
        <p:spPr>
          <a:xfrm>
            <a:off x="575075" y="1356300"/>
            <a:ext cx="32832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TSCH used as MAC protocol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Mix of TDM/FDM creating a matrix of cells for transmission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6top Protocol (6P) used as communication [3]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Scheduling function (SF) handles schedule</a:t>
            </a:r>
            <a:endParaRPr/>
          </a:p>
        </p:txBody>
      </p:sp>
      <p:sp>
        <p:nvSpPr>
          <p:cNvPr id="433" name="Google Shape;433;p42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[1]</a:t>
            </a:r>
            <a:endParaRPr/>
          </a:p>
        </p:txBody>
      </p:sp>
      <p:sp>
        <p:nvSpPr>
          <p:cNvPr id="434" name="Google Shape;434;p4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5" name="Google Shape;435;p42"/>
          <p:cNvPicPr preferRelativeResize="0"/>
          <p:nvPr/>
        </p:nvPicPr>
        <p:blipFill rotWithShape="1">
          <a:blip r:embed="rId3">
            <a:alphaModFix/>
          </a:blip>
          <a:srcRect b="0" l="0" r="21303" t="0"/>
          <a:stretch/>
        </p:blipFill>
        <p:spPr>
          <a:xfrm>
            <a:off x="4094450" y="1312925"/>
            <a:ext cx="3944201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2"/>
          <p:cNvSpPr txBox="1"/>
          <p:nvPr/>
        </p:nvSpPr>
        <p:spPr>
          <a:xfrm>
            <a:off x="5116875" y="36611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3. TSCH TDM/FDM schedule [7]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7" name="Google Shape;437;p42"/>
          <p:cNvPicPr preferRelativeResize="0"/>
          <p:nvPr/>
        </p:nvPicPr>
        <p:blipFill rotWithShape="1">
          <a:blip r:embed="rId3">
            <a:alphaModFix/>
          </a:blip>
          <a:srcRect b="37156" l="81479" r="0" t="23627"/>
          <a:stretch/>
        </p:blipFill>
        <p:spPr>
          <a:xfrm>
            <a:off x="4023450" y="3137469"/>
            <a:ext cx="928175" cy="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Scheduling Function</a:t>
            </a:r>
            <a:endParaRPr/>
          </a:p>
        </p:txBody>
      </p:sp>
      <p:sp>
        <p:nvSpPr>
          <p:cNvPr id="443" name="Google Shape;443;p43"/>
          <p:cNvSpPr txBox="1"/>
          <p:nvPr>
            <p:ph idx="1" type="body"/>
          </p:nvPr>
        </p:nvSpPr>
        <p:spPr>
          <a:xfrm>
            <a:off x="575076" y="1356300"/>
            <a:ext cx="34485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scheduling functions tasks for a node are: [1]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When and how many to cells add/delete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Which cells to include in CellList of the 6P ADD request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only scheduling function that has a official RFC by the IETF is the Minimal Scheduling function</a:t>
            </a:r>
            <a:endParaRPr/>
          </a:p>
        </p:txBody>
      </p:sp>
      <p:sp>
        <p:nvSpPr>
          <p:cNvPr id="444" name="Google Shape;444;p43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45" name="Google Shape;445;p4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6" name="Google Shape;446;p43"/>
          <p:cNvPicPr preferRelativeResize="0"/>
          <p:nvPr/>
        </p:nvPicPr>
        <p:blipFill rotWithShape="1">
          <a:blip r:embed="rId3">
            <a:alphaModFix/>
          </a:blip>
          <a:srcRect b="0" l="0" r="21135" t="0"/>
          <a:stretch/>
        </p:blipFill>
        <p:spPr>
          <a:xfrm>
            <a:off x="4094450" y="1312925"/>
            <a:ext cx="3952450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3"/>
          <p:cNvSpPr txBox="1"/>
          <p:nvPr/>
        </p:nvSpPr>
        <p:spPr>
          <a:xfrm>
            <a:off x="5116875" y="36611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3. TSCH TDM/FDM schedule [7]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 b="37156" l="81479" r="0" t="23627"/>
          <a:stretch/>
        </p:blipFill>
        <p:spPr>
          <a:xfrm>
            <a:off x="4023450" y="3137469"/>
            <a:ext cx="928175" cy="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Minimal Scheduling Function (MSF)</a:t>
            </a:r>
            <a:endParaRPr/>
          </a:p>
        </p:txBody>
      </p:sp>
      <p:sp>
        <p:nvSpPr>
          <p:cNvPr id="454" name="Google Shape;454;p44"/>
          <p:cNvSpPr txBox="1"/>
          <p:nvPr>
            <p:ph idx="1" type="body"/>
          </p:nvPr>
        </p:nvSpPr>
        <p:spPr>
          <a:xfrm>
            <a:off x="575075" y="1280100"/>
            <a:ext cx="41898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Has mechanisms to decide when to add/delete cells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CellList is chosen randomly and uniformly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Example: Relocation of a cell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PDR</a:t>
            </a:r>
            <a:r>
              <a:rPr baseline="-25000" lang="en-GB"/>
              <a:t>cellmax</a:t>
            </a:r>
            <a:r>
              <a:rPr lang="en-GB"/>
              <a:t> −  PDR</a:t>
            </a:r>
            <a:r>
              <a:rPr baseline="-25000" lang="en-GB"/>
              <a:t>i</a:t>
            </a:r>
            <a:r>
              <a:rPr lang="en-GB" sz="700"/>
              <a:t>    </a:t>
            </a:r>
            <a:r>
              <a:rPr lang="en-GB"/>
              <a:t>&gt;  RELOCATE_PDRTHRES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⇒ If true MSF will relocate the cell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PDR = Packet delivery ratio</a:t>
            </a:r>
            <a:endParaRPr sz="1200"/>
          </a:p>
        </p:txBody>
      </p:sp>
      <p:sp>
        <p:nvSpPr>
          <p:cNvPr id="455" name="Google Shape;455;p44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56" name="Google Shape;456;p4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7" name="Google Shape;4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00" y="1110850"/>
            <a:ext cx="2806675" cy="32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4"/>
          <p:cNvSpPr txBox="1"/>
          <p:nvPr/>
        </p:nvSpPr>
        <p:spPr>
          <a:xfrm>
            <a:off x="4970450" y="4423100"/>
            <a:ext cx="326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4. MSF recommended values [4]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Cell allocation mechanisms</a:t>
            </a:r>
            <a:endParaRPr/>
          </a:p>
        </p:txBody>
      </p:sp>
      <p:sp>
        <p:nvSpPr>
          <p:cNvPr id="464" name="Google Shape;464;p45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Different cell allocation mechanisms to evaluate: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 uniform selection of free cells (default)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Keeping a list of candidates in which the node listens and if traffic is detected then it will be exchanged with another cell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Stated as possibility in RFC for MSF [4]</a:t>
            </a:r>
            <a:endParaRPr/>
          </a:p>
        </p:txBody>
      </p:sp>
      <p:sp>
        <p:nvSpPr>
          <p:cNvPr id="465" name="Google Shape;465;p45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66" name="Google Shape;466;p4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HH_TUHH_Powerpoint_16x9DE_v3_final">
  <a:themeElements>
    <a:clrScheme name="Benutzerdefiniert 8">
      <a:dk1>
        <a:srgbClr val="265D71"/>
      </a:dk1>
      <a:lt1>
        <a:srgbClr val="FFFFFF"/>
      </a:lt1>
      <a:dk2>
        <a:srgbClr val="00C1D4"/>
      </a:dk2>
      <a:lt2>
        <a:srgbClr val="A8968C"/>
      </a:lt2>
      <a:accent1>
        <a:srgbClr val="7300FE"/>
      </a:accent1>
      <a:accent2>
        <a:srgbClr val="FF4F4F"/>
      </a:accent2>
      <a:accent3>
        <a:srgbClr val="5AFFC5"/>
      </a:accent3>
      <a:accent4>
        <a:srgbClr val="FF7E15"/>
      </a:accent4>
      <a:accent5>
        <a:srgbClr val="FFDC36"/>
      </a:accent5>
      <a:accent6>
        <a:srgbClr val="003566"/>
      </a:accent6>
      <a:hlink>
        <a:srgbClr val="00C1D4"/>
      </a:hlink>
      <a:folHlink>
        <a:srgbClr val="00C1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