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Poppi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4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A8A82-31CC-4F07-AA63-B7FCA73070C2}">
  <a:tblStyle styleId="{83BA8A82-31CC-4F07-AA63-B7FCA73070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4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Poppins-regular.fntdata"/><Relationship Id="rId47" Type="http://schemas.openxmlformats.org/officeDocument/2006/relationships/slide" Target="slides/slide40.xml"/><Relationship Id="rId49" Type="http://schemas.openxmlformats.org/officeDocument/2006/relationships/font" Target="fonts/Poppi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Poppins-boldItalic.fntdata"/><Relationship Id="rId50" Type="http://schemas.openxmlformats.org/officeDocument/2006/relationships/font" Target="fonts/Poppi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4d682947a_0_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04d682947a_0_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b8f55d8f5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4b8f55d8f5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04d682947a_0_6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04d682947a_0_6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4af25022b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4af25022b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220fee21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5220fee21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04d682947a_0_7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304d682947a_0_7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220fee21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35220fee21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04d682947a_0_7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304d682947a_0_7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04d682947a_0_7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304d682947a_0_7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220fee21f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5220fee21f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04d682947a_0_7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304d682947a_0_7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4d682947a_0_6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04d682947a_0_6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04d682947a_0_16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304d682947a_0_16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04d682947a_0_16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304d682947a_0_16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4b8f55d8f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34b8f55d8f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4b8f55d8f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34b8f55d8f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04d682947a_0_7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304d682947a_0_7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04d682947a_0_17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304d682947a_0_17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af25022b9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34af25022b9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04d682947a_0_17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304d682947a_0_17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4af25022b9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34af25022b9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4af25022b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34af25022b9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4d682947a_0_6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04d682947a_0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4af25022b9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34af25022b9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4af25022b9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34af25022b9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4af25022b9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34af25022b9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4af25022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34af25022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4af25022b9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g34af25022b9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04d682947a_0_8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304d682947a_0_8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04d682947a_0_8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304d682947a_0_8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4af25022b9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34af25022b9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4af25022b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34af25022b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4af25022b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34af25022b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04d682947a_0_6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04d682947a_0_6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4af25022b9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g34af25022b9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4d682947a_0_6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04d682947a_0_6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b8f55d8f5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34b8f55d8f5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04d682947a_0_17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304d682947a_0_17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04d682947a_0_6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04d682947a_0_6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04d682947a_0_6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304d682947a_0_6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>
            <a:off x="3463543" y="2571750"/>
            <a:ext cx="0" cy="127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357754" y="3847576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2357716" y="2566855"/>
            <a:ext cx="2211909" cy="640231"/>
            <a:chOff x="2705165" y="4074299"/>
            <a:chExt cx="3399799" cy="504000"/>
          </a:xfrm>
        </p:grpSpPr>
        <p:cxnSp>
          <p:nvCxnSpPr>
            <p:cNvPr id="67" name="Google Shape;67;p14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9" name="Google Shape;69;p14"/>
          <p:cNvCxnSpPr/>
          <p:nvPr/>
        </p:nvCxnSpPr>
        <p:spPr>
          <a:xfrm>
            <a:off x="144066" y="2571751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357754" y="2571750"/>
            <a:ext cx="0" cy="176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44066" y="4334090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2" name="Google Shape;72;p14"/>
          <p:cNvGrpSpPr/>
          <p:nvPr/>
        </p:nvGrpSpPr>
        <p:grpSpPr>
          <a:xfrm>
            <a:off x="2357716" y="3207124"/>
            <a:ext cx="2211909" cy="640231"/>
            <a:chOff x="2705165" y="4074299"/>
            <a:chExt cx="3399799" cy="5040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5" name="Google Shape;75;p14"/>
          <p:cNvCxnSpPr/>
          <p:nvPr/>
        </p:nvCxnSpPr>
        <p:spPr>
          <a:xfrm>
            <a:off x="2357754" y="3207314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3427701" y="381291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427701" y="3171989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427701" y="253640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1" y="2972032"/>
            <a:ext cx="1389461" cy="10235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>
            <p:ph idx="2" type="pic"/>
          </p:nvPr>
        </p:nvSpPr>
        <p:spPr>
          <a:xfrm>
            <a:off x="4569710" y="141685"/>
            <a:ext cx="4430100" cy="48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81" name="Google Shape;81;p14"/>
          <p:cNvCxnSpPr/>
          <p:nvPr/>
        </p:nvCxnSpPr>
        <p:spPr>
          <a:xfrm>
            <a:off x="4569709" y="141685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2411759" y="3919260"/>
            <a:ext cx="2107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87" name="Google Shape;87;p15"/>
          <p:cNvCxnSpPr/>
          <p:nvPr/>
        </p:nvCxnSpPr>
        <p:spPr>
          <a:xfrm>
            <a:off x="3463543" y="2571750"/>
            <a:ext cx="0" cy="127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2357754" y="3847576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9" name="Google Shape;89;p15"/>
          <p:cNvGrpSpPr/>
          <p:nvPr/>
        </p:nvGrpSpPr>
        <p:grpSpPr>
          <a:xfrm>
            <a:off x="2357716" y="2566855"/>
            <a:ext cx="2211909" cy="640231"/>
            <a:chOff x="2705165" y="4074299"/>
            <a:chExt cx="3399799" cy="504000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2" name="Google Shape;92;p15"/>
          <p:cNvCxnSpPr/>
          <p:nvPr/>
        </p:nvCxnSpPr>
        <p:spPr>
          <a:xfrm>
            <a:off x="144066" y="2571751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2357754" y="2571750"/>
            <a:ext cx="0" cy="176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44066" y="4334090"/>
            <a:ext cx="4425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5" name="Google Shape;95;p15"/>
          <p:cNvGrpSpPr/>
          <p:nvPr/>
        </p:nvGrpSpPr>
        <p:grpSpPr>
          <a:xfrm>
            <a:off x="2357716" y="3207124"/>
            <a:ext cx="2211909" cy="640231"/>
            <a:chOff x="2705165" y="4074299"/>
            <a:chExt cx="3399799" cy="504000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8" name="Google Shape;98;p15"/>
          <p:cNvCxnSpPr/>
          <p:nvPr/>
        </p:nvCxnSpPr>
        <p:spPr>
          <a:xfrm>
            <a:off x="2357754" y="3207314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5"/>
          <p:cNvSpPr/>
          <p:nvPr/>
        </p:nvSpPr>
        <p:spPr>
          <a:xfrm>
            <a:off x="3427701" y="381291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427701" y="3171989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427701" y="253640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1" y="2972032"/>
            <a:ext cx="1389461" cy="1023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/>
          <p:nvPr/>
        </p:nvCxnSpPr>
        <p:spPr>
          <a:xfrm>
            <a:off x="4569709" y="141685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0880" y="141685"/>
            <a:ext cx="2624471" cy="486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2411760" y="3919260"/>
            <a:ext cx="2106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143006" y="3305114"/>
            <a:ext cx="1646718" cy="961590"/>
            <a:chOff x="190675" y="4406818"/>
            <a:chExt cx="2195624" cy="1282120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90675" y="5047878"/>
              <a:ext cx="15846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109" name="Google Shape;10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874" y="4406818"/>
              <a:ext cx="2192425" cy="1282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6"/>
          <p:cNvSpPr/>
          <p:nvPr/>
        </p:nvSpPr>
        <p:spPr>
          <a:xfrm>
            <a:off x="2789802" y="141685"/>
            <a:ext cx="5346900" cy="48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736997" y="465516"/>
            <a:ext cx="191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247718" y="850702"/>
            <a:ext cx="45651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AutoNum type="arabicPeriod"/>
              <a:defRPr sz="1900"/>
            </a:lvl1pPr>
            <a:lvl2pPr indent="-3175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6"/>
          <p:cNvCxnSpPr>
            <a:endCxn id="113" idx="3"/>
          </p:cNvCxnSpPr>
          <p:nvPr/>
        </p:nvCxnSpPr>
        <p:spPr>
          <a:xfrm>
            <a:off x="8133367" y="2571685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>
            <a:off x="2789802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144066" y="2571751"/>
            <a:ext cx="264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1" showMasterSp="0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>
            <a:endCxn id="123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144050" y="2569487"/>
            <a:ext cx="7289063" cy="2432067"/>
            <a:chOff x="407989" y="3426142"/>
            <a:chExt cx="9080681" cy="3029858"/>
          </a:xfrm>
        </p:grpSpPr>
        <p:pic>
          <p:nvPicPr>
            <p:cNvPr id="129" name="Google Shape;12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1526" y="4047913"/>
              <a:ext cx="1775012" cy="178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7"/>
            <p:cNvSpPr/>
            <p:nvPr/>
          </p:nvSpPr>
          <p:spPr>
            <a:xfrm>
              <a:off x="407989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436174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466470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33" name="Google Shape;133;p17"/>
            <p:cNvCxnSpPr/>
            <p:nvPr/>
          </p:nvCxnSpPr>
          <p:spPr>
            <a:xfrm>
              <a:off x="9488556" y="3426142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6461413" y="3426142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433885" y="3429000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 (mit BU)">
  <p:cSld name="Text und Bild (mit BU)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75072" y="1356289"/>
            <a:ext cx="40509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4" name="Google Shape;144;p19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9"/>
          <p:cNvSpPr/>
          <p:nvPr>
            <p:ph idx="3" type="pic"/>
          </p:nvPr>
        </p:nvSpPr>
        <p:spPr>
          <a:xfrm>
            <a:off x="5004049" y="1000125"/>
            <a:ext cx="3132600" cy="4001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47" name="Google Shape;147;p19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großes Bild (mit BU)">
  <p:cSld name="Text und großes Bild (mit BU)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75073" y="223835"/>
            <a:ext cx="3669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75072" y="1356289"/>
            <a:ext cx="36657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4" name="Google Shape;154;p20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267891" y="4812999"/>
            <a:ext cx="4250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0"/>
          <p:cNvSpPr/>
          <p:nvPr>
            <p:ph idx="3" type="pic"/>
          </p:nvPr>
        </p:nvSpPr>
        <p:spPr>
          <a:xfrm>
            <a:off x="4626007" y="141684"/>
            <a:ext cx="3510600" cy="48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57" name="Google Shape;157;p20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2 Bilder">
  <p:cSld name="Text und 2 Bil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575072" y="1356290"/>
            <a:ext cx="40509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1"/>
          <p:cNvSpPr/>
          <p:nvPr>
            <p:ph idx="2" type="pic"/>
          </p:nvPr>
        </p:nvSpPr>
        <p:spPr>
          <a:xfrm>
            <a:off x="5248871" y="1232297"/>
            <a:ext cx="2643300" cy="1530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65" name="Google Shape;165;p21"/>
          <p:cNvCxnSpPr/>
          <p:nvPr/>
        </p:nvCxnSpPr>
        <p:spPr>
          <a:xfrm>
            <a:off x="5008623" y="1006079"/>
            <a:ext cx="0" cy="3995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5008623" y="3003798"/>
            <a:ext cx="31281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1"/>
          <p:cNvSpPr/>
          <p:nvPr>
            <p:ph idx="3" type="pic"/>
          </p:nvPr>
        </p:nvSpPr>
        <p:spPr>
          <a:xfrm>
            <a:off x="5248815" y="3232124"/>
            <a:ext cx="2643300" cy="1530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68" name="Google Shape;168;p21"/>
          <p:cNvCxnSpPr/>
          <p:nvPr/>
        </p:nvCxnSpPr>
        <p:spPr>
          <a:xfrm>
            <a:off x="144067" y="4812999"/>
            <a:ext cx="4860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1"/>
          <p:cNvSpPr txBox="1"/>
          <p:nvPr>
            <p:ph idx="4" type="body"/>
          </p:nvPr>
        </p:nvSpPr>
        <p:spPr>
          <a:xfrm>
            <a:off x="267890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2" showMasterSp="0">
  <p:cSld name="Trenner 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2" y="3030801"/>
            <a:ext cx="7129276" cy="15195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2"/>
          <p:cNvCxnSpPr>
            <a:endCxn id="177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575072" y="1356287"/>
            <a:ext cx="3348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2" type="body"/>
          </p:nvPr>
        </p:nvSpPr>
        <p:spPr>
          <a:xfrm>
            <a:off x="4139765" y="1356287"/>
            <a:ext cx="3348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7" name="Google Shape;187;p23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9" name="Google Shape;189;p23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3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bild">
  <p:cSld name="Vollbild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4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4"/>
          <p:cNvSpPr/>
          <p:nvPr>
            <p:ph idx="2" type="pic"/>
          </p:nvPr>
        </p:nvSpPr>
        <p:spPr>
          <a:xfrm>
            <a:off x="144067" y="141685"/>
            <a:ext cx="7989000" cy="4671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97" name="Google Shape;197;p24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>
            <p:ph idx="2" type="media"/>
          </p:nvPr>
        </p:nvSpPr>
        <p:spPr>
          <a:xfrm>
            <a:off x="144066" y="141685"/>
            <a:ext cx="8007000" cy="48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−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◊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∙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>
  <p:cSld name="Zita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5008622" y="1006081"/>
            <a:ext cx="3128100" cy="399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575072" y="1356290"/>
            <a:ext cx="40509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8" name="Google Shape;208;p26"/>
          <p:cNvCxnSpPr/>
          <p:nvPr/>
        </p:nvCxnSpPr>
        <p:spPr>
          <a:xfrm>
            <a:off x="5008623" y="1168004"/>
            <a:ext cx="0" cy="3672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6"/>
          <p:cNvSpPr txBox="1"/>
          <p:nvPr>
            <p:ph idx="2" type="body"/>
          </p:nvPr>
        </p:nvSpPr>
        <p:spPr>
          <a:xfrm>
            <a:off x="5409093" y="1369331"/>
            <a:ext cx="2403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3" type="body"/>
          </p:nvPr>
        </p:nvSpPr>
        <p:spPr>
          <a:xfrm>
            <a:off x="5409093" y="1730756"/>
            <a:ext cx="24039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1" name="Google Shape;211;p26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6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6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3" showMasterSp="0">
  <p:cSld name="Trenner 3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144065" y="4164358"/>
            <a:ext cx="7384947" cy="836182"/>
          </a:xfrm>
          <a:custGeom>
            <a:rect b="b" l="l" r="r" t="t"/>
            <a:pathLst>
              <a:path extrusionOk="0" h="1035519" w="9145445">
                <a:moveTo>
                  <a:pt x="0" y="0"/>
                </a:moveTo>
                <a:lnTo>
                  <a:pt x="9145445" y="0"/>
                </a:lnTo>
                <a:lnTo>
                  <a:pt x="9145445" y="1035519"/>
                </a:lnTo>
                <a:lnTo>
                  <a:pt x="0" y="103551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7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7"/>
          <p:cNvCxnSpPr>
            <a:endCxn id="218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7"/>
          <p:cNvCxnSpPr/>
          <p:nvPr/>
        </p:nvCxnSpPr>
        <p:spPr>
          <a:xfrm>
            <a:off x="5236694" y="2569607"/>
            <a:ext cx="0" cy="1600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27"/>
          <p:cNvCxnSpPr/>
          <p:nvPr/>
        </p:nvCxnSpPr>
        <p:spPr>
          <a:xfrm>
            <a:off x="5619171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27"/>
          <p:cNvCxnSpPr/>
          <p:nvPr/>
        </p:nvCxnSpPr>
        <p:spPr>
          <a:xfrm>
            <a:off x="6001648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6384125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6766603" y="2569607"/>
            <a:ext cx="0" cy="1600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27"/>
          <p:cNvCxnSpPr/>
          <p:nvPr/>
        </p:nvCxnSpPr>
        <p:spPr>
          <a:xfrm>
            <a:off x="7149080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7"/>
          <p:cNvCxnSpPr/>
          <p:nvPr/>
        </p:nvCxnSpPr>
        <p:spPr>
          <a:xfrm>
            <a:off x="7531557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7"/>
          <p:cNvSpPr/>
          <p:nvPr/>
        </p:nvSpPr>
        <p:spPr>
          <a:xfrm>
            <a:off x="7414560" y="3523458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2" y="234724"/>
                  <a:pt x="302532" y="151266"/>
                </a:cubicBezTo>
                <a:cubicBezTo>
                  <a:pt x="302596" y="67682"/>
                  <a:pt x="234850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7031153" y="3523458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2" y="234724"/>
                  <a:pt x="302532" y="151266"/>
                </a:cubicBezTo>
                <a:cubicBezTo>
                  <a:pt x="302532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883152" y="2799139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5883152" y="3246825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6653705" y="3118413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2" y="234724"/>
                  <a:pt x="302532" y="151266"/>
                </a:cubicBezTo>
                <a:cubicBezTo>
                  <a:pt x="302532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263664" y="3704526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2" y="234724"/>
                  <a:pt x="302532" y="151266"/>
                </a:cubicBezTo>
                <a:cubicBezTo>
                  <a:pt x="302532" y="67682"/>
                  <a:pt x="234850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5504390" y="3776010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851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5504390" y="2992923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851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5124249" y="3434496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3" y="234724"/>
                  <a:pt x="302533" y="151266"/>
                </a:cubicBezTo>
                <a:cubicBezTo>
                  <a:pt x="302533" y="67682"/>
                  <a:pt x="234787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9" name="Google Shape;239;p27"/>
          <p:cNvCxnSpPr/>
          <p:nvPr/>
        </p:nvCxnSpPr>
        <p:spPr>
          <a:xfrm>
            <a:off x="144066" y="4165038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0" name="Google Shape;240;p27"/>
          <p:cNvGrpSpPr/>
          <p:nvPr/>
        </p:nvGrpSpPr>
        <p:grpSpPr>
          <a:xfrm>
            <a:off x="1898598" y="3079503"/>
            <a:ext cx="3061791" cy="1374354"/>
            <a:chOff x="2565601" y="4056458"/>
            <a:chExt cx="3825804" cy="1717299"/>
          </a:xfrm>
        </p:grpSpPr>
        <p:sp>
          <p:nvSpPr>
            <p:cNvPr id="241" name="Google Shape;241;p27"/>
            <p:cNvSpPr/>
            <p:nvPr/>
          </p:nvSpPr>
          <p:spPr>
            <a:xfrm>
              <a:off x="2565601" y="4056649"/>
              <a:ext cx="2703711" cy="1351664"/>
            </a:xfrm>
            <a:custGeom>
              <a:rect b="b" l="l" r="r" t="t"/>
              <a:pathLst>
                <a:path extrusionOk="0" h="1351664" w="2703711">
                  <a:moveTo>
                    <a:pt x="2703711" y="1351665"/>
                  </a:moveTo>
                  <a:cubicBezTo>
                    <a:pt x="2703711" y="605065"/>
                    <a:pt x="2098455" y="0"/>
                    <a:pt x="1351856" y="0"/>
                  </a:cubicBezTo>
                  <a:cubicBezTo>
                    <a:pt x="605256" y="0"/>
                    <a:pt x="0" y="605065"/>
                    <a:pt x="0" y="1351665"/>
                  </a:cubicBezTo>
                  <a:lnTo>
                    <a:pt x="2703711" y="1351665"/>
                  </a:lnTo>
                  <a:close/>
                </a:path>
              </a:pathLst>
            </a:custGeom>
            <a:solidFill>
              <a:srgbClr val="7300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565601" y="4056458"/>
              <a:ext cx="2703711" cy="1372338"/>
            </a:xfrm>
            <a:custGeom>
              <a:rect b="b" l="l" r="r" t="t"/>
              <a:pathLst>
                <a:path extrusionOk="0" h="1372338" w="2703711">
                  <a:moveTo>
                    <a:pt x="0" y="0"/>
                  </a:moveTo>
                  <a:lnTo>
                    <a:pt x="2703711" y="0"/>
                  </a:lnTo>
                  <a:lnTo>
                    <a:pt x="2703711" y="1372338"/>
                  </a:lnTo>
                  <a:lnTo>
                    <a:pt x="0" y="137233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552076" y="5042997"/>
              <a:ext cx="730760" cy="730760"/>
            </a:xfrm>
            <a:custGeom>
              <a:rect b="b" l="l" r="r" t="t"/>
              <a:pathLst>
                <a:path extrusionOk="0" h="730760" w="730760">
                  <a:moveTo>
                    <a:pt x="365380" y="0"/>
                  </a:moveTo>
                  <a:cubicBezTo>
                    <a:pt x="163607" y="0"/>
                    <a:pt x="0" y="163607"/>
                    <a:pt x="0" y="365380"/>
                  </a:cubicBezTo>
                  <a:cubicBezTo>
                    <a:pt x="0" y="567153"/>
                    <a:pt x="163607" y="730760"/>
                    <a:pt x="365380" y="730760"/>
                  </a:cubicBezTo>
                  <a:cubicBezTo>
                    <a:pt x="567154" y="730760"/>
                    <a:pt x="730761" y="567153"/>
                    <a:pt x="730761" y="365380"/>
                  </a:cubicBezTo>
                  <a:cubicBezTo>
                    <a:pt x="730761" y="163607"/>
                    <a:pt x="567154" y="0"/>
                    <a:pt x="365380" y="0"/>
                  </a:cubicBezTo>
                </a:path>
              </a:pathLst>
            </a:custGeom>
            <a:solidFill>
              <a:srgbClr val="8F9EA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804954" y="5257047"/>
              <a:ext cx="1403380" cy="302532"/>
            </a:xfrm>
            <a:custGeom>
              <a:rect b="b" l="l" r="r" t="t"/>
              <a:pathLst>
                <a:path extrusionOk="0" h="302532" w="1403380">
                  <a:moveTo>
                    <a:pt x="0" y="0"/>
                  </a:moveTo>
                  <a:lnTo>
                    <a:pt x="1403380" y="0"/>
                  </a:lnTo>
                  <a:lnTo>
                    <a:pt x="1403380" y="302533"/>
                  </a:lnTo>
                  <a:lnTo>
                    <a:pt x="0" y="302533"/>
                  </a:lnTo>
                  <a:close/>
                </a:path>
              </a:pathLst>
            </a:custGeom>
            <a:solidFill>
              <a:srgbClr val="FF96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917393" y="5257047"/>
              <a:ext cx="887497" cy="302532"/>
            </a:xfrm>
            <a:custGeom>
              <a:rect b="b" l="l" r="r" t="t"/>
              <a:pathLst>
                <a:path extrusionOk="0" h="302532" w="887497">
                  <a:moveTo>
                    <a:pt x="0" y="0"/>
                  </a:moveTo>
                  <a:lnTo>
                    <a:pt x="887497" y="0"/>
                  </a:lnTo>
                  <a:lnTo>
                    <a:pt x="887497" y="302533"/>
                  </a:lnTo>
                  <a:lnTo>
                    <a:pt x="0" y="302533"/>
                  </a:lnTo>
                  <a:close/>
                </a:path>
              </a:pathLst>
            </a:custGeom>
            <a:solidFill>
              <a:srgbClr val="FF96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6088873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6" y="0"/>
                  </a:moveTo>
                  <a:cubicBezTo>
                    <a:pt x="67745" y="0"/>
                    <a:pt x="0" y="67682"/>
                    <a:pt x="0" y="151266"/>
                  </a:cubicBezTo>
                  <a:cubicBezTo>
                    <a:pt x="0" y="234724"/>
                    <a:pt x="67745" y="302533"/>
                    <a:pt x="151266" y="302533"/>
                  </a:cubicBezTo>
                  <a:cubicBezTo>
                    <a:pt x="234787" y="302533"/>
                    <a:pt x="302533" y="234724"/>
                    <a:pt x="302533" y="151266"/>
                  </a:cubicBezTo>
                  <a:cubicBezTo>
                    <a:pt x="302533" y="67682"/>
                    <a:pt x="234787" y="0"/>
                    <a:pt x="151266" y="0"/>
                  </a:cubicBezTo>
                </a:path>
              </a:pathLst>
            </a:custGeom>
            <a:solidFill>
              <a:srgbClr val="FFAE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653687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6" y="0"/>
                  </a:moveTo>
                  <a:cubicBezTo>
                    <a:pt x="67745" y="0"/>
                    <a:pt x="0" y="67682"/>
                    <a:pt x="0" y="151266"/>
                  </a:cubicBezTo>
                  <a:cubicBezTo>
                    <a:pt x="0" y="234724"/>
                    <a:pt x="67745" y="302533"/>
                    <a:pt x="151266" y="302533"/>
                  </a:cubicBezTo>
                  <a:cubicBezTo>
                    <a:pt x="234787" y="302533"/>
                    <a:pt x="302533" y="234724"/>
                    <a:pt x="302533" y="151266"/>
                  </a:cubicBezTo>
                  <a:cubicBezTo>
                    <a:pt x="302533" y="67682"/>
                    <a:pt x="234787" y="0"/>
                    <a:pt x="151266" y="0"/>
                  </a:cubicBezTo>
                </a:path>
              </a:pathLst>
            </a:custGeom>
            <a:solidFill>
              <a:srgbClr val="FFAE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766190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7" y="0"/>
                  </a:moveTo>
                  <a:cubicBezTo>
                    <a:pt x="67746" y="0"/>
                    <a:pt x="0" y="67682"/>
                    <a:pt x="0" y="151266"/>
                  </a:cubicBezTo>
                  <a:cubicBezTo>
                    <a:pt x="0" y="234724"/>
                    <a:pt x="67746" y="302533"/>
                    <a:pt x="151267" y="302533"/>
                  </a:cubicBezTo>
                  <a:cubicBezTo>
                    <a:pt x="234788" y="302533"/>
                    <a:pt x="302533" y="234724"/>
                    <a:pt x="302533" y="151266"/>
                  </a:cubicBezTo>
                  <a:cubicBezTo>
                    <a:pt x="302533" y="67682"/>
                    <a:pt x="234788" y="0"/>
                    <a:pt x="151267" y="0"/>
                  </a:cubicBezTo>
                </a:path>
              </a:pathLst>
            </a:custGeom>
            <a:solidFill>
              <a:srgbClr val="7300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1418457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28"/>
          <p:cNvSpPr/>
          <p:nvPr/>
        </p:nvSpPr>
        <p:spPr>
          <a:xfrm>
            <a:off x="575072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8"/>
          <p:cNvSpPr txBox="1"/>
          <p:nvPr>
            <p:ph idx="2" type="body"/>
          </p:nvPr>
        </p:nvSpPr>
        <p:spPr>
          <a:xfrm>
            <a:off x="1418457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28"/>
          <p:cNvSpPr/>
          <p:nvPr>
            <p:ph idx="3" type="pic"/>
          </p:nvPr>
        </p:nvSpPr>
        <p:spPr>
          <a:xfrm>
            <a:off x="575072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56" name="Google Shape;256;p28"/>
          <p:cNvSpPr txBox="1"/>
          <p:nvPr>
            <p:ph idx="4" type="body"/>
          </p:nvPr>
        </p:nvSpPr>
        <p:spPr>
          <a:xfrm>
            <a:off x="3842168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28"/>
          <p:cNvSpPr/>
          <p:nvPr/>
        </p:nvSpPr>
        <p:spPr>
          <a:xfrm>
            <a:off x="2998783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28"/>
          <p:cNvSpPr txBox="1"/>
          <p:nvPr>
            <p:ph idx="5" type="body"/>
          </p:nvPr>
        </p:nvSpPr>
        <p:spPr>
          <a:xfrm>
            <a:off x="3842168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28"/>
          <p:cNvSpPr/>
          <p:nvPr>
            <p:ph idx="6" type="pic"/>
          </p:nvPr>
        </p:nvSpPr>
        <p:spPr>
          <a:xfrm>
            <a:off x="2998783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0" name="Google Shape;260;p28"/>
          <p:cNvSpPr txBox="1"/>
          <p:nvPr>
            <p:ph idx="7" type="body"/>
          </p:nvPr>
        </p:nvSpPr>
        <p:spPr>
          <a:xfrm>
            <a:off x="6259036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5415651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28"/>
          <p:cNvSpPr txBox="1"/>
          <p:nvPr>
            <p:ph idx="8" type="body"/>
          </p:nvPr>
        </p:nvSpPr>
        <p:spPr>
          <a:xfrm>
            <a:off x="6259036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28"/>
          <p:cNvSpPr/>
          <p:nvPr>
            <p:ph idx="9" type="pic"/>
          </p:nvPr>
        </p:nvSpPr>
        <p:spPr>
          <a:xfrm>
            <a:off x="5415651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4" name="Google Shape;264;p28"/>
          <p:cNvSpPr txBox="1"/>
          <p:nvPr>
            <p:ph idx="13" type="body"/>
          </p:nvPr>
        </p:nvSpPr>
        <p:spPr>
          <a:xfrm>
            <a:off x="1418457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28"/>
          <p:cNvSpPr/>
          <p:nvPr/>
        </p:nvSpPr>
        <p:spPr>
          <a:xfrm>
            <a:off x="575072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28"/>
          <p:cNvSpPr txBox="1"/>
          <p:nvPr>
            <p:ph idx="14" type="body"/>
          </p:nvPr>
        </p:nvSpPr>
        <p:spPr>
          <a:xfrm>
            <a:off x="1418457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28"/>
          <p:cNvSpPr/>
          <p:nvPr>
            <p:ph idx="15" type="pic"/>
          </p:nvPr>
        </p:nvSpPr>
        <p:spPr>
          <a:xfrm>
            <a:off x="575072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8" name="Google Shape;268;p28"/>
          <p:cNvSpPr txBox="1"/>
          <p:nvPr>
            <p:ph idx="16" type="body"/>
          </p:nvPr>
        </p:nvSpPr>
        <p:spPr>
          <a:xfrm>
            <a:off x="3842168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28"/>
          <p:cNvSpPr/>
          <p:nvPr/>
        </p:nvSpPr>
        <p:spPr>
          <a:xfrm>
            <a:off x="2998783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28"/>
          <p:cNvSpPr txBox="1"/>
          <p:nvPr>
            <p:ph idx="17" type="body"/>
          </p:nvPr>
        </p:nvSpPr>
        <p:spPr>
          <a:xfrm>
            <a:off x="3842168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28"/>
          <p:cNvSpPr/>
          <p:nvPr>
            <p:ph idx="18" type="pic"/>
          </p:nvPr>
        </p:nvSpPr>
        <p:spPr>
          <a:xfrm>
            <a:off x="2998783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2" name="Google Shape;272;p28"/>
          <p:cNvSpPr txBox="1"/>
          <p:nvPr>
            <p:ph idx="19" type="body"/>
          </p:nvPr>
        </p:nvSpPr>
        <p:spPr>
          <a:xfrm>
            <a:off x="6259036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28"/>
          <p:cNvSpPr/>
          <p:nvPr/>
        </p:nvSpPr>
        <p:spPr>
          <a:xfrm>
            <a:off x="5415651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p28"/>
          <p:cNvSpPr txBox="1"/>
          <p:nvPr>
            <p:ph idx="20" type="body"/>
          </p:nvPr>
        </p:nvSpPr>
        <p:spPr>
          <a:xfrm>
            <a:off x="6259036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5" name="Google Shape;275;p28"/>
          <p:cNvSpPr/>
          <p:nvPr>
            <p:ph idx="21" type="pic"/>
          </p:nvPr>
        </p:nvSpPr>
        <p:spPr>
          <a:xfrm>
            <a:off x="5415651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6" name="Google Shape;276;p28"/>
          <p:cNvSpPr txBox="1"/>
          <p:nvPr>
            <p:ph idx="22" type="body"/>
          </p:nvPr>
        </p:nvSpPr>
        <p:spPr>
          <a:xfrm>
            <a:off x="1418457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28"/>
          <p:cNvSpPr/>
          <p:nvPr/>
        </p:nvSpPr>
        <p:spPr>
          <a:xfrm>
            <a:off x="575072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28"/>
          <p:cNvSpPr txBox="1"/>
          <p:nvPr>
            <p:ph idx="23" type="body"/>
          </p:nvPr>
        </p:nvSpPr>
        <p:spPr>
          <a:xfrm>
            <a:off x="1418457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9" name="Google Shape;279;p28"/>
          <p:cNvSpPr/>
          <p:nvPr>
            <p:ph idx="24" type="pic"/>
          </p:nvPr>
        </p:nvSpPr>
        <p:spPr>
          <a:xfrm>
            <a:off x="575072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0" name="Google Shape;280;p28"/>
          <p:cNvSpPr txBox="1"/>
          <p:nvPr>
            <p:ph idx="25" type="body"/>
          </p:nvPr>
        </p:nvSpPr>
        <p:spPr>
          <a:xfrm>
            <a:off x="3842168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1" name="Google Shape;281;p28"/>
          <p:cNvSpPr/>
          <p:nvPr/>
        </p:nvSpPr>
        <p:spPr>
          <a:xfrm>
            <a:off x="2998783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28"/>
          <p:cNvSpPr txBox="1"/>
          <p:nvPr>
            <p:ph idx="26" type="body"/>
          </p:nvPr>
        </p:nvSpPr>
        <p:spPr>
          <a:xfrm>
            <a:off x="3842168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3" name="Google Shape;283;p28"/>
          <p:cNvSpPr/>
          <p:nvPr>
            <p:ph idx="27" type="pic"/>
          </p:nvPr>
        </p:nvSpPr>
        <p:spPr>
          <a:xfrm>
            <a:off x="2998783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4" name="Google Shape;284;p28"/>
          <p:cNvSpPr txBox="1"/>
          <p:nvPr>
            <p:ph idx="28" type="body"/>
          </p:nvPr>
        </p:nvSpPr>
        <p:spPr>
          <a:xfrm>
            <a:off x="6259036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5" name="Google Shape;285;p28"/>
          <p:cNvSpPr/>
          <p:nvPr/>
        </p:nvSpPr>
        <p:spPr>
          <a:xfrm>
            <a:off x="5415651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28"/>
          <p:cNvSpPr txBox="1"/>
          <p:nvPr>
            <p:ph idx="29" type="body"/>
          </p:nvPr>
        </p:nvSpPr>
        <p:spPr>
          <a:xfrm>
            <a:off x="6259036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28"/>
          <p:cNvSpPr/>
          <p:nvPr>
            <p:ph idx="30" type="pic"/>
          </p:nvPr>
        </p:nvSpPr>
        <p:spPr>
          <a:xfrm>
            <a:off x="5415651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cxnSp>
        <p:nvCxnSpPr>
          <p:cNvPr id="288" name="Google Shape;288;p28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ilder (mit BU)">
  <p:cSld name="4 Bilder (mit BU)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29"/>
          <p:cNvSpPr/>
          <p:nvPr>
            <p:ph idx="2" type="pic"/>
          </p:nvPr>
        </p:nvSpPr>
        <p:spPr>
          <a:xfrm>
            <a:off x="4498993" y="1236520"/>
            <a:ext cx="3381000" cy="1361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95" name="Google Shape;295;p29"/>
          <p:cNvCxnSpPr/>
          <p:nvPr/>
        </p:nvCxnSpPr>
        <p:spPr>
          <a:xfrm>
            <a:off x="4274967" y="1006079"/>
            <a:ext cx="0" cy="3807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29"/>
          <p:cNvCxnSpPr/>
          <p:nvPr/>
        </p:nvCxnSpPr>
        <p:spPr>
          <a:xfrm>
            <a:off x="4274967" y="2825168"/>
            <a:ext cx="386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29"/>
          <p:cNvSpPr/>
          <p:nvPr>
            <p:ph idx="3" type="pic"/>
          </p:nvPr>
        </p:nvSpPr>
        <p:spPr>
          <a:xfrm>
            <a:off x="4498994" y="3052609"/>
            <a:ext cx="1474800" cy="151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8" name="Google Shape;298;p29"/>
          <p:cNvSpPr/>
          <p:nvPr>
            <p:ph idx="4" type="pic"/>
          </p:nvPr>
        </p:nvSpPr>
        <p:spPr>
          <a:xfrm>
            <a:off x="384463" y="1236520"/>
            <a:ext cx="3666600" cy="333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9" name="Google Shape;299;p29"/>
          <p:cNvSpPr/>
          <p:nvPr>
            <p:ph idx="5" type="pic"/>
          </p:nvPr>
        </p:nvSpPr>
        <p:spPr>
          <a:xfrm>
            <a:off x="6405209" y="3052609"/>
            <a:ext cx="1474800" cy="151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00" name="Google Shape;300;p29"/>
          <p:cNvCxnSpPr/>
          <p:nvPr/>
        </p:nvCxnSpPr>
        <p:spPr>
          <a:xfrm>
            <a:off x="6192180" y="2825168"/>
            <a:ext cx="0" cy="1987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29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03" name="Google Shape;303;p29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4" showMasterSp="0">
  <p:cSld name="Trenner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9" name="Google Shape;309;p30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0" name="Google Shape;310;p30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30"/>
          <p:cNvCxnSpPr>
            <a:endCxn id="309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3" name="Google Shape;31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0"/>
          <p:cNvCxnSpPr/>
          <p:nvPr/>
        </p:nvCxnSpPr>
        <p:spPr>
          <a:xfrm>
            <a:off x="144066" y="3786885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30"/>
          <p:cNvCxnSpPr/>
          <p:nvPr/>
        </p:nvCxnSpPr>
        <p:spPr>
          <a:xfrm>
            <a:off x="2149284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30"/>
          <p:cNvSpPr/>
          <p:nvPr/>
        </p:nvSpPr>
        <p:spPr>
          <a:xfrm>
            <a:off x="2087724" y="2507523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>
            <a:off x="4142185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30"/>
          <p:cNvCxnSpPr>
            <a:stCxn id="309" idx="1"/>
          </p:cNvCxnSpPr>
          <p:nvPr/>
        </p:nvCxnSpPr>
        <p:spPr>
          <a:xfrm>
            <a:off x="144067" y="2571685"/>
            <a:ext cx="2004900" cy="1215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30"/>
          <p:cNvCxnSpPr/>
          <p:nvPr/>
        </p:nvCxnSpPr>
        <p:spPr>
          <a:xfrm flipH="1">
            <a:off x="2149013" y="2569606"/>
            <a:ext cx="1989600" cy="1217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30"/>
          <p:cNvSpPr/>
          <p:nvPr/>
        </p:nvSpPr>
        <p:spPr>
          <a:xfrm>
            <a:off x="2087724" y="3728308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1" name="Google Shape;321;p30"/>
          <p:cNvCxnSpPr/>
          <p:nvPr/>
        </p:nvCxnSpPr>
        <p:spPr>
          <a:xfrm>
            <a:off x="144066" y="3784060"/>
            <a:ext cx="2010300" cy="122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30"/>
          <p:cNvCxnSpPr/>
          <p:nvPr/>
        </p:nvCxnSpPr>
        <p:spPr>
          <a:xfrm flipH="1">
            <a:off x="2144231" y="3785711"/>
            <a:ext cx="2004300" cy="1220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p30"/>
          <p:cNvSpPr/>
          <p:nvPr/>
        </p:nvSpPr>
        <p:spPr>
          <a:xfrm>
            <a:off x="2087724" y="4943442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4" name="Google Shape;324;p30"/>
          <p:cNvCxnSpPr/>
          <p:nvPr/>
        </p:nvCxnSpPr>
        <p:spPr>
          <a:xfrm>
            <a:off x="6145170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0"/>
          <p:cNvSpPr/>
          <p:nvPr/>
        </p:nvSpPr>
        <p:spPr>
          <a:xfrm>
            <a:off x="6083610" y="2507523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6" name="Google Shape;326;p30"/>
          <p:cNvCxnSpPr/>
          <p:nvPr/>
        </p:nvCxnSpPr>
        <p:spPr>
          <a:xfrm>
            <a:off x="4143375" y="2568178"/>
            <a:ext cx="2001600" cy="1218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0"/>
          <p:cNvCxnSpPr/>
          <p:nvPr/>
        </p:nvCxnSpPr>
        <p:spPr>
          <a:xfrm flipH="1">
            <a:off x="6144899" y="2569606"/>
            <a:ext cx="1989600" cy="1217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0"/>
          <p:cNvSpPr/>
          <p:nvPr/>
        </p:nvSpPr>
        <p:spPr>
          <a:xfrm>
            <a:off x="6083610" y="3728308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9" name="Google Shape;329;p30"/>
          <p:cNvCxnSpPr/>
          <p:nvPr/>
        </p:nvCxnSpPr>
        <p:spPr>
          <a:xfrm>
            <a:off x="4142232" y="3786885"/>
            <a:ext cx="2007900" cy="1219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30"/>
          <p:cNvCxnSpPr/>
          <p:nvPr/>
        </p:nvCxnSpPr>
        <p:spPr>
          <a:xfrm flipH="1">
            <a:off x="6140117" y="3785711"/>
            <a:ext cx="2004300" cy="1220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30"/>
          <p:cNvSpPr/>
          <p:nvPr/>
        </p:nvSpPr>
        <p:spPr>
          <a:xfrm>
            <a:off x="6083610" y="4943442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(ohne Hinweis)">
  <p:cSld name="Titel und Inhalt (ohne Hinweis)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36" name="Google Shape;336;p31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31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5" showMasterSp="0">
  <p:cSld name="Trenner 5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2" name="Google Shape;342;p32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32"/>
          <p:cNvCxnSpPr>
            <a:endCxn id="342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895700" y="3152905"/>
            <a:ext cx="1100109" cy="1100157"/>
          </a:xfrm>
          <a:custGeom>
            <a:rect b="b" l="l" r="r" t="t"/>
            <a:pathLst>
              <a:path extrusionOk="0" h="1466876" w="1466812">
                <a:moveTo>
                  <a:pt x="733406" y="0"/>
                </a:moveTo>
                <a:cubicBezTo>
                  <a:pt x="328380" y="0"/>
                  <a:pt x="0" y="328508"/>
                  <a:pt x="0" y="733661"/>
                </a:cubicBezTo>
                <a:cubicBezTo>
                  <a:pt x="0" y="1138813"/>
                  <a:pt x="328380" y="1466876"/>
                  <a:pt x="733406" y="1466876"/>
                </a:cubicBezTo>
                <a:cubicBezTo>
                  <a:pt x="1138432" y="1466876"/>
                  <a:pt x="1466813" y="1138750"/>
                  <a:pt x="1466813" y="733661"/>
                </a:cubicBezTo>
                <a:cubicBezTo>
                  <a:pt x="1466813" y="328508"/>
                  <a:pt x="1138496" y="0"/>
                  <a:pt x="733406" y="0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1762582" y="3048307"/>
            <a:ext cx="2027783" cy="1029254"/>
          </a:xfrm>
          <a:custGeom>
            <a:rect b="b" l="l" r="r" t="t"/>
            <a:pathLst>
              <a:path extrusionOk="0" h="1372338" w="2703711">
                <a:moveTo>
                  <a:pt x="0" y="0"/>
                </a:moveTo>
                <a:lnTo>
                  <a:pt x="2703711" y="0"/>
                </a:lnTo>
                <a:lnTo>
                  <a:pt x="2703711" y="1372338"/>
                </a:lnTo>
                <a:lnTo>
                  <a:pt x="0" y="137233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9" name="Google Shape;349;p32"/>
          <p:cNvCxnSpPr/>
          <p:nvPr/>
        </p:nvCxnSpPr>
        <p:spPr>
          <a:xfrm>
            <a:off x="1440052" y="3701832"/>
            <a:ext cx="6693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32"/>
          <p:cNvSpPr/>
          <p:nvPr/>
        </p:nvSpPr>
        <p:spPr>
          <a:xfrm>
            <a:off x="3297087" y="3554340"/>
            <a:ext cx="297335" cy="297335"/>
          </a:xfrm>
          <a:custGeom>
            <a:rect b="b" l="l" r="r" t="t"/>
            <a:pathLst>
              <a:path extrusionOk="0" h="396446" w="396446">
                <a:moveTo>
                  <a:pt x="198223" y="0"/>
                </a:moveTo>
                <a:cubicBezTo>
                  <a:pt x="88721" y="0"/>
                  <a:pt x="0" y="88784"/>
                  <a:pt x="0" y="198223"/>
                </a:cubicBezTo>
                <a:cubicBezTo>
                  <a:pt x="0" y="307789"/>
                  <a:pt x="88721" y="396446"/>
                  <a:pt x="198223" y="396446"/>
                </a:cubicBezTo>
                <a:cubicBezTo>
                  <a:pt x="307662" y="396446"/>
                  <a:pt x="396446" y="307789"/>
                  <a:pt x="396446" y="198223"/>
                </a:cubicBezTo>
                <a:cubicBezTo>
                  <a:pt x="396446" y="88784"/>
                  <a:pt x="307726" y="0"/>
                  <a:pt x="198223" y="0"/>
                </a:cubicBezTo>
              </a:path>
            </a:pathLst>
          </a:custGeom>
          <a:solidFill>
            <a:srgbClr val="8F9EA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999012" y="3444663"/>
            <a:ext cx="516689" cy="516736"/>
          </a:xfrm>
          <a:custGeom>
            <a:rect b="b" l="l" r="r" t="t"/>
            <a:pathLst>
              <a:path extrusionOk="0" h="688982" w="688919">
                <a:moveTo>
                  <a:pt x="0" y="344523"/>
                </a:moveTo>
                <a:cubicBezTo>
                  <a:pt x="0" y="154562"/>
                  <a:pt x="154498" y="0"/>
                  <a:pt x="344459" y="0"/>
                </a:cubicBezTo>
                <a:cubicBezTo>
                  <a:pt x="534421" y="0"/>
                  <a:pt x="688919" y="154562"/>
                  <a:pt x="688919" y="344523"/>
                </a:cubicBezTo>
                <a:cubicBezTo>
                  <a:pt x="688919" y="534421"/>
                  <a:pt x="534357" y="688982"/>
                  <a:pt x="344459" y="688982"/>
                </a:cubicBezTo>
                <a:cubicBezTo>
                  <a:pt x="154498" y="688982"/>
                  <a:pt x="0" y="534484"/>
                  <a:pt x="0" y="344523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697102" y="3008576"/>
            <a:ext cx="1120510" cy="19066"/>
          </a:xfrm>
          <a:custGeom>
            <a:rect b="b" l="l" r="r" t="t"/>
            <a:pathLst>
              <a:path extrusionOk="0" h="25421" w="1494013">
                <a:moveTo>
                  <a:pt x="1494014" y="25421"/>
                </a:moveTo>
                <a:lnTo>
                  <a:pt x="1394426" y="25421"/>
                </a:lnTo>
                <a:lnTo>
                  <a:pt x="1394426" y="0"/>
                </a:lnTo>
                <a:lnTo>
                  <a:pt x="1494014" y="0"/>
                </a:lnTo>
                <a:lnTo>
                  <a:pt x="1494014" y="25421"/>
                </a:lnTo>
                <a:close/>
                <a:moveTo>
                  <a:pt x="1294774" y="25421"/>
                </a:moveTo>
                <a:lnTo>
                  <a:pt x="1195186" y="25421"/>
                </a:lnTo>
                <a:lnTo>
                  <a:pt x="1195186" y="0"/>
                </a:lnTo>
                <a:lnTo>
                  <a:pt x="1294774" y="0"/>
                </a:lnTo>
                <a:lnTo>
                  <a:pt x="1294774" y="25421"/>
                </a:lnTo>
                <a:close/>
                <a:moveTo>
                  <a:pt x="1095597" y="25421"/>
                </a:moveTo>
                <a:lnTo>
                  <a:pt x="996009" y="25421"/>
                </a:lnTo>
                <a:lnTo>
                  <a:pt x="996009" y="0"/>
                </a:lnTo>
                <a:lnTo>
                  <a:pt x="1095597" y="0"/>
                </a:lnTo>
                <a:lnTo>
                  <a:pt x="1095597" y="25421"/>
                </a:lnTo>
                <a:close/>
                <a:moveTo>
                  <a:pt x="896421" y="25421"/>
                </a:moveTo>
                <a:lnTo>
                  <a:pt x="796833" y="25421"/>
                </a:lnTo>
                <a:lnTo>
                  <a:pt x="796833" y="0"/>
                </a:lnTo>
                <a:lnTo>
                  <a:pt x="896421" y="0"/>
                </a:lnTo>
                <a:lnTo>
                  <a:pt x="896421" y="25421"/>
                </a:lnTo>
                <a:close/>
                <a:moveTo>
                  <a:pt x="697181" y="25421"/>
                </a:moveTo>
                <a:lnTo>
                  <a:pt x="597593" y="25421"/>
                </a:lnTo>
                <a:lnTo>
                  <a:pt x="597593" y="0"/>
                </a:lnTo>
                <a:lnTo>
                  <a:pt x="697181" y="0"/>
                </a:lnTo>
                <a:lnTo>
                  <a:pt x="697181" y="25421"/>
                </a:lnTo>
                <a:close/>
                <a:moveTo>
                  <a:pt x="498005" y="25421"/>
                </a:moveTo>
                <a:lnTo>
                  <a:pt x="398416" y="25421"/>
                </a:lnTo>
                <a:lnTo>
                  <a:pt x="398416" y="0"/>
                </a:lnTo>
                <a:lnTo>
                  <a:pt x="498005" y="0"/>
                </a:lnTo>
                <a:lnTo>
                  <a:pt x="498005" y="25421"/>
                </a:lnTo>
                <a:close/>
                <a:moveTo>
                  <a:pt x="298765" y="25421"/>
                </a:moveTo>
                <a:lnTo>
                  <a:pt x="199176" y="25421"/>
                </a:lnTo>
                <a:lnTo>
                  <a:pt x="199176" y="0"/>
                </a:lnTo>
                <a:lnTo>
                  <a:pt x="298765" y="0"/>
                </a:lnTo>
                <a:lnTo>
                  <a:pt x="298765" y="25421"/>
                </a:lnTo>
                <a:close/>
                <a:moveTo>
                  <a:pt x="99588" y="25421"/>
                </a:moveTo>
                <a:lnTo>
                  <a:pt x="0" y="25421"/>
                </a:lnTo>
                <a:lnTo>
                  <a:pt x="0" y="0"/>
                </a:lnTo>
                <a:lnTo>
                  <a:pt x="99588" y="0"/>
                </a:lnTo>
                <a:lnTo>
                  <a:pt x="99588" y="2542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575556" y="3132266"/>
            <a:ext cx="19066" cy="1141530"/>
          </a:xfrm>
          <a:custGeom>
            <a:rect b="b" l="l" r="r" t="t"/>
            <a:pathLst>
              <a:path extrusionOk="0" h="1522040" w="25421">
                <a:moveTo>
                  <a:pt x="25421" y="1522040"/>
                </a:moveTo>
                <a:lnTo>
                  <a:pt x="0" y="1522040"/>
                </a:lnTo>
                <a:lnTo>
                  <a:pt x="0" y="1420546"/>
                </a:lnTo>
                <a:lnTo>
                  <a:pt x="25421" y="1420546"/>
                </a:lnTo>
                <a:lnTo>
                  <a:pt x="25421" y="1522040"/>
                </a:lnTo>
                <a:close/>
                <a:moveTo>
                  <a:pt x="25421" y="1319114"/>
                </a:moveTo>
                <a:lnTo>
                  <a:pt x="0" y="1319114"/>
                </a:lnTo>
                <a:lnTo>
                  <a:pt x="0" y="1217620"/>
                </a:lnTo>
                <a:lnTo>
                  <a:pt x="25421" y="1217620"/>
                </a:lnTo>
                <a:lnTo>
                  <a:pt x="25421" y="1319114"/>
                </a:lnTo>
                <a:close/>
                <a:moveTo>
                  <a:pt x="25421" y="1116188"/>
                </a:moveTo>
                <a:lnTo>
                  <a:pt x="0" y="1116188"/>
                </a:lnTo>
                <a:lnTo>
                  <a:pt x="0" y="1014694"/>
                </a:lnTo>
                <a:lnTo>
                  <a:pt x="25421" y="1014694"/>
                </a:lnTo>
                <a:lnTo>
                  <a:pt x="25421" y="1116188"/>
                </a:lnTo>
                <a:close/>
                <a:moveTo>
                  <a:pt x="25421" y="913199"/>
                </a:moveTo>
                <a:lnTo>
                  <a:pt x="0" y="913199"/>
                </a:lnTo>
                <a:lnTo>
                  <a:pt x="0" y="811704"/>
                </a:lnTo>
                <a:lnTo>
                  <a:pt x="25421" y="811704"/>
                </a:lnTo>
                <a:lnTo>
                  <a:pt x="25421" y="913199"/>
                </a:lnTo>
                <a:close/>
                <a:moveTo>
                  <a:pt x="25421" y="710273"/>
                </a:moveTo>
                <a:lnTo>
                  <a:pt x="0" y="710273"/>
                </a:lnTo>
                <a:lnTo>
                  <a:pt x="0" y="608778"/>
                </a:lnTo>
                <a:lnTo>
                  <a:pt x="25421" y="608778"/>
                </a:lnTo>
                <a:lnTo>
                  <a:pt x="25421" y="710273"/>
                </a:lnTo>
                <a:close/>
                <a:moveTo>
                  <a:pt x="25421" y="507347"/>
                </a:moveTo>
                <a:lnTo>
                  <a:pt x="0" y="507347"/>
                </a:lnTo>
                <a:lnTo>
                  <a:pt x="0" y="405852"/>
                </a:lnTo>
                <a:lnTo>
                  <a:pt x="25421" y="405852"/>
                </a:lnTo>
                <a:lnTo>
                  <a:pt x="25421" y="507347"/>
                </a:lnTo>
                <a:close/>
                <a:moveTo>
                  <a:pt x="25421" y="304421"/>
                </a:moveTo>
                <a:lnTo>
                  <a:pt x="0" y="304421"/>
                </a:lnTo>
                <a:lnTo>
                  <a:pt x="0" y="202926"/>
                </a:lnTo>
                <a:lnTo>
                  <a:pt x="25421" y="202926"/>
                </a:lnTo>
                <a:lnTo>
                  <a:pt x="25421" y="304421"/>
                </a:lnTo>
                <a:close/>
                <a:moveTo>
                  <a:pt x="25421" y="101495"/>
                </a:moveTo>
                <a:lnTo>
                  <a:pt x="0" y="101495"/>
                </a:lnTo>
                <a:lnTo>
                  <a:pt x="0" y="0"/>
                </a:lnTo>
                <a:lnTo>
                  <a:pt x="25421" y="0"/>
                </a:lnTo>
                <a:lnTo>
                  <a:pt x="25421" y="101495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697149" y="4378421"/>
            <a:ext cx="1120510" cy="19066"/>
          </a:xfrm>
          <a:custGeom>
            <a:rect b="b" l="l" r="r" t="t"/>
            <a:pathLst>
              <a:path extrusionOk="0" h="25421" w="1494013">
                <a:moveTo>
                  <a:pt x="1494014" y="25421"/>
                </a:moveTo>
                <a:lnTo>
                  <a:pt x="1394425" y="25421"/>
                </a:lnTo>
                <a:lnTo>
                  <a:pt x="1394425" y="0"/>
                </a:lnTo>
                <a:lnTo>
                  <a:pt x="1494014" y="0"/>
                </a:lnTo>
                <a:lnTo>
                  <a:pt x="1494014" y="25421"/>
                </a:lnTo>
                <a:close/>
                <a:moveTo>
                  <a:pt x="1294774" y="25421"/>
                </a:moveTo>
                <a:lnTo>
                  <a:pt x="1195186" y="25421"/>
                </a:lnTo>
                <a:lnTo>
                  <a:pt x="1195186" y="0"/>
                </a:lnTo>
                <a:lnTo>
                  <a:pt x="1294774" y="0"/>
                </a:lnTo>
                <a:lnTo>
                  <a:pt x="1294774" y="25421"/>
                </a:lnTo>
                <a:close/>
                <a:moveTo>
                  <a:pt x="1095597" y="25421"/>
                </a:moveTo>
                <a:lnTo>
                  <a:pt x="996009" y="25421"/>
                </a:lnTo>
                <a:lnTo>
                  <a:pt x="996009" y="0"/>
                </a:lnTo>
                <a:lnTo>
                  <a:pt x="1095597" y="0"/>
                </a:lnTo>
                <a:lnTo>
                  <a:pt x="1095597" y="25421"/>
                </a:lnTo>
                <a:close/>
                <a:moveTo>
                  <a:pt x="896421" y="25421"/>
                </a:moveTo>
                <a:lnTo>
                  <a:pt x="796833" y="25421"/>
                </a:lnTo>
                <a:lnTo>
                  <a:pt x="796833" y="0"/>
                </a:lnTo>
                <a:lnTo>
                  <a:pt x="896421" y="0"/>
                </a:lnTo>
                <a:lnTo>
                  <a:pt x="896421" y="25421"/>
                </a:lnTo>
                <a:close/>
                <a:moveTo>
                  <a:pt x="697181" y="25421"/>
                </a:moveTo>
                <a:lnTo>
                  <a:pt x="597593" y="25421"/>
                </a:lnTo>
                <a:lnTo>
                  <a:pt x="597593" y="0"/>
                </a:lnTo>
                <a:lnTo>
                  <a:pt x="697181" y="0"/>
                </a:lnTo>
                <a:lnTo>
                  <a:pt x="697181" y="25421"/>
                </a:lnTo>
                <a:close/>
                <a:moveTo>
                  <a:pt x="498005" y="25421"/>
                </a:moveTo>
                <a:lnTo>
                  <a:pt x="398416" y="25421"/>
                </a:lnTo>
                <a:lnTo>
                  <a:pt x="398416" y="0"/>
                </a:lnTo>
                <a:lnTo>
                  <a:pt x="498005" y="0"/>
                </a:lnTo>
                <a:lnTo>
                  <a:pt x="498005" y="25421"/>
                </a:lnTo>
                <a:close/>
                <a:moveTo>
                  <a:pt x="298765" y="25421"/>
                </a:moveTo>
                <a:lnTo>
                  <a:pt x="199176" y="25421"/>
                </a:lnTo>
                <a:lnTo>
                  <a:pt x="199176" y="0"/>
                </a:lnTo>
                <a:lnTo>
                  <a:pt x="298765" y="0"/>
                </a:lnTo>
                <a:lnTo>
                  <a:pt x="298765" y="25421"/>
                </a:lnTo>
                <a:close/>
                <a:moveTo>
                  <a:pt x="99588" y="25421"/>
                </a:moveTo>
                <a:lnTo>
                  <a:pt x="0" y="25421"/>
                </a:lnTo>
                <a:lnTo>
                  <a:pt x="0" y="0"/>
                </a:lnTo>
                <a:lnTo>
                  <a:pt x="99588" y="0"/>
                </a:lnTo>
                <a:lnTo>
                  <a:pt x="99588" y="2542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1920140" y="3132313"/>
            <a:ext cx="19066" cy="1141530"/>
          </a:xfrm>
          <a:custGeom>
            <a:rect b="b" l="l" r="r" t="t"/>
            <a:pathLst>
              <a:path extrusionOk="0" h="1522040" w="25421">
                <a:moveTo>
                  <a:pt x="25421" y="1522041"/>
                </a:moveTo>
                <a:lnTo>
                  <a:pt x="0" y="1522041"/>
                </a:lnTo>
                <a:lnTo>
                  <a:pt x="0" y="1420546"/>
                </a:lnTo>
                <a:lnTo>
                  <a:pt x="25421" y="1420546"/>
                </a:lnTo>
                <a:lnTo>
                  <a:pt x="25421" y="1522041"/>
                </a:lnTo>
                <a:close/>
                <a:moveTo>
                  <a:pt x="25421" y="1319051"/>
                </a:moveTo>
                <a:lnTo>
                  <a:pt x="0" y="1319051"/>
                </a:lnTo>
                <a:lnTo>
                  <a:pt x="0" y="1217556"/>
                </a:lnTo>
                <a:lnTo>
                  <a:pt x="25421" y="1217556"/>
                </a:lnTo>
                <a:lnTo>
                  <a:pt x="25421" y="1319051"/>
                </a:lnTo>
                <a:close/>
                <a:moveTo>
                  <a:pt x="25421" y="1116125"/>
                </a:moveTo>
                <a:lnTo>
                  <a:pt x="0" y="1116125"/>
                </a:lnTo>
                <a:lnTo>
                  <a:pt x="0" y="1014630"/>
                </a:lnTo>
                <a:lnTo>
                  <a:pt x="25421" y="1014630"/>
                </a:lnTo>
                <a:lnTo>
                  <a:pt x="25421" y="1116125"/>
                </a:lnTo>
                <a:close/>
                <a:moveTo>
                  <a:pt x="25421" y="913199"/>
                </a:moveTo>
                <a:lnTo>
                  <a:pt x="0" y="913199"/>
                </a:lnTo>
                <a:lnTo>
                  <a:pt x="0" y="811704"/>
                </a:lnTo>
                <a:lnTo>
                  <a:pt x="25421" y="811704"/>
                </a:lnTo>
                <a:lnTo>
                  <a:pt x="25421" y="913199"/>
                </a:lnTo>
                <a:close/>
                <a:moveTo>
                  <a:pt x="25421" y="710273"/>
                </a:moveTo>
                <a:lnTo>
                  <a:pt x="0" y="710273"/>
                </a:lnTo>
                <a:lnTo>
                  <a:pt x="0" y="608778"/>
                </a:lnTo>
                <a:lnTo>
                  <a:pt x="25421" y="608778"/>
                </a:lnTo>
                <a:lnTo>
                  <a:pt x="25421" y="710273"/>
                </a:lnTo>
                <a:close/>
                <a:moveTo>
                  <a:pt x="25421" y="507347"/>
                </a:moveTo>
                <a:lnTo>
                  <a:pt x="0" y="507347"/>
                </a:lnTo>
                <a:lnTo>
                  <a:pt x="0" y="405852"/>
                </a:lnTo>
                <a:lnTo>
                  <a:pt x="25421" y="405852"/>
                </a:lnTo>
                <a:lnTo>
                  <a:pt x="25421" y="507347"/>
                </a:lnTo>
                <a:close/>
                <a:moveTo>
                  <a:pt x="25421" y="304357"/>
                </a:moveTo>
                <a:lnTo>
                  <a:pt x="0" y="304357"/>
                </a:lnTo>
                <a:lnTo>
                  <a:pt x="0" y="202926"/>
                </a:lnTo>
                <a:lnTo>
                  <a:pt x="25421" y="202926"/>
                </a:lnTo>
                <a:lnTo>
                  <a:pt x="25421" y="304357"/>
                </a:lnTo>
                <a:close/>
                <a:moveTo>
                  <a:pt x="25421" y="101431"/>
                </a:moveTo>
                <a:lnTo>
                  <a:pt x="0" y="101431"/>
                </a:lnTo>
                <a:lnTo>
                  <a:pt x="0" y="0"/>
                </a:lnTo>
                <a:lnTo>
                  <a:pt x="25421" y="0"/>
                </a:lnTo>
                <a:lnTo>
                  <a:pt x="25421" y="10143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575556" y="3008575"/>
            <a:ext cx="1363649" cy="1388912"/>
          </a:xfrm>
          <a:custGeom>
            <a:rect b="b" l="l" r="r" t="t"/>
            <a:pathLst>
              <a:path extrusionOk="0" h="1851882" w="1818199">
                <a:moveTo>
                  <a:pt x="1818200" y="1851883"/>
                </a:moveTo>
                <a:lnTo>
                  <a:pt x="1755663" y="1851883"/>
                </a:lnTo>
                <a:lnTo>
                  <a:pt x="1755663" y="1826461"/>
                </a:lnTo>
                <a:lnTo>
                  <a:pt x="1792778" y="1826461"/>
                </a:lnTo>
                <a:lnTo>
                  <a:pt x="1792778" y="1788456"/>
                </a:lnTo>
                <a:lnTo>
                  <a:pt x="1818200" y="1788456"/>
                </a:lnTo>
                <a:lnTo>
                  <a:pt x="1818200" y="1851883"/>
                </a:lnTo>
                <a:close/>
                <a:moveTo>
                  <a:pt x="62537" y="1851883"/>
                </a:moveTo>
                <a:lnTo>
                  <a:pt x="0" y="1851883"/>
                </a:lnTo>
                <a:lnTo>
                  <a:pt x="0" y="1788456"/>
                </a:lnTo>
                <a:lnTo>
                  <a:pt x="25421" y="1788456"/>
                </a:lnTo>
                <a:lnTo>
                  <a:pt x="25421" y="1826461"/>
                </a:lnTo>
                <a:lnTo>
                  <a:pt x="62537" y="1826461"/>
                </a:lnTo>
                <a:lnTo>
                  <a:pt x="62537" y="1851883"/>
                </a:lnTo>
                <a:close/>
                <a:moveTo>
                  <a:pt x="1818200" y="63426"/>
                </a:moveTo>
                <a:lnTo>
                  <a:pt x="1792778" y="63426"/>
                </a:lnTo>
                <a:lnTo>
                  <a:pt x="1792778" y="25421"/>
                </a:lnTo>
                <a:lnTo>
                  <a:pt x="1755663" y="25421"/>
                </a:lnTo>
                <a:lnTo>
                  <a:pt x="1755663" y="0"/>
                </a:lnTo>
                <a:lnTo>
                  <a:pt x="1818200" y="0"/>
                </a:lnTo>
                <a:lnTo>
                  <a:pt x="1818200" y="63426"/>
                </a:lnTo>
                <a:close/>
                <a:moveTo>
                  <a:pt x="25421" y="63426"/>
                </a:moveTo>
                <a:lnTo>
                  <a:pt x="0" y="63426"/>
                </a:lnTo>
                <a:lnTo>
                  <a:pt x="0" y="0"/>
                </a:lnTo>
                <a:lnTo>
                  <a:pt x="62537" y="0"/>
                </a:lnTo>
                <a:lnTo>
                  <a:pt x="62537" y="25421"/>
                </a:lnTo>
                <a:lnTo>
                  <a:pt x="25421" y="25421"/>
                </a:lnTo>
                <a:lnTo>
                  <a:pt x="25421" y="63426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1113742" y="3559393"/>
            <a:ext cx="287277" cy="287277"/>
          </a:xfrm>
          <a:custGeom>
            <a:rect b="b" l="l" r="r" t="t"/>
            <a:pathLst>
              <a:path extrusionOk="0" h="383036" w="383036">
                <a:moveTo>
                  <a:pt x="383036" y="191550"/>
                </a:moveTo>
                <a:cubicBezTo>
                  <a:pt x="383036" y="85924"/>
                  <a:pt x="297112" y="0"/>
                  <a:pt x="191550" y="0"/>
                </a:cubicBezTo>
                <a:cubicBezTo>
                  <a:pt x="85988" y="0"/>
                  <a:pt x="0" y="85924"/>
                  <a:pt x="0" y="191550"/>
                </a:cubicBezTo>
                <a:cubicBezTo>
                  <a:pt x="0" y="297112"/>
                  <a:pt x="85924" y="383036"/>
                  <a:pt x="191550" y="383036"/>
                </a:cubicBezTo>
                <a:cubicBezTo>
                  <a:pt x="297176" y="383036"/>
                  <a:pt x="383036" y="297176"/>
                  <a:pt x="383036" y="19155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3445755" y="3641472"/>
            <a:ext cx="361158" cy="123118"/>
          </a:xfrm>
          <a:custGeom>
            <a:rect b="b" l="l" r="r" t="t"/>
            <a:pathLst>
              <a:path extrusionOk="0" h="164158" w="481544">
                <a:moveTo>
                  <a:pt x="0" y="0"/>
                </a:moveTo>
                <a:lnTo>
                  <a:pt x="481544" y="0"/>
                </a:lnTo>
                <a:lnTo>
                  <a:pt x="481544" y="164158"/>
                </a:lnTo>
                <a:lnTo>
                  <a:pt x="0" y="164158"/>
                </a:lnTo>
                <a:close/>
              </a:path>
            </a:pathLst>
          </a:custGeom>
          <a:solidFill>
            <a:srgbClr val="FF962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3384219" y="3641472"/>
            <a:ext cx="123071" cy="123071"/>
          </a:xfrm>
          <a:custGeom>
            <a:rect b="b" l="l" r="r" t="t"/>
            <a:pathLst>
              <a:path extrusionOk="0" h="164094" w="164095">
                <a:moveTo>
                  <a:pt x="82047" y="0"/>
                </a:moveTo>
                <a:cubicBezTo>
                  <a:pt x="36734" y="0"/>
                  <a:pt x="0" y="36734"/>
                  <a:pt x="0" y="82047"/>
                </a:cubicBezTo>
                <a:cubicBezTo>
                  <a:pt x="0" y="127361"/>
                  <a:pt x="36734" y="164095"/>
                  <a:pt x="82047" y="164095"/>
                </a:cubicBezTo>
                <a:cubicBezTo>
                  <a:pt x="127361" y="164095"/>
                  <a:pt x="164095" y="127361"/>
                  <a:pt x="164095" y="82047"/>
                </a:cubicBezTo>
                <a:cubicBezTo>
                  <a:pt x="164159" y="36734"/>
                  <a:pt x="127361" y="0"/>
                  <a:pt x="82047" y="0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halte und Schaubild">
  <p:cSld name="Titel, Inhalte und Schaubild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575072" y="1356288"/>
            <a:ext cx="3186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64" name="Google Shape;364;p33"/>
          <p:cNvCxnSpPr/>
          <p:nvPr/>
        </p:nvCxnSpPr>
        <p:spPr>
          <a:xfrm>
            <a:off x="4139952" y="1006079"/>
            <a:ext cx="0" cy="3995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33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33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3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e" showMasterSp="0">
  <p:cSld name="Ende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575076" y="485776"/>
            <a:ext cx="3699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  <a:defRPr b="0" sz="32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71" name="Google Shape;371;p34"/>
          <p:cNvCxnSpPr/>
          <p:nvPr/>
        </p:nvCxnSpPr>
        <p:spPr>
          <a:xfrm>
            <a:off x="3547458" y="1918073"/>
            <a:ext cx="0" cy="3084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34"/>
          <p:cNvCxnSpPr/>
          <p:nvPr/>
        </p:nvCxnSpPr>
        <p:spPr>
          <a:xfrm>
            <a:off x="144067" y="1918073"/>
            <a:ext cx="4428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34"/>
          <p:cNvCxnSpPr>
            <a:endCxn id="374" idx="2"/>
          </p:cNvCxnSpPr>
          <p:nvPr/>
        </p:nvCxnSpPr>
        <p:spPr>
          <a:xfrm>
            <a:off x="4572067" y="141385"/>
            <a:ext cx="0" cy="4860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34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569563" y="4259717"/>
            <a:ext cx="1052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tuhh.de</a:t>
            </a:r>
            <a:endParaRPr sz="1100"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575075" y="2079980"/>
            <a:ext cx="2778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7" name="Google Shape;377;p34"/>
          <p:cNvCxnSpPr/>
          <p:nvPr/>
        </p:nvCxnSpPr>
        <p:spPr>
          <a:xfrm>
            <a:off x="144067" y="3975906"/>
            <a:ext cx="4428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34"/>
          <p:cNvCxnSpPr/>
          <p:nvPr/>
        </p:nvCxnSpPr>
        <p:spPr>
          <a:xfrm>
            <a:off x="3547458" y="2949902"/>
            <a:ext cx="10245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34"/>
          <p:cNvSpPr/>
          <p:nvPr/>
        </p:nvSpPr>
        <p:spPr>
          <a:xfrm>
            <a:off x="3547457" y="1918073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3547457" y="2947778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3547457" y="3977483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41262" y="4165824"/>
            <a:ext cx="631567" cy="63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403" y="644147"/>
            <a:ext cx="3522520" cy="259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showMasterSp="0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None/>
              <a:defRPr b="0" i="0" sz="1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−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◊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∙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144067" y="100607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8133160" y="1005576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8133160" y="5002020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190178" y="1051294"/>
            <a:ext cx="75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9">
          <p15:clr>
            <a:srgbClr val="F26B43"/>
          </p15:clr>
        </p15:guide>
        <p15:guide id="2" pos="5125">
          <p15:clr>
            <a:srgbClr val="F26B43"/>
          </p15:clr>
        </p15:guide>
        <p15:guide id="3" pos="5669">
          <p15:clr>
            <a:srgbClr val="F26B43"/>
          </p15:clr>
        </p15:guide>
        <p15:guide id="4" pos="91">
          <p15:clr>
            <a:srgbClr val="F26B43"/>
          </p15:clr>
        </p15:guide>
        <p15:guide id="5" orient="horz" pos="634">
          <p15:clr>
            <a:srgbClr val="F26B43"/>
          </p15:clr>
        </p15:guide>
        <p15:guide id="6" orient="horz" pos="2879">
          <p15:clr>
            <a:srgbClr val="F26B43"/>
          </p15:clr>
        </p15:guide>
        <p15:guide id="7" orient="horz" pos="3151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pos="362">
          <p15:clr>
            <a:srgbClr val="F26B43"/>
          </p15:clr>
        </p15:guide>
        <p15:guide id="10" pos="4921">
          <p15:clr>
            <a:srgbClr val="F26B43"/>
          </p15:clr>
        </p15:guide>
        <p15:guide id="11" orient="horz" pos="889">
          <p15:clr>
            <a:srgbClr val="F26B43"/>
          </p15:clr>
        </p15:guide>
        <p15:guide id="12" pos="3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jpg"/><Relationship Id="rId4" Type="http://schemas.openxmlformats.org/officeDocument/2006/relationships/image" Target="../media/image3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rfc-editor.org/info/rfc9033" TargetMode="External"/><Relationship Id="rId4" Type="http://schemas.openxmlformats.org/officeDocument/2006/relationships/hyperlink" Target="https://www.rfc-editor.org/info/rfc8480" TargetMode="External"/><Relationship Id="rId5" Type="http://schemas.openxmlformats.org/officeDocument/2006/relationships/hyperlink" Target="https://datatracker.ietf.org/person/pascal.thubert@gmail.com" TargetMode="External"/><Relationship Id="rId6" Type="http://schemas.openxmlformats.org/officeDocument/2006/relationships/hyperlink" Target="https://datatracker.ietf.org/doc/html/rfc9030" TargetMode="External"/><Relationship Id="rId7" Type="http://schemas.openxmlformats.org/officeDocument/2006/relationships/hyperlink" Target="https://www.freepik.co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Evaluation of the Cell Allocation Mechanism in 6TiSCH Minimal Scheduling Function for Wireless Sensor Networks</a:t>
            </a:r>
            <a:endParaRPr sz="2400"/>
          </a:p>
        </p:txBody>
      </p:sp>
      <p:sp>
        <p:nvSpPr>
          <p:cNvPr id="393" name="Google Shape;393;p37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Benjamin Ko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Supervisor: Yevhenii Shudrenko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First Examiner: Prof. Timm-Giel</a:t>
            </a:r>
            <a:endParaRPr/>
          </a:p>
        </p:txBody>
      </p:sp>
      <p:sp>
        <p:nvSpPr>
          <p:cNvPr id="394" name="Google Shape;394;p37"/>
          <p:cNvSpPr txBox="1"/>
          <p:nvPr>
            <p:ph idx="10" type="dt"/>
          </p:nvPr>
        </p:nvSpPr>
        <p:spPr>
          <a:xfrm>
            <a:off x="2411759" y="3919260"/>
            <a:ext cx="2107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14.04.2025</a:t>
            </a: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449" y="2829669"/>
            <a:ext cx="4010026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</a:t>
            </a:r>
            <a:endParaRPr/>
          </a:p>
        </p:txBody>
      </p:sp>
      <p:sp>
        <p:nvSpPr>
          <p:cNvPr id="467" name="Google Shape;467;p46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Evaluation of the Cell Allocation Mechanism in 6TiSCH </a:t>
            </a:r>
            <a:r>
              <a:rPr lang="en-GB" sz="2900">
                <a:solidFill>
                  <a:schemeClr val="dk2"/>
                </a:solidFill>
              </a:rPr>
              <a:t>Minimal Schedulin</a:t>
            </a:r>
            <a:r>
              <a:rPr lang="en-GB" sz="2900">
                <a:solidFill>
                  <a:schemeClr val="dk2"/>
                </a:solidFill>
              </a:rPr>
              <a:t>g Function</a:t>
            </a:r>
            <a:r>
              <a:rPr lang="en-GB" sz="2900"/>
              <a:t> for Wireless Sensor Networks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8" name="Google Shape;468;p4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Minimal Scheduling Function (MSF)</a:t>
            </a:r>
            <a:endParaRPr/>
          </a:p>
        </p:txBody>
      </p:sp>
      <p:sp>
        <p:nvSpPr>
          <p:cNvPr id="474" name="Google Shape;474;p47"/>
          <p:cNvSpPr txBox="1"/>
          <p:nvPr>
            <p:ph idx="1" type="body"/>
          </p:nvPr>
        </p:nvSpPr>
        <p:spPr>
          <a:xfrm>
            <a:off x="575075" y="1280100"/>
            <a:ext cx="41898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Has mechanisms to decide when to add/delete/relocate cells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Example: Relocation of a cell</a:t>
            </a:r>
            <a:endParaRPr sz="1200"/>
          </a:p>
        </p:txBody>
      </p:sp>
      <p:sp>
        <p:nvSpPr>
          <p:cNvPr id="475" name="Google Shape;475;p4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6" name="Google Shape;4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00" y="1110850"/>
            <a:ext cx="2806675" cy="32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7"/>
          <p:cNvSpPr txBox="1"/>
          <p:nvPr/>
        </p:nvSpPr>
        <p:spPr>
          <a:xfrm>
            <a:off x="4970450" y="4423100"/>
            <a:ext cx="326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4. MSF recommended values [2]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" name="Google Shape;478;p47"/>
          <p:cNvSpPr/>
          <p:nvPr/>
        </p:nvSpPr>
        <p:spPr>
          <a:xfrm>
            <a:off x="2603775" y="2301900"/>
            <a:ext cx="1057500" cy="387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oppins"/>
                <a:ea typeface="Poppins"/>
                <a:cs typeface="Poppins"/>
                <a:sym typeface="Poppins"/>
              </a:rPr>
              <a:t>Wait 1 min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" name="Google Shape;479;p47"/>
          <p:cNvSpPr txBox="1"/>
          <p:nvPr/>
        </p:nvSpPr>
        <p:spPr>
          <a:xfrm>
            <a:off x="205775" y="4410300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PDR = Packet delivery ratio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p47"/>
          <p:cNvSpPr/>
          <p:nvPr/>
        </p:nvSpPr>
        <p:spPr>
          <a:xfrm>
            <a:off x="2207325" y="3120513"/>
            <a:ext cx="1850400" cy="539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oppins"/>
                <a:ea typeface="Poppins"/>
                <a:cs typeface="Poppins"/>
                <a:sym typeface="Poppins"/>
              </a:rPr>
              <a:t>Evaluate PDR of each cell for relocation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1" name="Google Shape;481;p47"/>
          <p:cNvSpPr/>
          <p:nvPr/>
        </p:nvSpPr>
        <p:spPr>
          <a:xfrm>
            <a:off x="2575425" y="4091525"/>
            <a:ext cx="1114200" cy="387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oppins"/>
                <a:ea typeface="Poppins"/>
                <a:cs typeface="Poppins"/>
                <a:sym typeface="Poppins"/>
              </a:rPr>
              <a:t>Relocate cells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2" name="Google Shape;482;p47"/>
          <p:cNvCxnSpPr>
            <a:stCxn id="478" idx="2"/>
            <a:endCxn id="480" idx="0"/>
          </p:cNvCxnSpPr>
          <p:nvPr/>
        </p:nvCxnSpPr>
        <p:spPr>
          <a:xfrm>
            <a:off x="3132525" y="26892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7"/>
          <p:cNvCxnSpPr>
            <a:stCxn id="480" idx="2"/>
            <a:endCxn id="481" idx="0"/>
          </p:cNvCxnSpPr>
          <p:nvPr/>
        </p:nvCxnSpPr>
        <p:spPr>
          <a:xfrm>
            <a:off x="3132525" y="3660213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7"/>
          <p:cNvCxnSpPr>
            <a:stCxn id="481" idx="3"/>
            <a:endCxn id="481" idx="3"/>
          </p:cNvCxnSpPr>
          <p:nvPr/>
        </p:nvCxnSpPr>
        <p:spPr>
          <a:xfrm>
            <a:off x="3689625" y="4285175"/>
            <a:ext cx="600" cy="600"/>
          </a:xfrm>
          <a:prstGeom prst="bentConnector3">
            <a:avLst>
              <a:gd fmla="val 115312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7"/>
          <p:cNvCxnSpPr>
            <a:endCxn id="478" idx="3"/>
          </p:cNvCxnSpPr>
          <p:nvPr/>
        </p:nvCxnSpPr>
        <p:spPr>
          <a:xfrm flipH="1" rot="5400000">
            <a:off x="3123525" y="3033300"/>
            <a:ext cx="1790100" cy="71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</a:t>
            </a:r>
            <a:endParaRPr/>
          </a:p>
        </p:txBody>
      </p:sp>
      <p:sp>
        <p:nvSpPr>
          <p:cNvPr id="491" name="Google Shape;491;p48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Evaluation of the </a:t>
            </a:r>
            <a:r>
              <a:rPr lang="en-GB" sz="2900">
                <a:solidFill>
                  <a:schemeClr val="dk2"/>
                </a:solidFill>
              </a:rPr>
              <a:t>Cell Allocation Mechanism</a:t>
            </a:r>
            <a:r>
              <a:rPr lang="en-GB" sz="2900"/>
              <a:t> in 6TiSCH Minimal Scheduling Function for Wireless Sensor Networks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2" name="Google Shape;492;p4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Cell allocation mechanism</a:t>
            </a:r>
            <a:endParaRPr/>
          </a:p>
        </p:txBody>
      </p:sp>
      <p:sp>
        <p:nvSpPr>
          <p:cNvPr id="498" name="Google Shape;498;p4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9" name="Google Shape;499;p49"/>
          <p:cNvSpPr/>
          <p:nvPr/>
        </p:nvSpPr>
        <p:spPr>
          <a:xfrm>
            <a:off x="1973300" y="1257625"/>
            <a:ext cx="448800" cy="451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0" name="Google Shape;500;p49"/>
          <p:cNvCxnSpPr/>
          <p:nvPr/>
        </p:nvCxnSpPr>
        <p:spPr>
          <a:xfrm flipH="1">
            <a:off x="2181200" y="1708825"/>
            <a:ext cx="16500" cy="27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49"/>
          <p:cNvSpPr/>
          <p:nvPr/>
        </p:nvSpPr>
        <p:spPr>
          <a:xfrm>
            <a:off x="5820075" y="1257625"/>
            <a:ext cx="448800" cy="451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B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2" name="Google Shape;502;p49"/>
          <p:cNvCxnSpPr/>
          <p:nvPr/>
        </p:nvCxnSpPr>
        <p:spPr>
          <a:xfrm flipH="1">
            <a:off x="6027975" y="1708825"/>
            <a:ext cx="16500" cy="27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9"/>
          <p:cNvCxnSpPr/>
          <p:nvPr/>
        </p:nvCxnSpPr>
        <p:spPr>
          <a:xfrm>
            <a:off x="2203225" y="2384975"/>
            <a:ext cx="382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49"/>
          <p:cNvSpPr txBox="1"/>
          <p:nvPr/>
        </p:nvSpPr>
        <p:spPr>
          <a:xfrm>
            <a:off x="2259200" y="1694675"/>
            <a:ext cx="609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6P ADD Request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NumCells = 1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CellList = [(2, 1), (1 , 2), (3 , 1), (2 , 2)]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5" name="Google Shape;505;p49"/>
          <p:cNvCxnSpPr/>
          <p:nvPr/>
        </p:nvCxnSpPr>
        <p:spPr>
          <a:xfrm>
            <a:off x="2203225" y="2765975"/>
            <a:ext cx="382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6" name="Google Shape;506;p49"/>
          <p:cNvSpPr txBox="1"/>
          <p:nvPr/>
        </p:nvSpPr>
        <p:spPr>
          <a:xfrm>
            <a:off x="2292575" y="2420875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ACK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7" name="Google Shape;507;p49"/>
          <p:cNvCxnSpPr/>
          <p:nvPr/>
        </p:nvCxnSpPr>
        <p:spPr>
          <a:xfrm>
            <a:off x="2203225" y="3908975"/>
            <a:ext cx="382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8" name="Google Shape;508;p49"/>
          <p:cNvCxnSpPr/>
          <p:nvPr/>
        </p:nvCxnSpPr>
        <p:spPr>
          <a:xfrm>
            <a:off x="2203225" y="4289975"/>
            <a:ext cx="382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49"/>
          <p:cNvSpPr txBox="1"/>
          <p:nvPr/>
        </p:nvSpPr>
        <p:spPr>
          <a:xfrm>
            <a:off x="2292575" y="3944875"/>
            <a:ext cx="6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ACK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49"/>
          <p:cNvSpPr txBox="1"/>
          <p:nvPr/>
        </p:nvSpPr>
        <p:spPr>
          <a:xfrm>
            <a:off x="2259200" y="3371075"/>
            <a:ext cx="19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6P ADD Response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CellList = [(3 , 1)]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11" name="Google Shape;511;p49"/>
          <p:cNvGraphicFramePr/>
          <p:nvPr/>
        </p:nvGraphicFramePr>
        <p:xfrm>
          <a:off x="486850" y="2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2" name="Google Shape;512;p49"/>
          <p:cNvSpPr txBox="1"/>
          <p:nvPr/>
        </p:nvSpPr>
        <p:spPr>
          <a:xfrm>
            <a:off x="270275" y="2277675"/>
            <a:ext cx="20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Nod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schedule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13" name="Google Shape;513;p49"/>
          <p:cNvGraphicFramePr/>
          <p:nvPr/>
        </p:nvGraphicFramePr>
        <p:xfrm>
          <a:off x="6506650" y="2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4" name="Google Shape;514;p49"/>
          <p:cNvSpPr txBox="1"/>
          <p:nvPr/>
        </p:nvSpPr>
        <p:spPr>
          <a:xfrm>
            <a:off x="6290075" y="227767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Node B schedule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5" name="Google Shape;515;p49"/>
          <p:cNvSpPr txBox="1"/>
          <p:nvPr/>
        </p:nvSpPr>
        <p:spPr>
          <a:xfrm>
            <a:off x="548725" y="3465350"/>
            <a:ext cx="15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t1       t2     t3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>
            <a:off x="114300" y="2677500"/>
            <a:ext cx="44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f2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6568525" y="3465350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t1      t2      t3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8" name="Google Shape;518;p49"/>
          <p:cNvSpPr txBox="1"/>
          <p:nvPr/>
        </p:nvSpPr>
        <p:spPr>
          <a:xfrm>
            <a:off x="6134050" y="2677500"/>
            <a:ext cx="44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f2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19" name="Google Shape;519;p49"/>
          <p:cNvGraphicFramePr/>
          <p:nvPr/>
        </p:nvGraphicFramePr>
        <p:xfrm>
          <a:off x="6506650" y="2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Google Shape;520;p49"/>
          <p:cNvGraphicFramePr/>
          <p:nvPr/>
        </p:nvGraphicFramePr>
        <p:xfrm>
          <a:off x="486850" y="2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0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Cell allocation mechanism</a:t>
            </a:r>
            <a:endParaRPr/>
          </a:p>
        </p:txBody>
      </p:sp>
      <p:sp>
        <p:nvSpPr>
          <p:cNvPr id="526" name="Google Shape;526;p50"/>
          <p:cNvSpPr txBox="1"/>
          <p:nvPr>
            <p:ph idx="1" type="body"/>
          </p:nvPr>
        </p:nvSpPr>
        <p:spPr>
          <a:xfrm>
            <a:off x="575075" y="1508700"/>
            <a:ext cx="7237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  </a:t>
            </a:r>
            <a:r>
              <a:rPr lang="en-GB"/>
              <a:t>Default cell allocation mechanism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MSF randomly uniformly selects cells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8" name="Google Shape;528;p50"/>
          <p:cNvSpPr/>
          <p:nvPr/>
        </p:nvSpPr>
        <p:spPr>
          <a:xfrm>
            <a:off x="683450" y="2888400"/>
            <a:ext cx="1585200" cy="104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All free cells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29" name="Google Shape;529;p50"/>
          <p:cNvGraphicFramePr/>
          <p:nvPr/>
        </p:nvGraphicFramePr>
        <p:xfrm>
          <a:off x="6365000" y="32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30" name="Google Shape;530;p50"/>
          <p:cNvCxnSpPr/>
          <p:nvPr/>
        </p:nvCxnSpPr>
        <p:spPr>
          <a:xfrm>
            <a:off x="2268650" y="3410100"/>
            <a:ext cx="40374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1" name="Google Shape;531;p50" title="cartoon-style-dice_78370-2824.jpg"/>
          <p:cNvPicPr preferRelativeResize="0"/>
          <p:nvPr/>
        </p:nvPicPr>
        <p:blipFill rotWithShape="1">
          <a:blip r:embed="rId3">
            <a:alphaModFix/>
          </a:blip>
          <a:srcRect b="26059" l="18128" r="18351" t="4779"/>
          <a:stretch/>
        </p:blipFill>
        <p:spPr>
          <a:xfrm>
            <a:off x="3815825" y="2999863"/>
            <a:ext cx="756300" cy="8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0"/>
          <p:cNvSpPr txBox="1"/>
          <p:nvPr/>
        </p:nvSpPr>
        <p:spPr>
          <a:xfrm>
            <a:off x="6290925" y="2830475"/>
            <a:ext cx="24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CellList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3" name="Google Shape;533;p50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Dice taken from [11]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Cell allocation mechanism</a:t>
            </a:r>
            <a:endParaRPr/>
          </a:p>
        </p:txBody>
      </p:sp>
      <p:sp>
        <p:nvSpPr>
          <p:cNvPr id="539" name="Google Shape;539;p51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Dice taken from [11], Trash bin taken from [11]</a:t>
            </a:r>
            <a:endParaRPr/>
          </a:p>
        </p:txBody>
      </p:sp>
      <p:sp>
        <p:nvSpPr>
          <p:cNvPr id="540" name="Google Shape;540;p5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1" name="Google Shape;541;p51"/>
          <p:cNvSpPr txBox="1"/>
          <p:nvPr/>
        </p:nvSpPr>
        <p:spPr>
          <a:xfrm>
            <a:off x="475125" y="1456675"/>
            <a:ext cx="72378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  Sensing cell allocation mechanism as proposed by RFC 9033 [4]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candidate cell list is maintained where MSF senses for traffic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traffic detected cell is dropped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378650" y="2888400"/>
            <a:ext cx="1585200" cy="1046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All free cells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43" name="Google Shape;543;p51"/>
          <p:cNvGraphicFramePr/>
          <p:nvPr/>
        </p:nvGraphicFramePr>
        <p:xfrm>
          <a:off x="6441200" y="32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44" name="Google Shape;544;p51"/>
          <p:cNvCxnSpPr/>
          <p:nvPr/>
        </p:nvCxnSpPr>
        <p:spPr>
          <a:xfrm flipH="1" rot="10800000">
            <a:off x="1963850" y="3398100"/>
            <a:ext cx="14688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5" name="Google Shape;545;p51" title="cartoon-style-dice_78370-2824.jpg"/>
          <p:cNvPicPr preferRelativeResize="0"/>
          <p:nvPr/>
        </p:nvPicPr>
        <p:blipFill rotWithShape="1">
          <a:blip r:embed="rId3">
            <a:alphaModFix/>
          </a:blip>
          <a:srcRect b="26059" l="18128" r="18351" t="4779"/>
          <a:stretch/>
        </p:blipFill>
        <p:spPr>
          <a:xfrm>
            <a:off x="2195250" y="2992363"/>
            <a:ext cx="756300" cy="8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1"/>
          <p:cNvSpPr txBox="1"/>
          <p:nvPr/>
        </p:nvSpPr>
        <p:spPr>
          <a:xfrm>
            <a:off x="6367125" y="2830475"/>
            <a:ext cx="11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CellList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47" name="Google Shape;547;p51"/>
          <p:cNvGraphicFramePr/>
          <p:nvPr/>
        </p:nvGraphicFramePr>
        <p:xfrm>
          <a:off x="3435913" y="322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8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8" name="Google Shape;548;p51"/>
          <p:cNvSpPr txBox="1"/>
          <p:nvPr/>
        </p:nvSpPr>
        <p:spPr>
          <a:xfrm>
            <a:off x="3395325" y="2830475"/>
            <a:ext cx="20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Candidate cell list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9" name="Google Shape;549;p51" title="trash-can-outline-flat_78370-7071.jpg"/>
          <p:cNvPicPr preferRelativeResize="0"/>
          <p:nvPr/>
        </p:nvPicPr>
        <p:blipFill rotWithShape="1">
          <a:blip r:embed="rId4">
            <a:alphaModFix/>
          </a:blip>
          <a:srcRect b="22344" l="49761" r="5578" t="22580"/>
          <a:stretch/>
        </p:blipFill>
        <p:spPr>
          <a:xfrm>
            <a:off x="4361575" y="4213500"/>
            <a:ext cx="445792" cy="54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51"/>
          <p:cNvCxnSpPr>
            <a:endCxn id="549" idx="0"/>
          </p:cNvCxnSpPr>
          <p:nvPr/>
        </p:nvCxnSpPr>
        <p:spPr>
          <a:xfrm flipH="1">
            <a:off x="4584471" y="3653400"/>
            <a:ext cx="4800" cy="5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51"/>
          <p:cNvCxnSpPr/>
          <p:nvPr/>
        </p:nvCxnSpPr>
        <p:spPr>
          <a:xfrm>
            <a:off x="5733325" y="3410675"/>
            <a:ext cx="7236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2.	Motivation</a:t>
            </a:r>
            <a:endParaRPr/>
          </a:p>
        </p:txBody>
      </p:sp>
      <p:sp>
        <p:nvSpPr>
          <p:cNvPr id="557" name="Google Shape;557;p5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Motivation - Previous work</a:t>
            </a:r>
            <a:endParaRPr/>
          </a:p>
        </p:txBody>
      </p:sp>
      <p:sp>
        <p:nvSpPr>
          <p:cNvPr id="563" name="Google Shape;563;p5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4" name="Google Shape;564;p53"/>
          <p:cNvSpPr txBox="1"/>
          <p:nvPr>
            <p:ph idx="1" type="body"/>
          </p:nvPr>
        </p:nvSpPr>
        <p:spPr>
          <a:xfrm>
            <a:off x="448900" y="1356300"/>
            <a:ext cx="75246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Previous work on MSF has focused 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Analytical and Simulation based evaluation of MSF parameters by Tangfei C</a:t>
            </a:r>
            <a:r>
              <a:rPr lang="en-GB"/>
              <a:t>hang e</a:t>
            </a:r>
            <a:r>
              <a:rPr lang="en-GB"/>
              <a:t>t</a:t>
            </a:r>
            <a:r>
              <a:rPr lang="en-GB"/>
              <a:t> al. [6] and </a:t>
            </a:r>
            <a:r>
              <a:rPr lang="en-GB"/>
              <a:t>David Hauweele et al. [7] [8]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 Proposing improved version of MSF by for instance varying the number of cells allocated Tangfei Chang et al [6] and Manas Khatua Karnish et al. [9]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Experimental evaluation of 6P and MSF by Francesca Righetti et al. [10]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⇒ Lacking research of cell allocation mechanism and experimental validation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4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Motivation - This work</a:t>
            </a:r>
            <a:endParaRPr/>
          </a:p>
        </p:txBody>
      </p:sp>
      <p:sp>
        <p:nvSpPr>
          <p:cNvPr id="570" name="Google Shape;570;p5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1" name="Google Shape;571;p54"/>
          <p:cNvSpPr txBox="1"/>
          <p:nvPr>
            <p:ph idx="1" type="body"/>
          </p:nvPr>
        </p:nvSpPr>
        <p:spPr>
          <a:xfrm>
            <a:off x="575075" y="1356300"/>
            <a:ext cx="72378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Evaluate the default and sensing cell allocation </a:t>
            </a:r>
            <a:r>
              <a:rPr lang="en-GB"/>
              <a:t>mechanism for MSF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Using the KPI: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T</a:t>
            </a:r>
            <a:r>
              <a:rPr b="1" baseline="-25000" lang="en-GB"/>
              <a:t>s</a:t>
            </a:r>
            <a:r>
              <a:rPr lang="en-GB"/>
              <a:t>: Time it takes to allocate μ</a:t>
            </a:r>
            <a:r>
              <a:rPr baseline="-25000" lang="en-GB"/>
              <a:t>max </a:t>
            </a:r>
            <a:r>
              <a:rPr lang="en-GB"/>
              <a:t>cells and the network to stabilize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Stabilize: No more relocations necessary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p</a:t>
            </a:r>
            <a:r>
              <a:rPr b="1" baseline="-25000" lang="en-GB"/>
              <a:t>ov</a:t>
            </a:r>
            <a:r>
              <a:rPr lang="en-GB"/>
              <a:t>: Probability of overlap</a:t>
            </a:r>
            <a:endParaRPr/>
          </a:p>
        </p:txBody>
      </p:sp>
      <p:sp>
        <p:nvSpPr>
          <p:cNvPr id="572" name="Google Shape;572;p54"/>
          <p:cNvSpPr txBox="1"/>
          <p:nvPr/>
        </p:nvSpPr>
        <p:spPr>
          <a:xfrm>
            <a:off x="625300" y="41170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⇒ Using an analytical model and experimental validation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73" name="Google Shape;573;p54"/>
          <p:cNvGraphicFramePr/>
          <p:nvPr/>
        </p:nvGraphicFramePr>
        <p:xfrm>
          <a:off x="5287450" y="27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4" name="Google Shape;574;p54"/>
          <p:cNvSpPr txBox="1"/>
          <p:nvPr/>
        </p:nvSpPr>
        <p:spPr>
          <a:xfrm>
            <a:off x="5349325" y="3541550"/>
            <a:ext cx="12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t1       t2     t3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p54"/>
          <p:cNvSpPr txBox="1"/>
          <p:nvPr/>
        </p:nvSpPr>
        <p:spPr>
          <a:xfrm>
            <a:off x="4914900" y="2753700"/>
            <a:ext cx="44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f2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576" name="Google Shape;576;p54"/>
          <p:cNvGraphicFramePr/>
          <p:nvPr/>
        </p:nvGraphicFramePr>
        <p:xfrm>
          <a:off x="5287450" y="27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3.	 Analytical Model</a:t>
            </a:r>
            <a:endParaRPr/>
          </a:p>
        </p:txBody>
      </p:sp>
      <p:sp>
        <p:nvSpPr>
          <p:cNvPr id="582" name="Google Shape;582;p5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736997" y="465516"/>
            <a:ext cx="191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Agenda: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3247718" y="850702"/>
            <a:ext cx="45651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AutoNum type="arabicPeriod"/>
            </a:pPr>
            <a:r>
              <a:rPr lang="en-GB"/>
              <a:t>Introduction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Motivation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Analytical Model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Experimental validation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Results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Conclusion</a:t>
            </a:r>
            <a:endParaRPr/>
          </a:p>
        </p:txBody>
      </p:sp>
      <p:sp>
        <p:nvSpPr>
          <p:cNvPr id="402" name="Google Shape;402;p3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Analytical model</a:t>
            </a:r>
            <a:endParaRPr/>
          </a:p>
        </p:txBody>
      </p:sp>
      <p:sp>
        <p:nvSpPr>
          <p:cNvPr id="588" name="Google Shape;588;p5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9" name="Google Shape;589;p56" title="network_out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50" y="1312525"/>
            <a:ext cx="3162225" cy="26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6"/>
          <p:cNvSpPr txBox="1"/>
          <p:nvPr/>
        </p:nvSpPr>
        <p:spPr>
          <a:xfrm>
            <a:off x="4394275" y="3993425"/>
            <a:ext cx="3859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5. Network topology of analytical model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56"/>
          <p:cNvSpPr txBox="1"/>
          <p:nvPr>
            <p:ph idx="1" type="body"/>
          </p:nvPr>
        </p:nvSpPr>
        <p:spPr>
          <a:xfrm>
            <a:off x="575075" y="1508700"/>
            <a:ext cx="40692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Calculate the T</a:t>
            </a:r>
            <a:r>
              <a:rPr baseline="-25000" lang="en-GB"/>
              <a:t>s</a:t>
            </a:r>
            <a:r>
              <a:rPr lang="en-GB"/>
              <a:t> for </a:t>
            </a:r>
            <a:r>
              <a:rPr lang="en-GB"/>
              <a:t>μ</a:t>
            </a:r>
            <a:r>
              <a:rPr baseline="-25000" lang="en-GB"/>
              <a:t>max</a:t>
            </a:r>
            <a:r>
              <a:rPr lang="en-GB"/>
              <a:t> cells to be allocated:</a:t>
            </a:r>
            <a:endParaRPr/>
          </a:p>
        </p:txBody>
      </p:sp>
      <p:pic>
        <p:nvPicPr>
          <p:cNvPr id="592" name="Google Shape;592;p56"/>
          <p:cNvPicPr preferRelativeResize="0"/>
          <p:nvPr/>
        </p:nvPicPr>
        <p:blipFill rotWithShape="1">
          <a:blip r:embed="rId4">
            <a:alphaModFix/>
          </a:blip>
          <a:srcRect b="0" l="46374" r="0" t="0"/>
          <a:stretch/>
        </p:blipFill>
        <p:spPr>
          <a:xfrm>
            <a:off x="442375" y="3947050"/>
            <a:ext cx="2219589" cy="4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56"/>
          <p:cNvPicPr preferRelativeResize="0"/>
          <p:nvPr/>
        </p:nvPicPr>
        <p:blipFill rotWithShape="1">
          <a:blip r:embed="rId4">
            <a:alphaModFix/>
          </a:blip>
          <a:srcRect b="0" l="0" r="51302" t="0"/>
          <a:stretch/>
        </p:blipFill>
        <p:spPr>
          <a:xfrm>
            <a:off x="659775" y="3576150"/>
            <a:ext cx="2015613" cy="4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0075" y="2571750"/>
            <a:ext cx="2015625" cy="43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7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Analytical model - Cell allocation time</a:t>
            </a:r>
            <a:endParaRPr/>
          </a:p>
        </p:txBody>
      </p:sp>
      <p:sp>
        <p:nvSpPr>
          <p:cNvPr id="600" name="Google Shape;600;p5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01" name="Google Shape;6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288" y="1577179"/>
            <a:ext cx="4202576" cy="131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57"/>
          <p:cNvCxnSpPr/>
          <p:nvPr/>
        </p:nvCxnSpPr>
        <p:spPr>
          <a:xfrm flipH="1" rot="10800000">
            <a:off x="2961625" y="2687525"/>
            <a:ext cx="9720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57"/>
          <p:cNvSpPr txBox="1"/>
          <p:nvPr/>
        </p:nvSpPr>
        <p:spPr>
          <a:xfrm>
            <a:off x="1659725" y="335542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Time to next cell allocation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4" name="Google Shape;604;p57"/>
          <p:cNvCxnSpPr/>
          <p:nvPr/>
        </p:nvCxnSpPr>
        <p:spPr>
          <a:xfrm rot="10800000">
            <a:off x="5016725" y="2682450"/>
            <a:ext cx="11700" cy="6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57"/>
          <p:cNvSpPr txBox="1"/>
          <p:nvPr/>
        </p:nvSpPr>
        <p:spPr>
          <a:xfrm>
            <a:off x="4296100" y="3355425"/>
            <a:ext cx="40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6P ADD 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request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6" name="Google Shape;606;p57"/>
          <p:cNvCxnSpPr/>
          <p:nvPr/>
        </p:nvCxnSpPr>
        <p:spPr>
          <a:xfrm rot="10800000">
            <a:off x="5685000" y="2490675"/>
            <a:ext cx="1104900" cy="8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57"/>
          <p:cNvSpPr txBox="1"/>
          <p:nvPr/>
        </p:nvSpPr>
        <p:spPr>
          <a:xfrm>
            <a:off x="6021575" y="3344925"/>
            <a:ext cx="25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6P ADD response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8" name="Google Shape;608;p57"/>
          <p:cNvPicPr preferRelativeResize="0"/>
          <p:nvPr/>
        </p:nvPicPr>
        <p:blipFill rotWithShape="1">
          <a:blip r:embed="rId4">
            <a:alphaModFix/>
          </a:blip>
          <a:srcRect b="-40" l="0" r="51695" t="0"/>
          <a:stretch/>
        </p:blipFill>
        <p:spPr>
          <a:xfrm>
            <a:off x="498675" y="4160500"/>
            <a:ext cx="25627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588" y="4235262"/>
            <a:ext cx="2586028" cy="2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50" y="1527123"/>
            <a:ext cx="7000373" cy="11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Analytical model - Relocation time</a:t>
            </a:r>
            <a:endParaRPr/>
          </a:p>
        </p:txBody>
      </p:sp>
      <p:sp>
        <p:nvSpPr>
          <p:cNvPr id="616" name="Google Shape;616;p5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7" name="Google Shape;617;p58"/>
          <p:cNvSpPr txBox="1"/>
          <p:nvPr/>
        </p:nvSpPr>
        <p:spPr>
          <a:xfrm>
            <a:off x="267900" y="3211025"/>
            <a:ext cx="253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Time until all cells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are evaluated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8" name="Google Shape;618;p58"/>
          <p:cNvSpPr txBox="1"/>
          <p:nvPr/>
        </p:nvSpPr>
        <p:spPr>
          <a:xfrm>
            <a:off x="5535225" y="3211025"/>
            <a:ext cx="253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Maximum cells per relocation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19" name="Google Shape;619;p58"/>
          <p:cNvCxnSpPr>
            <a:stCxn id="617" idx="0"/>
          </p:cNvCxnSpPr>
          <p:nvPr/>
        </p:nvCxnSpPr>
        <p:spPr>
          <a:xfrm flipH="1" rot="10800000">
            <a:off x="1533300" y="2294525"/>
            <a:ext cx="148200" cy="9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58"/>
          <p:cNvCxnSpPr>
            <a:stCxn id="621" idx="0"/>
          </p:cNvCxnSpPr>
          <p:nvPr/>
        </p:nvCxnSpPr>
        <p:spPr>
          <a:xfrm rot="10800000">
            <a:off x="3161338" y="2365203"/>
            <a:ext cx="11874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2" name="Google Shape;622;p58"/>
          <p:cNvCxnSpPr>
            <a:stCxn id="618" idx="0"/>
          </p:cNvCxnSpPr>
          <p:nvPr/>
        </p:nvCxnSpPr>
        <p:spPr>
          <a:xfrm flipH="1" rot="10800000">
            <a:off x="6800625" y="2517725"/>
            <a:ext cx="363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3" name="Google Shape;62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1300" y="3172906"/>
            <a:ext cx="1983727" cy="75002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8"/>
          <p:cNvSpPr/>
          <p:nvPr/>
        </p:nvSpPr>
        <p:spPr>
          <a:xfrm>
            <a:off x="4454375" y="3279975"/>
            <a:ext cx="494100" cy="1887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p58"/>
          <p:cNvSpPr/>
          <p:nvPr/>
        </p:nvSpPr>
        <p:spPr>
          <a:xfrm>
            <a:off x="4798300" y="3576525"/>
            <a:ext cx="494100" cy="1887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6" name="Google Shape;626;p58"/>
          <p:cNvPicPr preferRelativeResize="0"/>
          <p:nvPr/>
        </p:nvPicPr>
        <p:blipFill rotWithShape="1">
          <a:blip r:embed="rId5">
            <a:alphaModFix/>
          </a:blip>
          <a:srcRect b="0" l="0" r="44625" t="0"/>
          <a:stretch/>
        </p:blipFill>
        <p:spPr>
          <a:xfrm>
            <a:off x="1714050" y="4223250"/>
            <a:ext cx="10638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8"/>
          <p:cNvSpPr txBox="1"/>
          <p:nvPr/>
        </p:nvSpPr>
        <p:spPr>
          <a:xfrm>
            <a:off x="617825" y="4192725"/>
            <a:ext cx="10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8" name="Google Shape;628;p58"/>
          <p:cNvPicPr preferRelativeResize="0"/>
          <p:nvPr/>
        </p:nvPicPr>
        <p:blipFill rotWithShape="1">
          <a:blip r:embed="rId5">
            <a:alphaModFix/>
          </a:blip>
          <a:srcRect b="0" l="60631" r="0" t="0"/>
          <a:stretch/>
        </p:blipFill>
        <p:spPr>
          <a:xfrm>
            <a:off x="4247075" y="4223250"/>
            <a:ext cx="756301" cy="4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58"/>
          <p:cNvCxnSpPr/>
          <p:nvPr/>
        </p:nvCxnSpPr>
        <p:spPr>
          <a:xfrm flipH="1" rot="10800000">
            <a:off x="2777850" y="4391175"/>
            <a:ext cx="14409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Analytical model - Probability of overlap</a:t>
            </a:r>
            <a:endParaRPr/>
          </a:p>
        </p:txBody>
      </p:sp>
      <p:sp>
        <p:nvSpPr>
          <p:cNvPr id="635" name="Google Shape;635;p5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6" name="Google Shape;636;p59"/>
          <p:cNvSpPr txBox="1"/>
          <p:nvPr/>
        </p:nvSpPr>
        <p:spPr>
          <a:xfrm>
            <a:off x="508750" y="11945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	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Default cell allocation 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mechanism: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7" name="Google Shape;637;p59"/>
          <p:cNvSpPr txBox="1"/>
          <p:nvPr/>
        </p:nvSpPr>
        <p:spPr>
          <a:xfrm>
            <a:off x="508750" y="2566150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	Sensing 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cell allocation mechanism: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8" name="Google Shape;638;p59"/>
          <p:cNvSpPr txBox="1"/>
          <p:nvPr/>
        </p:nvSpPr>
        <p:spPr>
          <a:xfrm>
            <a:off x="575075" y="3584475"/>
            <a:ext cx="7499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time it takes for allocating a cell allows for the candidate cell list to become non overlapped (its relatively fast)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9" name="Google Shape;63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0" y="4437075"/>
            <a:ext cx="5821571" cy="2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00" y="1594749"/>
            <a:ext cx="3747351" cy="7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5250" y="2932760"/>
            <a:ext cx="5037459" cy="53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0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4.	 </a:t>
            </a:r>
            <a:r>
              <a:rPr lang="en-GB"/>
              <a:t>Experimental validation</a:t>
            </a:r>
            <a:endParaRPr/>
          </a:p>
        </p:txBody>
      </p:sp>
      <p:sp>
        <p:nvSpPr>
          <p:cNvPr id="647" name="Google Shape;647;p6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Experimental validation</a:t>
            </a:r>
            <a:endParaRPr/>
          </a:p>
        </p:txBody>
      </p:sp>
      <p:sp>
        <p:nvSpPr>
          <p:cNvPr id="653" name="Google Shape;653;p6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4" name="Google Shape;654;p61"/>
          <p:cNvSpPr txBox="1"/>
          <p:nvPr/>
        </p:nvSpPr>
        <p:spPr>
          <a:xfrm>
            <a:off x="3908875" y="1514750"/>
            <a:ext cx="41670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Testbed consisting of Openmote-B boards running Contiki-NG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Openmote-B nodes: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(TSCH-coordinator, RPL-root)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Network emulator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5" name="Google Shape;655;p61" title="Setup photo.jpg"/>
          <p:cNvPicPr preferRelativeResize="0"/>
          <p:nvPr/>
        </p:nvPicPr>
        <p:blipFill rotWithShape="1">
          <a:blip r:embed="rId3">
            <a:alphaModFix/>
          </a:blip>
          <a:srcRect b="2737" l="13005" r="0" t="3821"/>
          <a:stretch/>
        </p:blipFill>
        <p:spPr>
          <a:xfrm>
            <a:off x="344100" y="1431275"/>
            <a:ext cx="3556801" cy="287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1"/>
          <p:cNvSpPr txBox="1"/>
          <p:nvPr/>
        </p:nvSpPr>
        <p:spPr>
          <a:xfrm>
            <a:off x="677600" y="2624450"/>
            <a:ext cx="11817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7" name="Google Shape;657;p61"/>
          <p:cNvSpPr txBox="1"/>
          <p:nvPr/>
        </p:nvSpPr>
        <p:spPr>
          <a:xfrm>
            <a:off x="2353525" y="2098875"/>
            <a:ext cx="1036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8" name="Google Shape;658;p61"/>
          <p:cNvSpPr txBox="1"/>
          <p:nvPr/>
        </p:nvSpPr>
        <p:spPr>
          <a:xfrm>
            <a:off x="1955650" y="3099600"/>
            <a:ext cx="1036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Network emulator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9" name="Google Shape;659;p61"/>
          <p:cNvSpPr txBox="1"/>
          <p:nvPr/>
        </p:nvSpPr>
        <p:spPr>
          <a:xfrm>
            <a:off x="931100" y="4267350"/>
            <a:ext cx="3859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6. Experimental setup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2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Experimental validation</a:t>
            </a:r>
            <a:endParaRPr/>
          </a:p>
        </p:txBody>
      </p:sp>
      <p:sp>
        <p:nvSpPr>
          <p:cNvPr id="665" name="Google Shape;665;p6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6" name="Google Shape;666;p62"/>
          <p:cNvSpPr/>
          <p:nvPr/>
        </p:nvSpPr>
        <p:spPr>
          <a:xfrm>
            <a:off x="3624425" y="1249450"/>
            <a:ext cx="1139100" cy="5283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Parent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7" name="Google Shape;667;p62"/>
          <p:cNvSpPr/>
          <p:nvPr/>
        </p:nvSpPr>
        <p:spPr>
          <a:xfrm>
            <a:off x="2025900" y="2537300"/>
            <a:ext cx="1139100" cy="5283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Child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8" name="Google Shape;668;p62"/>
          <p:cNvSpPr/>
          <p:nvPr/>
        </p:nvSpPr>
        <p:spPr>
          <a:xfrm>
            <a:off x="5098625" y="2537300"/>
            <a:ext cx="1350900" cy="5283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Network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69" name="Google Shape;669;p62"/>
          <p:cNvGraphicFramePr/>
          <p:nvPr/>
        </p:nvGraphicFramePr>
        <p:xfrm>
          <a:off x="6382375" y="314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0" name="Google Shape;670;p62"/>
          <p:cNvGraphicFramePr/>
          <p:nvPr/>
        </p:nvGraphicFramePr>
        <p:xfrm>
          <a:off x="381375" y="3141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671" name="Google Shape;671;p62"/>
          <p:cNvCxnSpPr>
            <a:stCxn id="667" idx="0"/>
            <a:endCxn id="666" idx="3"/>
          </p:cNvCxnSpPr>
          <p:nvPr/>
        </p:nvCxnSpPr>
        <p:spPr>
          <a:xfrm flipH="1" rot="10800000">
            <a:off x="2595450" y="1700300"/>
            <a:ext cx="1195800" cy="8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62"/>
          <p:cNvCxnSpPr>
            <a:stCxn id="668" idx="0"/>
            <a:endCxn id="666" idx="5"/>
          </p:cNvCxnSpPr>
          <p:nvPr/>
        </p:nvCxnSpPr>
        <p:spPr>
          <a:xfrm rot="10800000">
            <a:off x="4596575" y="1700300"/>
            <a:ext cx="1177500" cy="8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62"/>
          <p:cNvSpPr txBox="1"/>
          <p:nvPr/>
        </p:nvSpPr>
        <p:spPr>
          <a:xfrm>
            <a:off x="4587650" y="3058175"/>
            <a:ext cx="1961100" cy="1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Broadcast messages to emulate traffic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4" name="Google Shape;674;p62"/>
          <p:cNvSpPr txBox="1"/>
          <p:nvPr/>
        </p:nvSpPr>
        <p:spPr>
          <a:xfrm>
            <a:off x="2069150" y="3081675"/>
            <a:ext cx="13509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Schedule 𝞵</a:t>
            </a:r>
            <a:r>
              <a:rPr baseline="-25000"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max 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amount of cells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Experimental validation</a:t>
            </a:r>
            <a:endParaRPr/>
          </a:p>
        </p:txBody>
      </p:sp>
      <p:sp>
        <p:nvSpPr>
          <p:cNvPr id="680" name="Google Shape;680;p6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1" name="Google Shape;681;p63" title="child-node-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425" y="1109275"/>
            <a:ext cx="4655099" cy="3639093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63"/>
          <p:cNvSpPr txBox="1"/>
          <p:nvPr/>
        </p:nvSpPr>
        <p:spPr>
          <a:xfrm>
            <a:off x="5004200" y="4419750"/>
            <a:ext cx="3859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7. Child node implementation.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4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Experimental validation - Parameters</a:t>
            </a:r>
            <a:endParaRPr/>
          </a:p>
        </p:txBody>
      </p:sp>
      <p:sp>
        <p:nvSpPr>
          <p:cNvPr id="688" name="Google Shape;688;p6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9" name="Google Shape;689;p64"/>
          <p:cNvSpPr txBox="1"/>
          <p:nvPr/>
        </p:nvSpPr>
        <p:spPr>
          <a:xfrm>
            <a:off x="575075" y="1410900"/>
            <a:ext cx="7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90" name="Google Shape;690;p64"/>
          <p:cNvGraphicFramePr/>
          <p:nvPr/>
        </p:nvGraphicFramePr>
        <p:xfrm>
          <a:off x="779425" y="12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3414550"/>
                <a:gridCol w="341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 runs per setup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MAX_NUM_CELLS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100 , 50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Network interference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20% , 10%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HOUSEKEEPINGCOLLISION_PERIOD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Channels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MAX_NUMTX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Slotframe length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5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5.	 Results</a:t>
            </a:r>
            <a:endParaRPr/>
          </a:p>
        </p:txBody>
      </p:sp>
      <p:sp>
        <p:nvSpPr>
          <p:cNvPr id="696" name="Google Shape;696;p6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1.	Introduction</a:t>
            </a:r>
            <a:endParaRPr/>
          </a:p>
        </p:txBody>
      </p:sp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Results - Scheduling time</a:t>
            </a:r>
            <a:endParaRPr/>
          </a:p>
        </p:txBody>
      </p:sp>
      <p:sp>
        <p:nvSpPr>
          <p:cNvPr id="702" name="Google Shape;702;p6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03" name="Google Shape;703;p66" title="experiment1.png"/>
          <p:cNvPicPr preferRelativeResize="0"/>
          <p:nvPr/>
        </p:nvPicPr>
        <p:blipFill rotWithShape="1">
          <a:blip r:embed="rId3">
            <a:alphaModFix/>
          </a:blip>
          <a:srcRect b="0" l="5273" r="8281" t="11449"/>
          <a:stretch/>
        </p:blipFill>
        <p:spPr>
          <a:xfrm>
            <a:off x="1487688" y="1099975"/>
            <a:ext cx="5412577" cy="32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6"/>
          <p:cNvSpPr txBox="1"/>
          <p:nvPr/>
        </p:nvSpPr>
        <p:spPr>
          <a:xfrm>
            <a:off x="1835000" y="4265125"/>
            <a:ext cx="55491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8. 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Experimental and analytical results with 20% interference.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7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Results - Scheduling time</a:t>
            </a:r>
            <a:endParaRPr/>
          </a:p>
        </p:txBody>
      </p:sp>
      <p:sp>
        <p:nvSpPr>
          <p:cNvPr id="710" name="Google Shape;710;p6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1" name="Google Shape;711;p67"/>
          <p:cNvSpPr txBox="1"/>
          <p:nvPr/>
        </p:nvSpPr>
        <p:spPr>
          <a:xfrm>
            <a:off x="1835000" y="4265125"/>
            <a:ext cx="55491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9. Experimental and analytical results with 10% interference.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2" name="Google Shape;712;p67" title="experiment2.png"/>
          <p:cNvPicPr preferRelativeResize="0"/>
          <p:nvPr/>
        </p:nvPicPr>
        <p:blipFill rotWithShape="1">
          <a:blip r:embed="rId3">
            <a:alphaModFix/>
          </a:blip>
          <a:srcRect b="0" l="5429" r="9333" t="11738"/>
          <a:stretch/>
        </p:blipFill>
        <p:spPr>
          <a:xfrm>
            <a:off x="1574587" y="1099975"/>
            <a:ext cx="5238774" cy="316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Results - Probability of overlap</a:t>
            </a:r>
            <a:endParaRPr/>
          </a:p>
        </p:txBody>
      </p:sp>
      <p:sp>
        <p:nvSpPr>
          <p:cNvPr id="718" name="Google Shape;718;p6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9" name="Google Shape;719;p68"/>
          <p:cNvSpPr txBox="1"/>
          <p:nvPr/>
        </p:nvSpPr>
        <p:spPr>
          <a:xfrm>
            <a:off x="588225" y="3927925"/>
            <a:ext cx="55491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10. Probability of overlap without sensing.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0" name="Google Shape;720;p68"/>
          <p:cNvSpPr txBox="1"/>
          <p:nvPr/>
        </p:nvSpPr>
        <p:spPr>
          <a:xfrm>
            <a:off x="4400250" y="1396675"/>
            <a:ext cx="37362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Probability of overlap higher with higher network interference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Probability of overlap for sensing 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mechanism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0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Experimental data confirms analytical predictions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21" name="Google Shape;721;p68" title="experiment_compare_maxcells_pov.png"/>
          <p:cNvPicPr preferRelativeResize="0"/>
          <p:nvPr/>
        </p:nvPicPr>
        <p:blipFill rotWithShape="1">
          <a:blip r:embed="rId3">
            <a:alphaModFix/>
          </a:blip>
          <a:srcRect b="640" l="2710" r="7239" t="11663"/>
          <a:stretch/>
        </p:blipFill>
        <p:spPr>
          <a:xfrm>
            <a:off x="249800" y="1410900"/>
            <a:ext cx="4235730" cy="247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9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6.	 Conclusion</a:t>
            </a:r>
            <a:endParaRPr/>
          </a:p>
        </p:txBody>
      </p:sp>
      <p:sp>
        <p:nvSpPr>
          <p:cNvPr id="727" name="Google Shape;727;p6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0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Conclusion</a:t>
            </a:r>
            <a:endParaRPr/>
          </a:p>
        </p:txBody>
      </p:sp>
      <p:sp>
        <p:nvSpPr>
          <p:cNvPr id="733" name="Google Shape;733;p7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4" name="Google Shape;734;p70"/>
          <p:cNvSpPr txBox="1"/>
          <p:nvPr>
            <p:ph idx="1" type="body"/>
          </p:nvPr>
        </p:nvSpPr>
        <p:spPr>
          <a:xfrm>
            <a:off x="575077" y="15087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Sensing mechanism reduces cell overlaps and allocation time, avoiding relocations</a:t>
            </a:r>
            <a:br>
              <a:rPr lang="en-GB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Network interference impacts allocation time across all mechanisms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Lower MAX_NUM_CELLS reduces the allocation time but has insignificant effect on probability of overlap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Experimental results confirm the model’s accuracy</a:t>
            </a:r>
            <a:br>
              <a:rPr lang="en-GB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Future work: Full experimental implementation of sensing mechanism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&amp; refined model considering multiple relocations and 6P timeouts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740" name="Google Shape;740;p71"/>
          <p:cNvSpPr txBox="1"/>
          <p:nvPr>
            <p:ph idx="1" type="body"/>
          </p:nvPr>
        </p:nvSpPr>
        <p:spPr>
          <a:xfrm>
            <a:off x="460475" y="1261650"/>
            <a:ext cx="74670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[1] Big Data Collection in Large-Scale Wireless Sensor Networks - Scientific Figure on ResearchGate. Available from: https://www.researchgate.net/figure/General-architecture-of-a-wireless-sensor-network-WSN_fig1_329012374 [accessed 14 Apr 2025]</a:t>
            </a:r>
            <a:endParaRPr sz="8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[2] Tengfei Chang, Mališa Vučinić, Xavier Vilajosana et al. 6TiSCH Minimal Scheduling Function (MSF). RFC 9033. May 2021. doi: 10 . 17487 / RFC9033. url: https : //</a:t>
            </a:r>
            <a:r>
              <a:rPr lang="en-GB" sz="800" u="sng">
                <a:solidFill>
                  <a:schemeClr val="hlink"/>
                </a:solidFill>
                <a:hlinkClick r:id="rId3"/>
              </a:rPr>
              <a:t>www.rfc-editor.org/info/rfc9033</a:t>
            </a:r>
            <a:r>
              <a:rPr lang="en-GB" sz="800"/>
              <a:t>.</a:t>
            </a:r>
            <a:endParaRPr sz="8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[3] Qin Wang, Xavier Vilajosana and Thomas Watteyne. 6TiSCH Operation Sublayer (6top) Protocol (6P). RFC 8480. November 2018. doi: 10.17487/RFC8480. Url: </a:t>
            </a:r>
            <a:r>
              <a:rPr lang="en-GB" sz="800" u="sng">
                <a:solidFill>
                  <a:schemeClr val="hlink"/>
                </a:solidFill>
                <a:hlinkClick r:id="rId4"/>
              </a:rPr>
              <a:t>https://www.rfc-editor.org/info/rfc8480</a:t>
            </a:r>
            <a:r>
              <a:rPr lang="en-GB" sz="800"/>
              <a:t>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[4] Lukas Borutta. 'Evaluation of the Minimal Scheduling Function for 6TiSCH-based Wireless Sensor Networks' . (16 September 2021)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[5]</a:t>
            </a:r>
            <a:r>
              <a:rPr lang="en-GB" sz="800">
                <a:uFill>
                  <a:noFill/>
                </a:uFill>
                <a:hlinkClick r:id="rId5"/>
              </a:rPr>
              <a:t>Pascal Thubert</a:t>
            </a:r>
            <a:r>
              <a:rPr lang="en-GB" sz="800"/>
              <a:t> . ‘An Architecture for IPv6 over the Time-Slotted Channel Hopping Mode of IEEE 802.15.4 (6TiSCH)’ . RFC 9030 . May 2021 . url: </a:t>
            </a:r>
            <a:r>
              <a:rPr lang="en-GB" sz="800" u="sng">
                <a:solidFill>
                  <a:schemeClr val="dk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https://datatracker.ietf.org/doc/html/rfc9030</a:t>
            </a:r>
            <a:r>
              <a:rPr lang="en-GB" sz="800"/>
              <a:t>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[6] Tengfei Chang, Mališa Vučinić, Xavier V. Guillén et al. ‘6TiSCH Minimal Scheduling Function: Performance Evaluation’. In: Internet Technology Letters 3 (June 2020). Visited on 12th March 2021. doi: 10.1002/itl2.170.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[7]  David Hauweele, Remous-Aris Koutsiamanis, Bruno Quoitin et al. ‘Pushing 6TiSCH Minimal Scheduling Function (MSF) to the Limits’. In: HAL (Le Centre pour la Communication Scientifique Directe) (July 2020). Visited on 16th October 2023. doi: 10.1109/iscc50000.2020.9219692.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[8] </a:t>
            </a:r>
            <a:r>
              <a:rPr lang="en-GB" sz="800"/>
              <a:t>David Hauweele, Remous-Aris Koutsiamanis, Bruno Quoitin et al. ‘Thorough Performance Evaluation and Analysis of the 6TiSCH Minimal Scheduling Function (MSF)’. In: Journal of Signal Processing Systems 94 (January 2022). doi: 10.1007/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s11265-021-01668-w.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[9] Manas Khatua Karnish and Venkatesh Tamarapalli. ‘IMSF: Improved Minimal Scheduling Function for Link Scheduling in 6TiSCH Networks’. In: Proceedings of the International Conference on Distributed Computing and Networking (ICDCN).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January 2022. doi: 10.1145/3491003.3491027.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[10] Francesca Righetti, Carlo Vallati and Sajal K. Das et al. ‘An Experimental Evaluation of the 6top Protocol for Industrial IoT Applications’. In: 2019 IEEE Symposium on Computers and Communications (ISCC). 2019, pp. 1–6. doi: 10.1109/ISCC47284.2019.8969590.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[11]Freepik. (n.d.). Free graphic resources for everyone.</a:t>
            </a:r>
            <a:r>
              <a:rPr lang="en-GB" sz="800">
                <a:uFill>
                  <a:noFill/>
                </a:uFill>
                <a:hlinkClick r:id="rId7"/>
              </a:rPr>
              <a:t> https://www.freepik.com/</a:t>
            </a:r>
            <a:r>
              <a:rPr lang="en-GB" sz="800"/>
              <a:t>. Visited on 14th April 2025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41" name="Google Shape;741;p7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2"/>
          <p:cNvSpPr txBox="1"/>
          <p:nvPr>
            <p:ph type="title"/>
          </p:nvPr>
        </p:nvSpPr>
        <p:spPr>
          <a:xfrm>
            <a:off x="575076" y="485776"/>
            <a:ext cx="3699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747" name="Google Shape;747;p72"/>
          <p:cNvSpPr txBox="1"/>
          <p:nvPr>
            <p:ph idx="1" type="body"/>
          </p:nvPr>
        </p:nvSpPr>
        <p:spPr>
          <a:xfrm>
            <a:off x="575075" y="2079980"/>
            <a:ext cx="2778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rPr lang="en-GB"/>
              <a:t>Technische Universität Hamburg (TUHH)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rPr lang="en-GB"/>
              <a:t>Ko Benjamin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Cell relocation</a:t>
            </a:r>
            <a:endParaRPr/>
          </a:p>
        </p:txBody>
      </p:sp>
      <p:sp>
        <p:nvSpPr>
          <p:cNvPr id="753" name="Google Shape;753;p73"/>
          <p:cNvSpPr txBox="1"/>
          <p:nvPr>
            <p:ph idx="2" type="body"/>
          </p:nvPr>
        </p:nvSpPr>
        <p:spPr>
          <a:xfrm>
            <a:off x="300716" y="4812124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754" name="Google Shape;754;p7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5" name="Google Shape;755;p73"/>
          <p:cNvSpPr/>
          <p:nvPr/>
        </p:nvSpPr>
        <p:spPr>
          <a:xfrm>
            <a:off x="1973300" y="1257625"/>
            <a:ext cx="448800" cy="451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56" name="Google Shape;756;p73"/>
          <p:cNvCxnSpPr/>
          <p:nvPr/>
        </p:nvCxnSpPr>
        <p:spPr>
          <a:xfrm flipH="1">
            <a:off x="2181200" y="1708825"/>
            <a:ext cx="16500" cy="27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73"/>
          <p:cNvSpPr/>
          <p:nvPr/>
        </p:nvSpPr>
        <p:spPr>
          <a:xfrm>
            <a:off x="5820075" y="1257625"/>
            <a:ext cx="448800" cy="451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B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58" name="Google Shape;758;p73"/>
          <p:cNvCxnSpPr/>
          <p:nvPr/>
        </p:nvCxnSpPr>
        <p:spPr>
          <a:xfrm flipH="1">
            <a:off x="6027975" y="1708825"/>
            <a:ext cx="16500" cy="27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73"/>
          <p:cNvCxnSpPr/>
          <p:nvPr/>
        </p:nvCxnSpPr>
        <p:spPr>
          <a:xfrm>
            <a:off x="2203225" y="2384975"/>
            <a:ext cx="382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73"/>
          <p:cNvSpPr txBox="1"/>
          <p:nvPr/>
        </p:nvSpPr>
        <p:spPr>
          <a:xfrm>
            <a:off x="2335400" y="1542275"/>
            <a:ext cx="60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6P RELOCATE Request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NumCells = 1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RelCells = [(2, 2)]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CandCells = [(1 , 1), (3 , 2), (3 , 1), (2 , 2)]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61" name="Google Shape;761;p73"/>
          <p:cNvCxnSpPr/>
          <p:nvPr/>
        </p:nvCxnSpPr>
        <p:spPr>
          <a:xfrm>
            <a:off x="2203225" y="2765975"/>
            <a:ext cx="382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2" name="Google Shape;762;p73"/>
          <p:cNvSpPr txBox="1"/>
          <p:nvPr/>
        </p:nvSpPr>
        <p:spPr>
          <a:xfrm>
            <a:off x="2292575" y="2420875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ACK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63" name="Google Shape;763;p73"/>
          <p:cNvCxnSpPr/>
          <p:nvPr/>
        </p:nvCxnSpPr>
        <p:spPr>
          <a:xfrm>
            <a:off x="2203225" y="3908975"/>
            <a:ext cx="382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3"/>
          <p:cNvCxnSpPr/>
          <p:nvPr/>
        </p:nvCxnSpPr>
        <p:spPr>
          <a:xfrm>
            <a:off x="2203225" y="4289975"/>
            <a:ext cx="382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73"/>
          <p:cNvSpPr txBox="1"/>
          <p:nvPr/>
        </p:nvSpPr>
        <p:spPr>
          <a:xfrm>
            <a:off x="2292575" y="3944875"/>
            <a:ext cx="6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ACK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6" name="Google Shape;766;p73"/>
          <p:cNvSpPr txBox="1"/>
          <p:nvPr/>
        </p:nvSpPr>
        <p:spPr>
          <a:xfrm>
            <a:off x="2259200" y="3371075"/>
            <a:ext cx="19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6P ADD Response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CellList = [(3 , 2)]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767" name="Google Shape;767;p73"/>
          <p:cNvGraphicFramePr/>
          <p:nvPr/>
        </p:nvGraphicFramePr>
        <p:xfrm>
          <a:off x="486850" y="2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8" name="Google Shape;768;p73"/>
          <p:cNvSpPr txBox="1"/>
          <p:nvPr/>
        </p:nvSpPr>
        <p:spPr>
          <a:xfrm>
            <a:off x="270275" y="2277675"/>
            <a:ext cx="20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Node A schedule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769" name="Google Shape;769;p73"/>
          <p:cNvGraphicFramePr/>
          <p:nvPr/>
        </p:nvGraphicFramePr>
        <p:xfrm>
          <a:off x="6506650" y="2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0" name="Google Shape;770;p73"/>
          <p:cNvSpPr txBox="1"/>
          <p:nvPr/>
        </p:nvSpPr>
        <p:spPr>
          <a:xfrm>
            <a:off x="6290075" y="2277675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Node B schedule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73"/>
          <p:cNvSpPr txBox="1"/>
          <p:nvPr/>
        </p:nvSpPr>
        <p:spPr>
          <a:xfrm>
            <a:off x="548725" y="3465350"/>
            <a:ext cx="15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t1       t2     t3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p73"/>
          <p:cNvSpPr txBox="1"/>
          <p:nvPr/>
        </p:nvSpPr>
        <p:spPr>
          <a:xfrm>
            <a:off x="114300" y="2677500"/>
            <a:ext cx="44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f2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3" name="Google Shape;773;p73"/>
          <p:cNvSpPr txBox="1"/>
          <p:nvPr/>
        </p:nvSpPr>
        <p:spPr>
          <a:xfrm>
            <a:off x="6568525" y="3465350"/>
            <a:ext cx="60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      t2      t3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4" name="Google Shape;774;p73"/>
          <p:cNvSpPr txBox="1"/>
          <p:nvPr/>
        </p:nvSpPr>
        <p:spPr>
          <a:xfrm>
            <a:off x="6134050" y="2677500"/>
            <a:ext cx="44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f2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775" name="Google Shape;775;p73"/>
          <p:cNvGraphicFramePr/>
          <p:nvPr/>
        </p:nvGraphicFramePr>
        <p:xfrm>
          <a:off x="486850" y="2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6" name="Google Shape;776;p73"/>
          <p:cNvGraphicFramePr/>
          <p:nvPr/>
        </p:nvGraphicFramePr>
        <p:xfrm>
          <a:off x="6506650" y="270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{83BA8A82-31CC-4F07-AA63-B7FCA73070C2}</a:tableStyleId>
              </a:tblPr>
              <a:tblGrid>
                <a:gridCol w="413125"/>
                <a:gridCol w="413125"/>
                <a:gridCol w="413125"/>
              </a:tblGrid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2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4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Analytical model</a:t>
            </a:r>
            <a:endParaRPr/>
          </a:p>
        </p:txBody>
      </p:sp>
      <p:sp>
        <p:nvSpPr>
          <p:cNvPr id="782" name="Google Shape;782;p74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783" name="Google Shape;783;p7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4" name="Google Shape;78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39" y="1588125"/>
            <a:ext cx="7118274" cy="9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5" name="Google Shape;785;p74"/>
          <p:cNvCxnSpPr/>
          <p:nvPr/>
        </p:nvCxnSpPr>
        <p:spPr>
          <a:xfrm flipH="1" rot="10800000">
            <a:off x="1173650" y="2292700"/>
            <a:ext cx="438300" cy="10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6" name="Google Shape;78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00" y="3335662"/>
            <a:ext cx="3335027" cy="7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275" y="3222626"/>
            <a:ext cx="1926456" cy="74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p74"/>
          <p:cNvCxnSpPr/>
          <p:nvPr/>
        </p:nvCxnSpPr>
        <p:spPr>
          <a:xfrm rot="10800000">
            <a:off x="2969250" y="2325400"/>
            <a:ext cx="1467000" cy="11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9" name="Google Shape;789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3674" y="3307938"/>
            <a:ext cx="1952200" cy="5741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4"/>
          <p:cNvCxnSpPr>
            <a:stCxn id="789" idx="0"/>
          </p:cNvCxnSpPr>
          <p:nvPr/>
        </p:nvCxnSpPr>
        <p:spPr>
          <a:xfrm rot="10800000">
            <a:off x="6822874" y="2522538"/>
            <a:ext cx="969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Experimental validation</a:t>
            </a:r>
            <a:endParaRPr/>
          </a:p>
        </p:txBody>
      </p:sp>
      <p:sp>
        <p:nvSpPr>
          <p:cNvPr id="796" name="Google Shape;796;p75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797" name="Google Shape;797;p7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8" name="Google Shape;798;p75"/>
          <p:cNvSpPr txBox="1"/>
          <p:nvPr/>
        </p:nvSpPr>
        <p:spPr>
          <a:xfrm>
            <a:off x="3908875" y="1362350"/>
            <a:ext cx="4167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Openmote-B nodes: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(TSCH-coordinator, RPL-root)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Network emulator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Additional implementation added in Contiki-NG code: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Setting up of autonomous cells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Relocation mechanism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Interferer mechanism of broadcasting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Sensing approach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9" name="Google Shape;799;p75" title="Setup photo.jpg"/>
          <p:cNvPicPr preferRelativeResize="0"/>
          <p:nvPr/>
        </p:nvPicPr>
        <p:blipFill rotWithShape="1">
          <a:blip r:embed="rId3">
            <a:alphaModFix/>
          </a:blip>
          <a:srcRect b="2737" l="13005" r="0" t="3821"/>
          <a:stretch/>
        </p:blipFill>
        <p:spPr>
          <a:xfrm>
            <a:off x="267900" y="1431275"/>
            <a:ext cx="3556801" cy="28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</a:t>
            </a:r>
            <a:endParaRPr/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Evaluation of the Cell Allocation Mechanism in 6TiSCH Minimal Scheduling Function for</a:t>
            </a:r>
            <a:r>
              <a:rPr lang="en-GB" sz="2900">
                <a:solidFill>
                  <a:schemeClr val="dk2"/>
                </a:solidFill>
              </a:rPr>
              <a:t> Wireless Sensor Networks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5" name="Google Shape;415;p4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Analytical model - </a:t>
            </a:r>
            <a:r>
              <a:rPr lang="en-GB"/>
              <a:t>Sensing approach</a:t>
            </a:r>
            <a:endParaRPr/>
          </a:p>
        </p:txBody>
      </p:sp>
      <p:sp>
        <p:nvSpPr>
          <p:cNvPr id="805" name="Google Shape;805;p76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806" name="Google Shape;806;p7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07" name="Google Shape;80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741685"/>
            <a:ext cx="53340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76"/>
          <p:cNvSpPr txBox="1"/>
          <p:nvPr/>
        </p:nvSpPr>
        <p:spPr>
          <a:xfrm>
            <a:off x="2663950" y="2817175"/>
            <a:ext cx="19095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Probability of no overlap at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09" name="Google Shape;809;p76"/>
          <p:cNvCxnSpPr/>
          <p:nvPr/>
        </p:nvCxnSpPr>
        <p:spPr>
          <a:xfrm rot="10800000">
            <a:off x="3298950" y="2467225"/>
            <a:ext cx="534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76"/>
          <p:cNvSpPr txBox="1"/>
          <p:nvPr/>
        </p:nvSpPr>
        <p:spPr>
          <a:xfrm>
            <a:off x="483925" y="1197750"/>
            <a:ext cx="7499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Initially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upon selection of the cells the probability of overlap is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1" name="Google Shape;811;p76"/>
          <p:cNvSpPr txBox="1"/>
          <p:nvPr/>
        </p:nvSpPr>
        <p:spPr>
          <a:xfrm>
            <a:off x="575075" y="3508275"/>
            <a:ext cx="74997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time it takes for allocating a cell allows for the candidate cell list to become non overlapped (its relatively fast)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/>
          <p:nvPr>
            <p:ph idx="1" type="body"/>
          </p:nvPr>
        </p:nvSpPr>
        <p:spPr>
          <a:xfrm>
            <a:off x="575075" y="1356300"/>
            <a:ext cx="31380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Wireless</a:t>
            </a:r>
            <a:r>
              <a:rPr lang="en-GB"/>
              <a:t> sensor </a:t>
            </a:r>
            <a:r>
              <a:rPr lang="en-GB"/>
              <a:t>networks (WSN) as used in industrial settings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Enables the collection of environmental data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Characteristics: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Cheap and easy to operate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Scalable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Energy efficient</a:t>
            </a:r>
            <a:endParaRPr/>
          </a:p>
        </p:txBody>
      </p:sp>
      <p:sp>
        <p:nvSpPr>
          <p:cNvPr id="421" name="Google Shape;421;p4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</a:t>
            </a:r>
            <a:r>
              <a:rPr lang="en-GB"/>
              <a:t>Wireless</a:t>
            </a:r>
            <a:r>
              <a:rPr lang="en-GB"/>
              <a:t> sensor networks</a:t>
            </a:r>
            <a:endParaRPr/>
          </a:p>
        </p:txBody>
      </p:sp>
      <p:sp>
        <p:nvSpPr>
          <p:cNvPr id="422" name="Google Shape;422;p4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3" name="Google Shape;423;p41" title="General-architecture-of-a-wireless-sensor-network-WSN.png"/>
          <p:cNvPicPr preferRelativeResize="0"/>
          <p:nvPr/>
        </p:nvPicPr>
        <p:blipFill rotWithShape="1">
          <a:blip r:embed="rId3">
            <a:alphaModFix/>
          </a:blip>
          <a:srcRect b="0" l="1874" r="0" t="0"/>
          <a:stretch/>
        </p:blipFill>
        <p:spPr>
          <a:xfrm>
            <a:off x="3713175" y="1309325"/>
            <a:ext cx="4270876" cy="28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1"/>
          <p:cNvSpPr txBox="1"/>
          <p:nvPr/>
        </p:nvSpPr>
        <p:spPr>
          <a:xfrm>
            <a:off x="4359749" y="4230375"/>
            <a:ext cx="4462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 General architecture of a WSN. [1]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</a:t>
            </a:r>
            <a:endParaRPr/>
          </a:p>
        </p:txBody>
      </p:sp>
      <p:sp>
        <p:nvSpPr>
          <p:cNvPr id="430" name="Google Shape;430;p42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Evaluation of the Cell Allocation Mechanism in </a:t>
            </a:r>
            <a:r>
              <a:rPr lang="en-GB" sz="2900">
                <a:solidFill>
                  <a:schemeClr val="dk2"/>
                </a:solidFill>
              </a:rPr>
              <a:t>6TiSCH</a:t>
            </a:r>
            <a:r>
              <a:rPr lang="en-GB" sz="2900"/>
              <a:t> Minimal Scheduling Function for Wireless Sensor Networks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1" name="Google Shape;431;p4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- 6TiSCH</a:t>
            </a:r>
            <a:endParaRPr/>
          </a:p>
        </p:txBody>
      </p:sp>
      <p:sp>
        <p:nvSpPr>
          <p:cNvPr id="437" name="Google Shape;437;p43"/>
          <p:cNvSpPr txBox="1"/>
          <p:nvPr>
            <p:ph idx="1" type="body"/>
          </p:nvPr>
        </p:nvSpPr>
        <p:spPr>
          <a:xfrm>
            <a:off x="575075" y="1356300"/>
            <a:ext cx="33099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IPv6 over the TSCH mode of IEEE 802.15.4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Utilizes 6LoWPAN for e.g. header compression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Defines 6top sublayer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Defines the tasks of scheduling </a:t>
            </a:r>
            <a:r>
              <a:rPr lang="en-GB"/>
              <a:t>functions</a:t>
            </a:r>
            <a:endParaRPr/>
          </a:p>
        </p:txBody>
      </p:sp>
      <p:sp>
        <p:nvSpPr>
          <p:cNvPr id="438" name="Google Shape;438;p4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9" name="Google Shape;4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75" y="1490300"/>
            <a:ext cx="4139506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3"/>
          <p:cNvSpPr txBox="1"/>
          <p:nvPr/>
        </p:nvSpPr>
        <p:spPr>
          <a:xfrm>
            <a:off x="4583475" y="35849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2. Protocol stack of 6TiSCH [2]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6472825" y="2636225"/>
            <a:ext cx="1397400" cy="446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- 6TiSCH</a:t>
            </a:r>
            <a:endParaRPr/>
          </a:p>
        </p:txBody>
      </p:sp>
      <p:sp>
        <p:nvSpPr>
          <p:cNvPr id="447" name="Google Shape;447;p44"/>
          <p:cNvSpPr txBox="1"/>
          <p:nvPr>
            <p:ph idx="1" type="body"/>
          </p:nvPr>
        </p:nvSpPr>
        <p:spPr>
          <a:xfrm>
            <a:off x="575075" y="1356300"/>
            <a:ext cx="32832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TSCH used as MAC protocol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Mix of TDMA/FDMA creating a matrix of cells for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6top Protocol (6P) used for cell negotiation[3]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⇒ Scheduling function handles the schedule</a:t>
            </a:r>
            <a:endParaRPr/>
          </a:p>
        </p:txBody>
      </p:sp>
      <p:sp>
        <p:nvSpPr>
          <p:cNvPr id="448" name="Google Shape;448;p4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9" name="Google Shape;449;p44"/>
          <p:cNvPicPr preferRelativeResize="0"/>
          <p:nvPr/>
        </p:nvPicPr>
        <p:blipFill rotWithShape="1">
          <a:blip r:embed="rId3">
            <a:alphaModFix/>
          </a:blip>
          <a:srcRect b="0" l="0" r="21303" t="0"/>
          <a:stretch/>
        </p:blipFill>
        <p:spPr>
          <a:xfrm>
            <a:off x="4094450" y="1312925"/>
            <a:ext cx="3944201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4"/>
          <p:cNvSpPr txBox="1"/>
          <p:nvPr/>
        </p:nvSpPr>
        <p:spPr>
          <a:xfrm>
            <a:off x="5116875" y="36611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3. TSCH TDM/FDM schedule [4]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51" name="Google Shape;451;p44"/>
          <p:cNvPicPr preferRelativeResize="0"/>
          <p:nvPr/>
        </p:nvPicPr>
        <p:blipFill rotWithShape="1">
          <a:blip r:embed="rId3">
            <a:alphaModFix/>
          </a:blip>
          <a:srcRect b="37156" l="81479" r="0" t="23627"/>
          <a:stretch/>
        </p:blipFill>
        <p:spPr>
          <a:xfrm>
            <a:off x="4023450" y="3137469"/>
            <a:ext cx="928175" cy="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Scheduling Function</a:t>
            </a:r>
            <a:endParaRPr/>
          </a:p>
        </p:txBody>
      </p:sp>
      <p:sp>
        <p:nvSpPr>
          <p:cNvPr id="457" name="Google Shape;457;p45"/>
          <p:cNvSpPr txBox="1"/>
          <p:nvPr>
            <p:ph idx="1" type="body"/>
          </p:nvPr>
        </p:nvSpPr>
        <p:spPr>
          <a:xfrm>
            <a:off x="346875" y="1356300"/>
            <a:ext cx="36765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Tasks of the scheduling function[5]: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When and how many cells to add/delete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Which cells to include in CellList of the 6P ADD request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only scheduling function defined by a RFC is the </a:t>
            </a:r>
            <a:r>
              <a:rPr b="1" lang="en-GB"/>
              <a:t>Minimal Scheduling Function (MSF)</a:t>
            </a:r>
            <a:endParaRPr b="1"/>
          </a:p>
        </p:txBody>
      </p:sp>
      <p:sp>
        <p:nvSpPr>
          <p:cNvPr id="458" name="Google Shape;458;p4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9" name="Google Shape;459;p45"/>
          <p:cNvPicPr preferRelativeResize="0"/>
          <p:nvPr/>
        </p:nvPicPr>
        <p:blipFill rotWithShape="1">
          <a:blip r:embed="rId3">
            <a:alphaModFix/>
          </a:blip>
          <a:srcRect b="0" l="0" r="21135" t="0"/>
          <a:stretch/>
        </p:blipFill>
        <p:spPr>
          <a:xfrm>
            <a:off x="4094450" y="1312925"/>
            <a:ext cx="3952450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5"/>
          <p:cNvSpPr txBox="1"/>
          <p:nvPr/>
        </p:nvSpPr>
        <p:spPr>
          <a:xfrm>
            <a:off x="5116875" y="36611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3. TSCH TDM/FDM schedule [4]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1" name="Google Shape;461;p45"/>
          <p:cNvPicPr preferRelativeResize="0"/>
          <p:nvPr/>
        </p:nvPicPr>
        <p:blipFill rotWithShape="1">
          <a:blip r:embed="rId3">
            <a:alphaModFix/>
          </a:blip>
          <a:srcRect b="37156" l="81479" r="0" t="23627"/>
          <a:stretch/>
        </p:blipFill>
        <p:spPr>
          <a:xfrm>
            <a:off x="4023450" y="3137469"/>
            <a:ext cx="928175" cy="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HH_TUHH_Powerpoint_16x9DE_v3_final">
  <a:themeElements>
    <a:clrScheme name="Benutzerdefiniert 8">
      <a:dk1>
        <a:srgbClr val="265D71"/>
      </a:dk1>
      <a:lt1>
        <a:srgbClr val="FFFFFF"/>
      </a:lt1>
      <a:dk2>
        <a:srgbClr val="00C1D4"/>
      </a:dk2>
      <a:lt2>
        <a:srgbClr val="A8968C"/>
      </a:lt2>
      <a:accent1>
        <a:srgbClr val="7300FE"/>
      </a:accent1>
      <a:accent2>
        <a:srgbClr val="FF4F4F"/>
      </a:accent2>
      <a:accent3>
        <a:srgbClr val="5AFFC5"/>
      </a:accent3>
      <a:accent4>
        <a:srgbClr val="FF7E15"/>
      </a:accent4>
      <a:accent5>
        <a:srgbClr val="FFDC36"/>
      </a:accent5>
      <a:accent6>
        <a:srgbClr val="003566"/>
      </a:accent6>
      <a:hlink>
        <a:srgbClr val="00C1D4"/>
      </a:hlink>
      <a:folHlink>
        <a:srgbClr val="00C1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