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9651dd2bc_1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69651dd2bc_1_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69651dd2bc_1_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fb099dcbf_3_2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26fb099dcbf_3_2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6fb099dcbf_3_2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fb099dcbf_3_2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26fb099dcbf_3_2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6fb099dcbf_3_2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d014ee6af9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d014ee6af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d014ee6af9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g2d014ee6af9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2d014ee6af9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69651dd2bc_1_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0" name="Google Shape;400;g269651dd2bc_1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269651dd2bc_1_1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043d75e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d043d75e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6fb23b4a45_0_1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g26fb23b4a45_0_1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26fb23b4a45_0_1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69a905fcb0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g269a905fcb0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69a905fcb0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d0257037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d0257037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fb23b4a4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26fb23b4a4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g26fb23b4a45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0b743f8b7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d0b743f8b7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d0b743f8b7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69a905fcb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g269a905fcb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69a905fcb0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6fb099dcb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6fb099dcb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6fb099dcb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6fb099dcb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6e20d351770456f3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6e20d351770456f3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g6e20d351770456f3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69a905fcb0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269a905fcb0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269a905fcb0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6fb099dcbf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6fb099dcbf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e20d351770456f3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g6e20d351770456f3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6e20d351770456f3_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bc78b010e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g2bc78b010e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2bc78b010e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69651dd2bc_1_8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8" name="Google Shape;578;g269651dd2bc_1_8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g269651dd2bc_1_8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6fb099dcbf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26fb099dcbf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26fb099dcbf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014ee6af9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014ee6af9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014ee6af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014ee6af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6fb099dcbf_3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6fb099dcbf_3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6fb099dcbf_3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26fb099dcbf_3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6fb099dcbf_3_9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6fb099dcbf_3_2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6fb099dcbf_3_2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26fb099dcbf_3_20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6fb099dcbf_3_2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26fb099dcbf_3_2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26fb099dcbf_3_2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oogle Shape;63;p15"/>
          <p:cNvCxnSpPr/>
          <p:nvPr/>
        </p:nvCxnSpPr>
        <p:spPr>
          <a:xfrm>
            <a:off x="4122420" y="637599"/>
            <a:ext cx="845820" cy="0"/>
          </a:xfrm>
          <a:prstGeom prst="straightConnector1">
            <a:avLst/>
          </a:prstGeom>
          <a:noFill/>
          <a:ln cap="flat" cmpd="sng" w="19050">
            <a:solidFill>
              <a:srgbClr val="3048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15"/>
          <p:cNvSpPr/>
          <p:nvPr/>
        </p:nvSpPr>
        <p:spPr>
          <a:xfrm rot="10800000">
            <a:off x="4502109" y="637599"/>
            <a:ext cx="86442" cy="57299"/>
          </a:xfrm>
          <a:prstGeom prst="triangle">
            <a:avLst>
              <a:gd fmla="val 50000" name="adj"/>
            </a:avLst>
          </a:prstGeom>
          <a:solidFill>
            <a:srgbClr val="3048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7" name="Google Shape;87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0" name="Google Shape;100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7" name="Google Shape;107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5" name="Google Shape;135;p27"/>
          <p:cNvCxnSpPr/>
          <p:nvPr/>
        </p:nvCxnSpPr>
        <p:spPr>
          <a:xfrm>
            <a:off x="4122420" y="637599"/>
            <a:ext cx="845700" cy="0"/>
          </a:xfrm>
          <a:prstGeom prst="straightConnector1">
            <a:avLst/>
          </a:prstGeom>
          <a:noFill/>
          <a:ln cap="flat" cmpd="sng" w="19050">
            <a:solidFill>
              <a:srgbClr val="30486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p27"/>
          <p:cNvSpPr/>
          <p:nvPr/>
        </p:nvSpPr>
        <p:spPr>
          <a:xfrm rot="10800000">
            <a:off x="4502151" y="637598"/>
            <a:ext cx="86400" cy="57300"/>
          </a:xfrm>
          <a:prstGeom prst="triangle">
            <a:avLst>
              <a:gd fmla="val 50000" name="adj"/>
            </a:avLst>
          </a:prstGeom>
          <a:solidFill>
            <a:srgbClr val="30486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4" name="Google Shape;144;p2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30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0" name="Google Shape;150;p30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3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3" name="Google Shape;153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7" name="Google Shape;157;p31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31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9" name="Google Shape;159;p31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3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3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3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71" name="Google Shape;171;p33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2" name="Google Shape;172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4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4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9" name="Google Shape;179;p3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35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5" name="Google Shape;185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&#10;文本" type="vertTitleAndTx">
  <p:cSld name="VERTICAL_TITLE_AND_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6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E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E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5" name="Google Shape;125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jpg"/><Relationship Id="rId4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2.jpg"/><Relationship Id="rId5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954825" y="2684625"/>
            <a:ext cx="75564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800">
                <a:solidFill>
                  <a:srgbClr val="4B60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Design Recommendation- OP 2</a:t>
            </a:r>
            <a:endParaRPr sz="1100"/>
          </a:p>
        </p:txBody>
      </p:sp>
      <p:cxnSp>
        <p:nvCxnSpPr>
          <p:cNvPr id="200" name="Google Shape;200;p37"/>
          <p:cNvCxnSpPr/>
          <p:nvPr/>
        </p:nvCxnSpPr>
        <p:spPr>
          <a:xfrm>
            <a:off x="1127760" y="3375660"/>
            <a:ext cx="6896100" cy="0"/>
          </a:xfrm>
          <a:prstGeom prst="straightConnector1">
            <a:avLst/>
          </a:prstGeom>
          <a:noFill/>
          <a:ln cap="flat" cmpd="sng" w="28575">
            <a:solidFill>
              <a:srgbClr val="4B607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1" name="Google Shape;201;p37"/>
          <p:cNvGrpSpPr/>
          <p:nvPr/>
        </p:nvGrpSpPr>
        <p:grpSpPr>
          <a:xfrm>
            <a:off x="3660900" y="4178845"/>
            <a:ext cx="172073" cy="231787"/>
            <a:chOff x="3785450" y="3161055"/>
            <a:chExt cx="504762" cy="504762"/>
          </a:xfrm>
        </p:grpSpPr>
        <p:sp>
          <p:nvSpPr>
            <p:cNvPr id="202" name="Google Shape;202;p37"/>
            <p:cNvSpPr/>
            <p:nvPr/>
          </p:nvSpPr>
          <p:spPr>
            <a:xfrm>
              <a:off x="3785450" y="3161055"/>
              <a:ext cx="504762" cy="504762"/>
            </a:xfrm>
            <a:prstGeom prst="ellipse">
              <a:avLst/>
            </a:prstGeom>
            <a:solidFill>
              <a:srgbClr val="4A5F7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7"/>
            <p:cNvSpPr/>
            <p:nvPr/>
          </p:nvSpPr>
          <p:spPr>
            <a:xfrm>
              <a:off x="3892876" y="3261557"/>
              <a:ext cx="289909" cy="279400"/>
            </a:xfrm>
            <a:custGeom>
              <a:rect b="b" l="l" r="r" t="t"/>
              <a:pathLst>
                <a:path extrusionOk="0" h="580" w="602">
                  <a:moveTo>
                    <a:pt x="601" y="551"/>
                  </a:moveTo>
                  <a:lnTo>
                    <a:pt x="601" y="551"/>
                  </a:lnTo>
                  <a:cubicBezTo>
                    <a:pt x="601" y="572"/>
                    <a:pt x="594" y="579"/>
                    <a:pt x="572" y="579"/>
                  </a:cubicBezTo>
                  <a:cubicBezTo>
                    <a:pt x="28" y="579"/>
                    <a:pt x="28" y="579"/>
                    <a:pt x="28" y="579"/>
                  </a:cubicBezTo>
                  <a:cubicBezTo>
                    <a:pt x="14" y="579"/>
                    <a:pt x="0" y="572"/>
                    <a:pt x="0" y="551"/>
                  </a:cubicBezTo>
                  <a:cubicBezTo>
                    <a:pt x="0" y="551"/>
                    <a:pt x="0" y="452"/>
                    <a:pt x="78" y="410"/>
                  </a:cubicBezTo>
                  <a:cubicBezTo>
                    <a:pt x="120" y="388"/>
                    <a:pt x="106" y="410"/>
                    <a:pt x="163" y="381"/>
                  </a:cubicBezTo>
                  <a:cubicBezTo>
                    <a:pt x="219" y="360"/>
                    <a:pt x="233" y="353"/>
                    <a:pt x="233" y="353"/>
                  </a:cubicBezTo>
                  <a:cubicBezTo>
                    <a:pt x="233" y="296"/>
                    <a:pt x="233" y="296"/>
                    <a:pt x="233" y="296"/>
                  </a:cubicBezTo>
                  <a:cubicBezTo>
                    <a:pt x="233" y="296"/>
                    <a:pt x="212" y="275"/>
                    <a:pt x="205" y="226"/>
                  </a:cubicBezTo>
                  <a:cubicBezTo>
                    <a:pt x="191" y="233"/>
                    <a:pt x="191" y="212"/>
                    <a:pt x="191" y="198"/>
                  </a:cubicBezTo>
                  <a:cubicBezTo>
                    <a:pt x="191" y="183"/>
                    <a:pt x="184" y="148"/>
                    <a:pt x="198" y="148"/>
                  </a:cubicBezTo>
                  <a:cubicBezTo>
                    <a:pt x="191" y="127"/>
                    <a:pt x="191" y="99"/>
                    <a:pt x="191" y="92"/>
                  </a:cubicBezTo>
                  <a:cubicBezTo>
                    <a:pt x="198" y="49"/>
                    <a:pt x="240" y="0"/>
                    <a:pt x="304" y="0"/>
                  </a:cubicBezTo>
                  <a:cubicBezTo>
                    <a:pt x="375" y="0"/>
                    <a:pt x="410" y="49"/>
                    <a:pt x="410" y="92"/>
                  </a:cubicBezTo>
                  <a:cubicBezTo>
                    <a:pt x="410" y="99"/>
                    <a:pt x="410" y="127"/>
                    <a:pt x="403" y="148"/>
                  </a:cubicBezTo>
                  <a:cubicBezTo>
                    <a:pt x="424" y="148"/>
                    <a:pt x="417" y="183"/>
                    <a:pt x="417" y="198"/>
                  </a:cubicBezTo>
                  <a:cubicBezTo>
                    <a:pt x="417" y="212"/>
                    <a:pt x="410" y="233"/>
                    <a:pt x="396" y="226"/>
                  </a:cubicBezTo>
                  <a:cubicBezTo>
                    <a:pt x="389" y="275"/>
                    <a:pt x="368" y="296"/>
                    <a:pt x="368" y="296"/>
                  </a:cubicBezTo>
                  <a:cubicBezTo>
                    <a:pt x="368" y="353"/>
                    <a:pt x="368" y="353"/>
                    <a:pt x="368" y="353"/>
                  </a:cubicBezTo>
                  <a:cubicBezTo>
                    <a:pt x="368" y="353"/>
                    <a:pt x="382" y="360"/>
                    <a:pt x="438" y="381"/>
                  </a:cubicBezTo>
                  <a:cubicBezTo>
                    <a:pt x="502" y="410"/>
                    <a:pt x="481" y="388"/>
                    <a:pt x="530" y="410"/>
                  </a:cubicBezTo>
                  <a:cubicBezTo>
                    <a:pt x="601" y="452"/>
                    <a:pt x="601" y="551"/>
                    <a:pt x="601" y="551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37"/>
          <p:cNvSpPr/>
          <p:nvPr/>
        </p:nvSpPr>
        <p:spPr>
          <a:xfrm>
            <a:off x="4213023" y="1003400"/>
            <a:ext cx="1135500" cy="1135500"/>
          </a:xfrm>
          <a:prstGeom prst="ellipse">
            <a:avLst/>
          </a:prstGeom>
          <a:solidFill>
            <a:srgbClr val="4A5F7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3817452" y="4156125"/>
            <a:ext cx="2083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4B60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Eric Liu, Mao Fan, Binjian Yu</a:t>
            </a:r>
            <a:endParaRPr sz="1200">
              <a:solidFill>
                <a:srgbClr val="4B6075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06" name="Google Shape;206;p37"/>
          <p:cNvSpPr/>
          <p:nvPr/>
        </p:nvSpPr>
        <p:spPr>
          <a:xfrm>
            <a:off x="2780949" y="3420354"/>
            <a:ext cx="3735620" cy="30007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4B60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Team 1 - Subsystem E - ECE 295</a:t>
            </a:r>
            <a:endParaRPr sz="1100"/>
          </a:p>
        </p:txBody>
      </p:sp>
      <p:pic>
        <p:nvPicPr>
          <p:cNvPr id="207" name="Google Shape;207;p37"/>
          <p:cNvPicPr preferRelativeResize="0"/>
          <p:nvPr/>
        </p:nvPicPr>
        <p:blipFill rotWithShape="1">
          <a:blip r:embed="rId3">
            <a:alphaModFix/>
          </a:blip>
          <a:srcRect b="0" l="4685" r="4685" t="0"/>
          <a:stretch/>
        </p:blipFill>
        <p:spPr>
          <a:xfrm>
            <a:off x="4213025" y="993950"/>
            <a:ext cx="1135500" cy="1154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Google Shape;355;p46"/>
          <p:cNvGrpSpPr/>
          <p:nvPr/>
        </p:nvGrpSpPr>
        <p:grpSpPr>
          <a:xfrm>
            <a:off x="311975" y="281097"/>
            <a:ext cx="8293457" cy="4647819"/>
            <a:chOff x="787860" y="631896"/>
            <a:chExt cx="1850186" cy="3343995"/>
          </a:xfrm>
        </p:grpSpPr>
        <p:sp>
          <p:nvSpPr>
            <p:cNvPr id="356" name="Google Shape;356;p46"/>
            <p:cNvSpPr/>
            <p:nvPr/>
          </p:nvSpPr>
          <p:spPr>
            <a:xfrm>
              <a:off x="887021" y="631896"/>
              <a:ext cx="1632300" cy="1502700"/>
            </a:xfrm>
            <a:prstGeom prst="roundRect">
              <a:avLst>
                <a:gd fmla="val 935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787860" y="1185246"/>
              <a:ext cx="1850186" cy="2790645"/>
            </a:xfrm>
            <a:custGeom>
              <a:rect b="b" l="l" r="r" t="t"/>
              <a:pathLst>
                <a:path extrusionOk="0" h="3944375" w="2466914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rgbClr val="F2F2F2"/>
            </a:solidFill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6"/>
            <p:cNvSpPr txBox="1"/>
            <p:nvPr/>
          </p:nvSpPr>
          <p:spPr>
            <a:xfrm>
              <a:off x="1304926" y="718329"/>
              <a:ext cx="8394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03 OPAMP</a:t>
              </a:r>
              <a:endParaRPr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pic>
        <p:nvPicPr>
          <p:cNvPr id="359" name="Google Shape;359;p46"/>
          <p:cNvPicPr preferRelativeResize="0"/>
          <p:nvPr/>
        </p:nvPicPr>
        <p:blipFill rotWithShape="1">
          <a:blip r:embed="rId3">
            <a:alphaModFix/>
          </a:blip>
          <a:srcRect b="17819" l="0" r="0" t="13167"/>
          <a:stretch/>
        </p:blipFill>
        <p:spPr>
          <a:xfrm rot="-5400000">
            <a:off x="2902111" y="410464"/>
            <a:ext cx="3339775" cy="498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47"/>
          <p:cNvGrpSpPr/>
          <p:nvPr/>
        </p:nvGrpSpPr>
        <p:grpSpPr>
          <a:xfrm>
            <a:off x="311975" y="281097"/>
            <a:ext cx="8293457" cy="4647819"/>
            <a:chOff x="787860" y="631896"/>
            <a:chExt cx="1850186" cy="3343995"/>
          </a:xfrm>
        </p:grpSpPr>
        <p:sp>
          <p:nvSpPr>
            <p:cNvPr id="366" name="Google Shape;366;p47"/>
            <p:cNvSpPr/>
            <p:nvPr/>
          </p:nvSpPr>
          <p:spPr>
            <a:xfrm>
              <a:off x="887021" y="631896"/>
              <a:ext cx="1632300" cy="1502700"/>
            </a:xfrm>
            <a:prstGeom prst="roundRect">
              <a:avLst>
                <a:gd fmla="val 935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7"/>
            <p:cNvSpPr/>
            <p:nvPr/>
          </p:nvSpPr>
          <p:spPr>
            <a:xfrm>
              <a:off x="787860" y="1185246"/>
              <a:ext cx="1850186" cy="2790645"/>
            </a:xfrm>
            <a:custGeom>
              <a:rect b="b" l="l" r="r" t="t"/>
              <a:pathLst>
                <a:path extrusionOk="0" h="3944375" w="2466914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rgbClr val="F2F2F2"/>
            </a:solidFill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7"/>
            <p:cNvSpPr txBox="1"/>
            <p:nvPr/>
          </p:nvSpPr>
          <p:spPr>
            <a:xfrm>
              <a:off x="1304926" y="718329"/>
              <a:ext cx="8394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04 Common Source</a:t>
              </a:r>
              <a:endParaRPr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69" name="Google Shape;369;p47"/>
            <p:cNvSpPr txBox="1"/>
            <p:nvPr/>
          </p:nvSpPr>
          <p:spPr>
            <a:xfrm>
              <a:off x="1139623" y="1374497"/>
              <a:ext cx="1127100" cy="17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pic>
        <p:nvPicPr>
          <p:cNvPr id="370" name="Google Shape;370;p47"/>
          <p:cNvPicPr preferRelativeResize="0"/>
          <p:nvPr/>
        </p:nvPicPr>
        <p:blipFill rotWithShape="1">
          <a:blip r:embed="rId3">
            <a:alphaModFix/>
          </a:blip>
          <a:srcRect b="19558" l="0" r="0" t="10315"/>
          <a:stretch/>
        </p:blipFill>
        <p:spPr>
          <a:xfrm>
            <a:off x="3093725" y="1110975"/>
            <a:ext cx="2729949" cy="364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663" y="772550"/>
            <a:ext cx="5796676" cy="431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8"/>
          <p:cNvSpPr txBox="1"/>
          <p:nvPr/>
        </p:nvSpPr>
        <p:spPr>
          <a:xfrm>
            <a:off x="3690300" y="131500"/>
            <a:ext cx="2182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Test Results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/>
        </p:nvSpPr>
        <p:spPr>
          <a:xfrm>
            <a:off x="3012325" y="215150"/>
            <a:ext cx="3966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3048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Root Causes of Mistakes</a:t>
            </a:r>
            <a:endParaRPr sz="1100"/>
          </a:p>
        </p:txBody>
      </p:sp>
      <p:sp>
        <p:nvSpPr>
          <p:cNvPr id="383" name="Google Shape;383;p49"/>
          <p:cNvSpPr/>
          <p:nvPr/>
        </p:nvSpPr>
        <p:spPr>
          <a:xfrm flipH="1" rot="10800000">
            <a:off x="1364360" y="1414194"/>
            <a:ext cx="819764" cy="1140530"/>
          </a:xfrm>
          <a:custGeom>
            <a:rect b="b" l="l" r="r" t="t"/>
            <a:pathLst>
              <a:path extrusionOk="0" h="1182" w="933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4" name="Google Shape;384;p49"/>
          <p:cNvSpPr/>
          <p:nvPr/>
        </p:nvSpPr>
        <p:spPr>
          <a:xfrm>
            <a:off x="1364326" y="1083309"/>
            <a:ext cx="819764" cy="1321192"/>
          </a:xfrm>
          <a:custGeom>
            <a:rect b="b" l="l" r="r" t="t"/>
            <a:pathLst>
              <a:path extrusionOk="0" h="1182" w="933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5" name="Google Shape;385;p49"/>
          <p:cNvSpPr/>
          <p:nvPr/>
        </p:nvSpPr>
        <p:spPr>
          <a:xfrm>
            <a:off x="3360031" y="757693"/>
            <a:ext cx="4578000" cy="897000"/>
          </a:xfrm>
          <a:prstGeom prst="roundRect">
            <a:avLst>
              <a:gd fmla="val 11505" name="adj"/>
            </a:avLst>
          </a:prstGeom>
          <a:noFill/>
          <a:ln cap="flat" cmpd="sng" w="158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2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Course restrictions on how fast can we iterate. VS. How we should iterate from a practical perspective.</a:t>
            </a:r>
            <a:endParaRPr sz="12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6" name="Google Shape;386;p49"/>
          <p:cNvSpPr/>
          <p:nvPr/>
        </p:nvSpPr>
        <p:spPr>
          <a:xfrm>
            <a:off x="2245125" y="755450"/>
            <a:ext cx="1053900" cy="901500"/>
          </a:xfrm>
          <a:prstGeom prst="roundRect">
            <a:avLst>
              <a:gd fmla="val 11921" name="adj"/>
            </a:avLst>
          </a:prstGeom>
          <a:solidFill>
            <a:schemeClr val="accent2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ctr" dir="5400000" dist="38100">
              <a:srgbClr val="000000">
                <a:alpha val="40000"/>
              </a:srgbClr>
            </a:outerShdw>
          </a:effectLst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Agile vs Waterfall</a:t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7" name="Google Shape;387;p49"/>
          <p:cNvSpPr/>
          <p:nvPr/>
        </p:nvSpPr>
        <p:spPr>
          <a:xfrm>
            <a:off x="3360031" y="1820143"/>
            <a:ext cx="4578000" cy="886200"/>
          </a:xfrm>
          <a:prstGeom prst="roundRect">
            <a:avLst>
              <a:gd fmla="val 11505" name="adj"/>
            </a:avLst>
          </a:prstGeom>
          <a:noFill/>
          <a:ln cap="flat" cmpd="sng" w="158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2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LTspice, Altium, bread-boarding, soldering.</a:t>
            </a:r>
            <a:endParaRPr sz="12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8" name="Google Shape;388;p49"/>
          <p:cNvSpPr/>
          <p:nvPr/>
        </p:nvSpPr>
        <p:spPr>
          <a:xfrm>
            <a:off x="2306023" y="1820143"/>
            <a:ext cx="932100" cy="886200"/>
          </a:xfrm>
          <a:prstGeom prst="roundRect">
            <a:avLst>
              <a:gd fmla="val 11921" name="adj"/>
            </a:avLst>
          </a:prstGeom>
          <a:solidFill>
            <a:schemeClr val="accent4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ctr" dir="5400000" dist="38100">
              <a:srgbClr val="000000">
                <a:alpha val="40000"/>
              </a:srgbClr>
            </a:outerShdw>
          </a:effectLst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   </a:t>
            </a:r>
            <a:r>
              <a:rPr lang="en-CA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Tools</a:t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89" name="Google Shape;389;p49"/>
          <p:cNvSpPr/>
          <p:nvPr/>
        </p:nvSpPr>
        <p:spPr>
          <a:xfrm>
            <a:off x="177825" y="1414200"/>
            <a:ext cx="1896000" cy="89400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ctr" dir="5400000" dist="38100">
              <a:srgbClr val="000000">
                <a:alpha val="40000"/>
              </a:srgbClr>
            </a:outerShdw>
          </a:effectLst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Technical</a:t>
            </a:r>
            <a:endParaRPr sz="900"/>
          </a:p>
        </p:txBody>
      </p:sp>
      <p:sp>
        <p:nvSpPr>
          <p:cNvPr id="390" name="Google Shape;390;p49"/>
          <p:cNvSpPr txBox="1"/>
          <p:nvPr/>
        </p:nvSpPr>
        <p:spPr>
          <a:xfrm>
            <a:off x="7268674" y="5308054"/>
            <a:ext cx="1896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00AEE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延迟符号</a:t>
            </a:r>
            <a:endParaRPr sz="1400">
              <a:solidFill>
                <a:srgbClr val="00AEE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1" name="Google Shape;391;p49"/>
          <p:cNvSpPr/>
          <p:nvPr/>
        </p:nvSpPr>
        <p:spPr>
          <a:xfrm flipH="1" rot="10800000">
            <a:off x="1364322" y="3528294"/>
            <a:ext cx="819764" cy="1140530"/>
          </a:xfrm>
          <a:custGeom>
            <a:rect b="b" l="l" r="r" t="t"/>
            <a:pathLst>
              <a:path extrusionOk="0" h="1182" w="933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2" name="Google Shape;392;p49"/>
          <p:cNvSpPr/>
          <p:nvPr/>
        </p:nvSpPr>
        <p:spPr>
          <a:xfrm>
            <a:off x="1364314" y="3197409"/>
            <a:ext cx="819764" cy="1321192"/>
          </a:xfrm>
          <a:custGeom>
            <a:rect b="b" l="l" r="r" t="t"/>
            <a:pathLst>
              <a:path extrusionOk="0" h="1182" w="933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5A5A5"/>
          </a:solidFill>
          <a:ln>
            <a:noFill/>
          </a:ln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3" name="Google Shape;393;p49"/>
          <p:cNvSpPr/>
          <p:nvPr/>
        </p:nvSpPr>
        <p:spPr>
          <a:xfrm>
            <a:off x="3360018" y="2871793"/>
            <a:ext cx="4578000" cy="897000"/>
          </a:xfrm>
          <a:prstGeom prst="roundRect">
            <a:avLst>
              <a:gd fmla="val 11505" name="adj"/>
            </a:avLst>
          </a:prstGeom>
          <a:noFill/>
          <a:ln cap="flat" cmpd="sng" w="158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How can we plan a head in a project? </a:t>
            </a:r>
            <a:endParaRPr sz="12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4" name="Google Shape;394;p49"/>
          <p:cNvSpPr/>
          <p:nvPr/>
        </p:nvSpPr>
        <p:spPr>
          <a:xfrm>
            <a:off x="2306010" y="2869540"/>
            <a:ext cx="932100" cy="901500"/>
          </a:xfrm>
          <a:prstGeom prst="roundRect">
            <a:avLst>
              <a:gd fmla="val 11921" name="adj"/>
            </a:avLst>
          </a:prstGeom>
          <a:solidFill>
            <a:schemeClr val="accent2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ctr" dir="5400000" dist="38100">
              <a:srgbClr val="000000">
                <a:alpha val="40000"/>
              </a:srgbClr>
            </a:outerShdw>
          </a:effectLst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Fault proofing</a:t>
            </a:r>
            <a:endParaRPr sz="14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5" name="Google Shape;395;p49"/>
          <p:cNvSpPr/>
          <p:nvPr/>
        </p:nvSpPr>
        <p:spPr>
          <a:xfrm>
            <a:off x="4068325" y="3980800"/>
            <a:ext cx="3869700" cy="886200"/>
          </a:xfrm>
          <a:prstGeom prst="roundRect">
            <a:avLst>
              <a:gd fmla="val 11505" name="adj"/>
            </a:avLst>
          </a:prstGeom>
          <a:noFill/>
          <a:ln cap="flat" cmpd="sng" w="158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2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When an issue arising how should we </a:t>
            </a:r>
            <a:r>
              <a:rPr lang="en-CA" sz="12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tackle</a:t>
            </a:r>
            <a:r>
              <a:rPr lang="en-CA" sz="12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it?</a:t>
            </a:r>
            <a:endParaRPr sz="12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6" name="Google Shape;396;p49"/>
          <p:cNvSpPr/>
          <p:nvPr/>
        </p:nvSpPr>
        <p:spPr>
          <a:xfrm>
            <a:off x="2184175" y="3965425"/>
            <a:ext cx="1569900" cy="901500"/>
          </a:xfrm>
          <a:prstGeom prst="roundRect">
            <a:avLst>
              <a:gd fmla="val 11921" name="adj"/>
            </a:avLst>
          </a:prstGeom>
          <a:solidFill>
            <a:schemeClr val="accent4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ctr" dir="5400000" dist="38100">
              <a:srgbClr val="000000">
                <a:alpha val="40000"/>
              </a:srgbClr>
            </a:outerShdw>
          </a:effectLst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Communication / teamwork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397" name="Google Shape;397;p49"/>
          <p:cNvSpPr/>
          <p:nvPr/>
        </p:nvSpPr>
        <p:spPr>
          <a:xfrm>
            <a:off x="174175" y="3528300"/>
            <a:ext cx="2010000" cy="894000"/>
          </a:xfrm>
          <a:prstGeom prst="ellipse">
            <a:avLst/>
          </a:prstGeom>
          <a:solidFill>
            <a:schemeClr val="accent1"/>
          </a:solidFill>
          <a:ln cap="flat" cmpd="sng" w="635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ctr" dir="5400000" dist="38100">
              <a:srgbClr val="000000">
                <a:alpha val="40000"/>
              </a:srgbClr>
            </a:outerShdw>
          </a:effectLst>
        </p:spPr>
        <p:txBody>
          <a:bodyPr anchorCtr="0" anchor="ctr" bIns="31050" lIns="62100" spcFirstLastPara="1" rIns="62100" wrap="square" tIns="31050">
            <a:no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Soft Skills</a:t>
            </a:r>
            <a:endParaRPr sz="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oogle Shape;403;p50"/>
          <p:cNvGrpSpPr/>
          <p:nvPr/>
        </p:nvGrpSpPr>
        <p:grpSpPr>
          <a:xfrm>
            <a:off x="2461450" y="1790903"/>
            <a:ext cx="6682595" cy="1565897"/>
            <a:chOff x="3281934" y="2387870"/>
            <a:chExt cx="8910126" cy="2087863"/>
          </a:xfrm>
        </p:grpSpPr>
        <p:sp>
          <p:nvSpPr>
            <p:cNvPr id="404" name="Google Shape;404;p50"/>
            <p:cNvSpPr/>
            <p:nvPr/>
          </p:nvSpPr>
          <p:spPr>
            <a:xfrm>
              <a:off x="3281934" y="2387870"/>
              <a:ext cx="2001000" cy="208230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0"/>
            <p:cNvSpPr/>
            <p:nvPr/>
          </p:nvSpPr>
          <p:spPr>
            <a:xfrm>
              <a:off x="4251960" y="2397633"/>
              <a:ext cx="7940100" cy="2078100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p50"/>
          <p:cNvSpPr/>
          <p:nvPr/>
        </p:nvSpPr>
        <p:spPr>
          <a:xfrm>
            <a:off x="2801460" y="1908523"/>
            <a:ext cx="1338000" cy="1338000"/>
          </a:xfrm>
          <a:prstGeom prst="ellipse">
            <a:avLst/>
          </a:prstGeom>
          <a:solidFill>
            <a:srgbClr val="4C5E7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50"/>
          <p:cNvSpPr txBox="1"/>
          <p:nvPr/>
        </p:nvSpPr>
        <p:spPr>
          <a:xfrm>
            <a:off x="4734789" y="2302768"/>
            <a:ext cx="2029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8" name="Google Shape;408;p50"/>
          <p:cNvSpPr txBox="1"/>
          <p:nvPr/>
        </p:nvSpPr>
        <p:spPr>
          <a:xfrm>
            <a:off x="4734789" y="2550116"/>
            <a:ext cx="2029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09" name="Google Shape;409;p50"/>
          <p:cNvSpPr txBox="1"/>
          <p:nvPr/>
        </p:nvSpPr>
        <p:spPr>
          <a:xfrm>
            <a:off x="4851293" y="2352450"/>
            <a:ext cx="2870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CA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Agile vs Waterfall</a:t>
            </a:r>
            <a:endParaRPr sz="1100"/>
          </a:p>
        </p:txBody>
      </p:sp>
      <p:grpSp>
        <p:nvGrpSpPr>
          <p:cNvPr id="410" name="Google Shape;410;p50"/>
          <p:cNvGrpSpPr/>
          <p:nvPr/>
        </p:nvGrpSpPr>
        <p:grpSpPr>
          <a:xfrm>
            <a:off x="3144725" y="2225731"/>
            <a:ext cx="651380" cy="639936"/>
            <a:chOff x="1283882" y="3357386"/>
            <a:chExt cx="496365" cy="494579"/>
          </a:xfrm>
        </p:grpSpPr>
        <p:sp>
          <p:nvSpPr>
            <p:cNvPr id="411" name="Google Shape;411;p50"/>
            <p:cNvSpPr/>
            <p:nvPr/>
          </p:nvSpPr>
          <p:spPr>
            <a:xfrm>
              <a:off x="1542942" y="3357386"/>
              <a:ext cx="235326" cy="235419"/>
            </a:xfrm>
            <a:custGeom>
              <a:rect b="b" l="l" r="r" t="t"/>
              <a:pathLst>
                <a:path extrusionOk="0" h="288" w="290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0"/>
            <p:cNvSpPr/>
            <p:nvPr/>
          </p:nvSpPr>
          <p:spPr>
            <a:xfrm>
              <a:off x="1283882" y="3357386"/>
              <a:ext cx="237306" cy="235419"/>
            </a:xfrm>
            <a:custGeom>
              <a:rect b="b" l="l" r="r" t="t"/>
              <a:pathLst>
                <a:path extrusionOk="0" h="288" w="290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0"/>
            <p:cNvSpPr/>
            <p:nvPr/>
          </p:nvSpPr>
          <p:spPr>
            <a:xfrm>
              <a:off x="1542941" y="3614566"/>
              <a:ext cx="237306" cy="237399"/>
            </a:xfrm>
            <a:custGeom>
              <a:rect b="b" l="l" r="r" t="t"/>
              <a:pathLst>
                <a:path extrusionOk="0" h="289" w="291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0"/>
            <p:cNvSpPr/>
            <p:nvPr/>
          </p:nvSpPr>
          <p:spPr>
            <a:xfrm>
              <a:off x="1283882" y="3614566"/>
              <a:ext cx="237306" cy="237399"/>
            </a:xfrm>
            <a:custGeom>
              <a:rect b="b" l="l" r="r" t="t"/>
              <a:pathLst>
                <a:path extrusionOk="0" h="289" w="290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>
            <p:ph type="title"/>
          </p:nvPr>
        </p:nvSpPr>
        <p:spPr>
          <a:xfrm>
            <a:off x="628650" y="2243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Waterfall</a:t>
            </a:r>
            <a:endParaRPr/>
          </a:p>
        </p:txBody>
      </p:sp>
      <p:sp>
        <p:nvSpPr>
          <p:cNvPr id="420" name="Google Shape;420;p51"/>
          <p:cNvSpPr txBox="1"/>
          <p:nvPr>
            <p:ph idx="1" type="body"/>
          </p:nvPr>
        </p:nvSpPr>
        <p:spPr>
          <a:xfrm>
            <a:off x="195725" y="1342225"/>
            <a:ext cx="3452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en-CA" sz="1800"/>
              <a:t>Following the “Waterfall” style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en-CA" sz="1800"/>
              <a:t>Distinct phases &amp; </a:t>
            </a:r>
            <a:r>
              <a:rPr lang="en-CA" sz="1800"/>
              <a:t>boundaries</a:t>
            </a:r>
            <a:endParaRPr sz="18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-"/>
            </a:pPr>
            <a:r>
              <a:rPr lang="en-CA" sz="1800"/>
              <a:t>Can’t fix past mistakes</a:t>
            </a:r>
            <a:endParaRPr sz="1800"/>
          </a:p>
        </p:txBody>
      </p:sp>
      <p:pic>
        <p:nvPicPr>
          <p:cNvPr id="421" name="Google Shape;421;p51"/>
          <p:cNvPicPr preferRelativeResize="0"/>
          <p:nvPr/>
        </p:nvPicPr>
        <p:blipFill rotWithShape="1">
          <a:blip r:embed="rId3">
            <a:alphaModFix/>
          </a:blip>
          <a:srcRect b="2719" l="0" r="0" t="-2720"/>
          <a:stretch/>
        </p:blipFill>
        <p:spPr>
          <a:xfrm>
            <a:off x="3870475" y="1280375"/>
            <a:ext cx="5168349" cy="31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52"/>
          <p:cNvGrpSpPr/>
          <p:nvPr/>
        </p:nvGrpSpPr>
        <p:grpSpPr>
          <a:xfrm>
            <a:off x="2625631" y="1344608"/>
            <a:ext cx="5335815" cy="471892"/>
            <a:chOff x="3002037" y="3922395"/>
            <a:chExt cx="7088900" cy="369300"/>
          </a:xfrm>
        </p:grpSpPr>
        <p:sp>
          <p:nvSpPr>
            <p:cNvPr id="428" name="Google Shape;428;p52"/>
            <p:cNvSpPr/>
            <p:nvPr/>
          </p:nvSpPr>
          <p:spPr>
            <a:xfrm>
              <a:off x="3002037" y="3922395"/>
              <a:ext cx="7067400" cy="369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CA" sz="2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Waterfall style lacks flexibility and iteration</a:t>
              </a:r>
              <a:endParaRPr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29" name="Google Shape;429;p52"/>
            <p:cNvSpPr txBox="1"/>
            <p:nvPr/>
          </p:nvSpPr>
          <p:spPr>
            <a:xfrm>
              <a:off x="3023837" y="3939638"/>
              <a:ext cx="7067100" cy="1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lt1"/>
                </a:solidFill>
              </a:endParaRPr>
            </a:p>
          </p:txBody>
        </p:sp>
      </p:grpSp>
      <p:sp>
        <p:nvSpPr>
          <p:cNvPr id="430" name="Google Shape;430;p52"/>
          <p:cNvSpPr/>
          <p:nvPr/>
        </p:nvSpPr>
        <p:spPr>
          <a:xfrm rot="3032105">
            <a:off x="1379016" y="1137735"/>
            <a:ext cx="992424" cy="1148287"/>
          </a:xfrm>
          <a:custGeom>
            <a:rect b="b" l="l" r="r" t="t"/>
            <a:pathLst>
              <a:path extrusionOk="0" h="1333073" w="1152128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1" name="Google Shape;431;p52"/>
          <p:cNvSpPr txBox="1"/>
          <p:nvPr/>
        </p:nvSpPr>
        <p:spPr>
          <a:xfrm>
            <a:off x="1485638" y="1615034"/>
            <a:ext cx="6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sz="1100"/>
          </a:p>
        </p:txBody>
      </p:sp>
      <p:sp>
        <p:nvSpPr>
          <p:cNvPr id="432" name="Google Shape;432;p52"/>
          <p:cNvSpPr txBox="1"/>
          <p:nvPr/>
        </p:nvSpPr>
        <p:spPr>
          <a:xfrm>
            <a:off x="3409211" y="279525"/>
            <a:ext cx="26166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3048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The Valuable Lesson</a:t>
            </a:r>
            <a:endParaRPr sz="1100"/>
          </a:p>
        </p:txBody>
      </p:sp>
      <p:sp>
        <p:nvSpPr>
          <p:cNvPr id="433" name="Google Shape;433;p52"/>
          <p:cNvSpPr txBox="1"/>
          <p:nvPr/>
        </p:nvSpPr>
        <p:spPr>
          <a:xfrm>
            <a:off x="7268674" y="5308054"/>
            <a:ext cx="1896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00AEE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延迟符号</a:t>
            </a:r>
            <a:endParaRPr sz="1400">
              <a:solidFill>
                <a:srgbClr val="00AEE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4" name="Google Shape;434;p52"/>
          <p:cNvSpPr/>
          <p:nvPr/>
        </p:nvSpPr>
        <p:spPr>
          <a:xfrm rot="2749410">
            <a:off x="1377806" y="2970110"/>
            <a:ext cx="991972" cy="1147764"/>
          </a:xfrm>
          <a:custGeom>
            <a:rect b="b" l="l" r="r" t="t"/>
            <a:pathLst>
              <a:path extrusionOk="0" h="1333073" w="1152128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5" name="Google Shape;435;p52"/>
          <p:cNvSpPr/>
          <p:nvPr/>
        </p:nvSpPr>
        <p:spPr>
          <a:xfrm>
            <a:off x="2632438" y="3060550"/>
            <a:ext cx="5319300" cy="4719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t" bIns="45725" lIns="91425" spcFirstLastPara="1" rIns="91425" wrap="square" tIns="457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CA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Agile is probably a better methodology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6" name="Google Shape;436;p52"/>
          <p:cNvSpPr txBox="1"/>
          <p:nvPr/>
        </p:nvSpPr>
        <p:spPr>
          <a:xfrm>
            <a:off x="2586840" y="3640900"/>
            <a:ext cx="6024300" cy="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33655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n-CA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alternative designs that actually works for backup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n-CA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Purchasing new op amp or board if find a potential error.</a:t>
            </a:r>
            <a:endParaRPr sz="7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37" name="Google Shape;437;p52"/>
          <p:cNvSpPr txBox="1"/>
          <p:nvPr/>
        </p:nvSpPr>
        <p:spPr>
          <a:xfrm>
            <a:off x="1484200" y="3421184"/>
            <a:ext cx="6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53"/>
          <p:cNvGrpSpPr/>
          <p:nvPr/>
        </p:nvGrpSpPr>
        <p:grpSpPr>
          <a:xfrm>
            <a:off x="2461400" y="1794578"/>
            <a:ext cx="6682595" cy="1565897"/>
            <a:chOff x="3281934" y="2387870"/>
            <a:chExt cx="8910126" cy="2087863"/>
          </a:xfrm>
        </p:grpSpPr>
        <p:sp>
          <p:nvSpPr>
            <p:cNvPr id="444" name="Google Shape;444;p53"/>
            <p:cNvSpPr/>
            <p:nvPr/>
          </p:nvSpPr>
          <p:spPr>
            <a:xfrm>
              <a:off x="3281934" y="2387870"/>
              <a:ext cx="2001000" cy="208230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53"/>
            <p:cNvSpPr/>
            <p:nvPr/>
          </p:nvSpPr>
          <p:spPr>
            <a:xfrm>
              <a:off x="4251960" y="2397633"/>
              <a:ext cx="7940100" cy="2078100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6" name="Google Shape;446;p53"/>
          <p:cNvSpPr/>
          <p:nvPr/>
        </p:nvSpPr>
        <p:spPr>
          <a:xfrm>
            <a:off x="2801460" y="1908523"/>
            <a:ext cx="1338000" cy="1338000"/>
          </a:xfrm>
          <a:prstGeom prst="ellipse">
            <a:avLst/>
          </a:prstGeom>
          <a:solidFill>
            <a:srgbClr val="4C5E7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53"/>
          <p:cNvSpPr txBox="1"/>
          <p:nvPr/>
        </p:nvSpPr>
        <p:spPr>
          <a:xfrm>
            <a:off x="4734789" y="2302768"/>
            <a:ext cx="2029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8" name="Google Shape;448;p53"/>
          <p:cNvSpPr txBox="1"/>
          <p:nvPr/>
        </p:nvSpPr>
        <p:spPr>
          <a:xfrm>
            <a:off x="4734789" y="2550116"/>
            <a:ext cx="2029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49" name="Google Shape;449;p53"/>
          <p:cNvSpPr txBox="1"/>
          <p:nvPr/>
        </p:nvSpPr>
        <p:spPr>
          <a:xfrm>
            <a:off x="4448904" y="2326400"/>
            <a:ext cx="4332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Unfamiliarity</a:t>
            </a:r>
            <a:r>
              <a:rPr b="1" lang="en-CA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 with tools</a:t>
            </a:r>
            <a:endParaRPr sz="1100"/>
          </a:p>
        </p:txBody>
      </p:sp>
      <p:grpSp>
        <p:nvGrpSpPr>
          <p:cNvPr id="450" name="Google Shape;450;p53"/>
          <p:cNvGrpSpPr/>
          <p:nvPr/>
        </p:nvGrpSpPr>
        <p:grpSpPr>
          <a:xfrm>
            <a:off x="3144725" y="2225731"/>
            <a:ext cx="651380" cy="639936"/>
            <a:chOff x="1283882" y="3357386"/>
            <a:chExt cx="496365" cy="494579"/>
          </a:xfrm>
        </p:grpSpPr>
        <p:sp>
          <p:nvSpPr>
            <p:cNvPr id="451" name="Google Shape;451;p53"/>
            <p:cNvSpPr/>
            <p:nvPr/>
          </p:nvSpPr>
          <p:spPr>
            <a:xfrm>
              <a:off x="1542942" y="3357386"/>
              <a:ext cx="235326" cy="235419"/>
            </a:xfrm>
            <a:custGeom>
              <a:rect b="b" l="l" r="r" t="t"/>
              <a:pathLst>
                <a:path extrusionOk="0" h="288" w="290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53"/>
            <p:cNvSpPr/>
            <p:nvPr/>
          </p:nvSpPr>
          <p:spPr>
            <a:xfrm>
              <a:off x="1283882" y="3357386"/>
              <a:ext cx="237306" cy="235419"/>
            </a:xfrm>
            <a:custGeom>
              <a:rect b="b" l="l" r="r" t="t"/>
              <a:pathLst>
                <a:path extrusionOk="0" h="288" w="290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53"/>
            <p:cNvSpPr/>
            <p:nvPr/>
          </p:nvSpPr>
          <p:spPr>
            <a:xfrm>
              <a:off x="1542941" y="3614566"/>
              <a:ext cx="237306" cy="237399"/>
            </a:xfrm>
            <a:custGeom>
              <a:rect b="b" l="l" r="r" t="t"/>
              <a:pathLst>
                <a:path extrusionOk="0" h="289" w="291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53"/>
            <p:cNvSpPr/>
            <p:nvPr/>
          </p:nvSpPr>
          <p:spPr>
            <a:xfrm>
              <a:off x="1283882" y="3614566"/>
              <a:ext cx="237306" cy="237399"/>
            </a:xfrm>
            <a:custGeom>
              <a:rect b="b" l="l" r="r" t="t"/>
              <a:pathLst>
                <a:path extrusionOk="0" h="289" w="290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Wasted Efforts</a:t>
            </a:r>
            <a:endParaRPr/>
          </a:p>
        </p:txBody>
      </p:sp>
      <p:sp>
        <p:nvSpPr>
          <p:cNvPr id="460" name="Google Shape;460;p54"/>
          <p:cNvSpPr txBox="1"/>
          <p:nvPr>
            <p:ph idx="1" type="body"/>
          </p:nvPr>
        </p:nvSpPr>
        <p:spPr>
          <a:xfrm>
            <a:off x="628650" y="1369225"/>
            <a:ext cx="38631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Did not know we need a driver at the beginning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Mosfets were used incorrectly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Incorrect LTspice model used</a:t>
            </a:r>
            <a:endParaRPr/>
          </a:p>
        </p:txBody>
      </p:sp>
      <p:pic>
        <p:nvPicPr>
          <p:cNvPr id="461" name="Google Shape;46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150" y="949475"/>
            <a:ext cx="3349200" cy="33492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55"/>
          <p:cNvGrpSpPr/>
          <p:nvPr/>
        </p:nvGrpSpPr>
        <p:grpSpPr>
          <a:xfrm>
            <a:off x="2719000" y="2112307"/>
            <a:ext cx="5176285" cy="614225"/>
            <a:chOff x="3002037" y="1465798"/>
            <a:chExt cx="7098581" cy="650317"/>
          </a:xfrm>
        </p:grpSpPr>
        <p:sp>
          <p:nvSpPr>
            <p:cNvPr id="468" name="Google Shape;468;p55"/>
            <p:cNvSpPr/>
            <p:nvPr/>
          </p:nvSpPr>
          <p:spPr>
            <a:xfrm>
              <a:off x="3002037" y="1465798"/>
              <a:ext cx="7067400" cy="3693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469" name="Google Shape;469;p55"/>
            <p:cNvSpPr txBox="1"/>
            <p:nvPr/>
          </p:nvSpPr>
          <p:spPr>
            <a:xfrm>
              <a:off x="3033218" y="1474115"/>
              <a:ext cx="7067400" cy="64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CA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Explore the tools more before we use them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8F8F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470" name="Google Shape;470;p55"/>
          <p:cNvSpPr/>
          <p:nvPr/>
        </p:nvSpPr>
        <p:spPr>
          <a:xfrm rot="2749410">
            <a:off x="1509956" y="1997872"/>
            <a:ext cx="991972" cy="1147764"/>
          </a:xfrm>
          <a:custGeom>
            <a:rect b="b" l="l" r="r" t="t"/>
            <a:pathLst>
              <a:path extrusionOk="0" h="1333073" w="1152128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1616348" y="2439216"/>
            <a:ext cx="6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sz="1100"/>
          </a:p>
        </p:txBody>
      </p:sp>
      <p:sp>
        <p:nvSpPr>
          <p:cNvPr id="472" name="Google Shape;472;p55"/>
          <p:cNvSpPr txBox="1"/>
          <p:nvPr/>
        </p:nvSpPr>
        <p:spPr>
          <a:xfrm>
            <a:off x="2886397" y="121250"/>
            <a:ext cx="3989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Valuable Lesson</a:t>
            </a:r>
            <a:endParaRPr sz="1100"/>
          </a:p>
        </p:txBody>
      </p:sp>
      <p:sp>
        <p:nvSpPr>
          <p:cNvPr id="473" name="Google Shape;473;p55"/>
          <p:cNvSpPr txBox="1"/>
          <p:nvPr/>
        </p:nvSpPr>
        <p:spPr>
          <a:xfrm>
            <a:off x="7268674" y="5308054"/>
            <a:ext cx="1896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00AEE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延迟符号</a:t>
            </a:r>
            <a:endParaRPr sz="1400">
              <a:solidFill>
                <a:srgbClr val="00AEE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/>
          <p:nvPr/>
        </p:nvSpPr>
        <p:spPr>
          <a:xfrm>
            <a:off x="162200" y="2221394"/>
            <a:ext cx="9144000" cy="7824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1025" lIns="62075" spcFirstLastPara="1" rIns="62075" wrap="square" tIns="310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1301975" y="2416200"/>
            <a:ext cx="63057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1025" lIns="62075" spcFirstLastPara="1" rIns="62075" wrap="square" tIns="310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icrosoft Yahei"/>
              <a:buNone/>
            </a:pPr>
            <a:r>
              <a:rPr b="1" lang="en-CA" sz="20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Seeing negative experiences as a positive one.</a:t>
            </a:r>
            <a:endParaRPr b="1" sz="20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Microsoft Yahei"/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3139475" y="225250"/>
            <a:ext cx="37047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00">
                <a:solidFill>
                  <a:srgbClr val="3048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Final Reflection </a:t>
            </a:r>
            <a:endParaRPr sz="1200"/>
          </a:p>
        </p:txBody>
      </p:sp>
      <p:sp>
        <p:nvSpPr>
          <p:cNvPr id="216" name="Google Shape;216;p38"/>
          <p:cNvSpPr txBox="1"/>
          <p:nvPr/>
        </p:nvSpPr>
        <p:spPr>
          <a:xfrm>
            <a:off x="7268674" y="5308054"/>
            <a:ext cx="1896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00AEE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延迟符号</a:t>
            </a:r>
            <a:endParaRPr sz="1400">
              <a:solidFill>
                <a:srgbClr val="00AEE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9" name="Google Shape;479;p56"/>
          <p:cNvGrpSpPr/>
          <p:nvPr/>
        </p:nvGrpSpPr>
        <p:grpSpPr>
          <a:xfrm>
            <a:off x="2461450" y="1790903"/>
            <a:ext cx="6682595" cy="1565897"/>
            <a:chOff x="3281934" y="2387870"/>
            <a:chExt cx="8910126" cy="2087863"/>
          </a:xfrm>
        </p:grpSpPr>
        <p:sp>
          <p:nvSpPr>
            <p:cNvPr id="480" name="Google Shape;480;p56"/>
            <p:cNvSpPr/>
            <p:nvPr/>
          </p:nvSpPr>
          <p:spPr>
            <a:xfrm>
              <a:off x="3281934" y="2387870"/>
              <a:ext cx="2001000" cy="208230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56"/>
            <p:cNvSpPr/>
            <p:nvPr/>
          </p:nvSpPr>
          <p:spPr>
            <a:xfrm>
              <a:off x="4251960" y="2397633"/>
              <a:ext cx="7940100" cy="2078100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2" name="Google Shape;482;p56"/>
          <p:cNvSpPr/>
          <p:nvPr/>
        </p:nvSpPr>
        <p:spPr>
          <a:xfrm>
            <a:off x="2801460" y="1908523"/>
            <a:ext cx="1338000" cy="1338000"/>
          </a:xfrm>
          <a:prstGeom prst="ellipse">
            <a:avLst/>
          </a:prstGeom>
          <a:solidFill>
            <a:srgbClr val="4C5E7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56"/>
          <p:cNvSpPr txBox="1"/>
          <p:nvPr/>
        </p:nvSpPr>
        <p:spPr>
          <a:xfrm>
            <a:off x="4734789" y="2302768"/>
            <a:ext cx="2029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4" name="Google Shape;484;p56"/>
          <p:cNvSpPr txBox="1"/>
          <p:nvPr/>
        </p:nvSpPr>
        <p:spPr>
          <a:xfrm>
            <a:off x="4734789" y="2550116"/>
            <a:ext cx="2029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85" name="Google Shape;485;p56"/>
          <p:cNvSpPr txBox="1"/>
          <p:nvPr/>
        </p:nvSpPr>
        <p:spPr>
          <a:xfrm>
            <a:off x="4667468" y="2225725"/>
            <a:ext cx="2870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Fault Proofing</a:t>
            </a:r>
            <a:endParaRPr sz="1100"/>
          </a:p>
        </p:txBody>
      </p:sp>
      <p:grpSp>
        <p:nvGrpSpPr>
          <p:cNvPr id="486" name="Google Shape;486;p56"/>
          <p:cNvGrpSpPr/>
          <p:nvPr/>
        </p:nvGrpSpPr>
        <p:grpSpPr>
          <a:xfrm>
            <a:off x="3144725" y="2225731"/>
            <a:ext cx="651380" cy="639936"/>
            <a:chOff x="1283882" y="3357386"/>
            <a:chExt cx="496365" cy="494579"/>
          </a:xfrm>
        </p:grpSpPr>
        <p:sp>
          <p:nvSpPr>
            <p:cNvPr id="487" name="Google Shape;487;p56"/>
            <p:cNvSpPr/>
            <p:nvPr/>
          </p:nvSpPr>
          <p:spPr>
            <a:xfrm>
              <a:off x="1542942" y="3357386"/>
              <a:ext cx="235326" cy="235419"/>
            </a:xfrm>
            <a:custGeom>
              <a:rect b="b" l="l" r="r" t="t"/>
              <a:pathLst>
                <a:path extrusionOk="0" h="288" w="290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56"/>
            <p:cNvSpPr/>
            <p:nvPr/>
          </p:nvSpPr>
          <p:spPr>
            <a:xfrm>
              <a:off x="1283882" y="3357386"/>
              <a:ext cx="237306" cy="235419"/>
            </a:xfrm>
            <a:custGeom>
              <a:rect b="b" l="l" r="r" t="t"/>
              <a:pathLst>
                <a:path extrusionOk="0" h="288" w="290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56"/>
            <p:cNvSpPr/>
            <p:nvPr/>
          </p:nvSpPr>
          <p:spPr>
            <a:xfrm>
              <a:off x="1542941" y="3614566"/>
              <a:ext cx="237306" cy="237399"/>
            </a:xfrm>
            <a:custGeom>
              <a:rect b="b" l="l" r="r" t="t"/>
              <a:pathLst>
                <a:path extrusionOk="0" h="289" w="291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56"/>
            <p:cNvSpPr/>
            <p:nvPr/>
          </p:nvSpPr>
          <p:spPr>
            <a:xfrm>
              <a:off x="1283882" y="3614566"/>
              <a:ext cx="237306" cy="237399"/>
            </a:xfrm>
            <a:custGeom>
              <a:rect b="b" l="l" r="r" t="t"/>
              <a:pathLst>
                <a:path extrusionOk="0" h="289" w="290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7"/>
          <p:cNvSpPr txBox="1"/>
          <p:nvPr>
            <p:ph type="title"/>
          </p:nvPr>
        </p:nvSpPr>
        <p:spPr>
          <a:xfrm>
            <a:off x="628650" y="375019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400"/>
              <a:t>One shot and one chance</a:t>
            </a:r>
            <a:endParaRPr sz="3400"/>
          </a:p>
        </p:txBody>
      </p:sp>
      <p:sp>
        <p:nvSpPr>
          <p:cNvPr id="496" name="Google Shape;496;p5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Things often might not work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Debugging takes time and spirit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Not enough chances to fix the design 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7" name="Google Shape;4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4358" y="572951"/>
            <a:ext cx="3268274" cy="39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668" y="2493324"/>
            <a:ext cx="4134426" cy="24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Having all our eggs in one </a:t>
            </a:r>
            <a:r>
              <a:rPr lang="en-CA"/>
              <a:t>basket </a:t>
            </a:r>
            <a:endParaRPr/>
          </a:p>
        </p:txBody>
      </p:sp>
      <p:sp>
        <p:nvSpPr>
          <p:cNvPr id="504" name="Google Shape;504;p5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Had only one design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Bought only one type of opamp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Could have put a switch on board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Could have bought different op amps of same size</a:t>
            </a:r>
            <a:endParaRPr/>
          </a:p>
        </p:txBody>
      </p:sp>
      <p:pic>
        <p:nvPicPr>
          <p:cNvPr id="505" name="Google Shape;50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0361" y="2769669"/>
            <a:ext cx="4043299" cy="22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59"/>
          <p:cNvGrpSpPr/>
          <p:nvPr/>
        </p:nvGrpSpPr>
        <p:grpSpPr>
          <a:xfrm>
            <a:off x="2586862" y="1347594"/>
            <a:ext cx="5176285" cy="365727"/>
            <a:chOff x="3002037" y="1465798"/>
            <a:chExt cx="7098581" cy="387217"/>
          </a:xfrm>
        </p:grpSpPr>
        <p:sp>
          <p:nvSpPr>
            <p:cNvPr id="512" name="Google Shape;512;p59"/>
            <p:cNvSpPr/>
            <p:nvPr/>
          </p:nvSpPr>
          <p:spPr>
            <a:xfrm>
              <a:off x="3002037" y="1465798"/>
              <a:ext cx="7067400" cy="3693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3" name="Google Shape;513;p59"/>
            <p:cNvSpPr txBox="1"/>
            <p:nvPr/>
          </p:nvSpPr>
          <p:spPr>
            <a:xfrm>
              <a:off x="3033218" y="1474115"/>
              <a:ext cx="70674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CA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Flexibility and contingency planning</a:t>
              </a:r>
              <a:endParaRPr sz="1600">
                <a:solidFill>
                  <a:srgbClr val="F8F8F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14" name="Google Shape;514;p59"/>
          <p:cNvGrpSpPr/>
          <p:nvPr/>
        </p:nvGrpSpPr>
        <p:grpSpPr>
          <a:xfrm>
            <a:off x="2586862" y="3045876"/>
            <a:ext cx="5169226" cy="374170"/>
            <a:chOff x="3002037" y="3922395"/>
            <a:chExt cx="7088900" cy="396157"/>
          </a:xfrm>
        </p:grpSpPr>
        <p:sp>
          <p:nvSpPr>
            <p:cNvPr id="515" name="Google Shape;515;p59"/>
            <p:cNvSpPr/>
            <p:nvPr/>
          </p:nvSpPr>
          <p:spPr>
            <a:xfrm>
              <a:off x="3002037" y="3922395"/>
              <a:ext cx="7067400" cy="369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16" name="Google Shape;516;p59"/>
            <p:cNvSpPr txBox="1"/>
            <p:nvPr/>
          </p:nvSpPr>
          <p:spPr>
            <a:xfrm>
              <a:off x="3023837" y="3939652"/>
              <a:ext cx="70671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CA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Thorough testing and troubleshooting</a:t>
              </a:r>
              <a:endParaRPr sz="1600">
                <a:solidFill>
                  <a:srgbClr val="F8F8F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517" name="Google Shape;517;p59"/>
          <p:cNvSpPr/>
          <p:nvPr/>
        </p:nvSpPr>
        <p:spPr>
          <a:xfrm rot="2749410">
            <a:off x="1377818" y="1233160"/>
            <a:ext cx="991972" cy="1147764"/>
          </a:xfrm>
          <a:custGeom>
            <a:rect b="b" l="l" r="r" t="t"/>
            <a:pathLst>
              <a:path extrusionOk="0" h="1333073" w="1152128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18" name="Google Shape;518;p59"/>
          <p:cNvSpPr txBox="1"/>
          <p:nvPr/>
        </p:nvSpPr>
        <p:spPr>
          <a:xfrm>
            <a:off x="1484210" y="1674503"/>
            <a:ext cx="6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sz="1100"/>
          </a:p>
        </p:txBody>
      </p:sp>
      <p:sp>
        <p:nvSpPr>
          <p:cNvPr id="519" name="Google Shape;519;p59"/>
          <p:cNvSpPr/>
          <p:nvPr/>
        </p:nvSpPr>
        <p:spPr>
          <a:xfrm rot="3032105">
            <a:off x="1378754" y="2978310"/>
            <a:ext cx="992424" cy="1148287"/>
          </a:xfrm>
          <a:custGeom>
            <a:rect b="b" l="l" r="r" t="t"/>
            <a:pathLst>
              <a:path extrusionOk="0" h="1333073" w="1152128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20" name="Google Shape;520;p59"/>
          <p:cNvSpPr txBox="1"/>
          <p:nvPr/>
        </p:nvSpPr>
        <p:spPr>
          <a:xfrm>
            <a:off x="1484213" y="3413197"/>
            <a:ext cx="6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1100"/>
          </a:p>
        </p:txBody>
      </p:sp>
      <p:sp>
        <p:nvSpPr>
          <p:cNvPr id="521" name="Google Shape;521;p59"/>
          <p:cNvSpPr txBox="1"/>
          <p:nvPr/>
        </p:nvSpPr>
        <p:spPr>
          <a:xfrm>
            <a:off x="2886397" y="121250"/>
            <a:ext cx="3989700" cy="5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Valuable Lesson</a:t>
            </a:r>
            <a:endParaRPr sz="1100"/>
          </a:p>
        </p:txBody>
      </p:sp>
      <p:sp>
        <p:nvSpPr>
          <p:cNvPr id="522" name="Google Shape;522;p59"/>
          <p:cNvSpPr txBox="1"/>
          <p:nvPr/>
        </p:nvSpPr>
        <p:spPr>
          <a:xfrm>
            <a:off x="7268674" y="5308054"/>
            <a:ext cx="18960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00AEE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延迟符号</a:t>
            </a:r>
            <a:endParaRPr sz="1400">
              <a:solidFill>
                <a:srgbClr val="00AEE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60"/>
          <p:cNvGrpSpPr/>
          <p:nvPr/>
        </p:nvGrpSpPr>
        <p:grpSpPr>
          <a:xfrm>
            <a:off x="2461450" y="1790903"/>
            <a:ext cx="6682595" cy="1565897"/>
            <a:chOff x="3281934" y="2387870"/>
            <a:chExt cx="8910126" cy="2087863"/>
          </a:xfrm>
        </p:grpSpPr>
        <p:sp>
          <p:nvSpPr>
            <p:cNvPr id="529" name="Google Shape;529;p60"/>
            <p:cNvSpPr/>
            <p:nvPr/>
          </p:nvSpPr>
          <p:spPr>
            <a:xfrm>
              <a:off x="3281934" y="2387870"/>
              <a:ext cx="2001000" cy="2082300"/>
            </a:xfrm>
            <a:prstGeom prst="ellipse">
              <a:avLst/>
            </a:prstGeom>
            <a:solidFill>
              <a:srgbClr val="3048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60"/>
            <p:cNvSpPr/>
            <p:nvPr/>
          </p:nvSpPr>
          <p:spPr>
            <a:xfrm>
              <a:off x="4251960" y="2397633"/>
              <a:ext cx="7940100" cy="2078100"/>
            </a:xfrm>
            <a:prstGeom prst="rect">
              <a:avLst/>
            </a:prstGeom>
            <a:solidFill>
              <a:srgbClr val="30486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1" name="Google Shape;531;p60"/>
          <p:cNvSpPr/>
          <p:nvPr/>
        </p:nvSpPr>
        <p:spPr>
          <a:xfrm>
            <a:off x="2801460" y="1908523"/>
            <a:ext cx="1338000" cy="1338000"/>
          </a:xfrm>
          <a:prstGeom prst="ellipse">
            <a:avLst/>
          </a:prstGeom>
          <a:solidFill>
            <a:srgbClr val="4C5E7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2" name="Google Shape;532;p60"/>
          <p:cNvSpPr txBox="1"/>
          <p:nvPr/>
        </p:nvSpPr>
        <p:spPr>
          <a:xfrm>
            <a:off x="4734789" y="2302768"/>
            <a:ext cx="2029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3" name="Google Shape;533;p60"/>
          <p:cNvSpPr txBox="1"/>
          <p:nvPr/>
        </p:nvSpPr>
        <p:spPr>
          <a:xfrm>
            <a:off x="4734789" y="2550116"/>
            <a:ext cx="20295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534" name="Google Shape;534;p60"/>
          <p:cNvSpPr txBox="1"/>
          <p:nvPr/>
        </p:nvSpPr>
        <p:spPr>
          <a:xfrm>
            <a:off x="4523693" y="2141600"/>
            <a:ext cx="28701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4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Communication/ Team work</a:t>
            </a:r>
            <a:endParaRPr sz="1100"/>
          </a:p>
        </p:txBody>
      </p:sp>
      <p:grpSp>
        <p:nvGrpSpPr>
          <p:cNvPr id="535" name="Google Shape;535;p60"/>
          <p:cNvGrpSpPr/>
          <p:nvPr/>
        </p:nvGrpSpPr>
        <p:grpSpPr>
          <a:xfrm>
            <a:off x="3144725" y="2225731"/>
            <a:ext cx="651380" cy="639936"/>
            <a:chOff x="1283882" y="3357386"/>
            <a:chExt cx="496365" cy="494579"/>
          </a:xfrm>
        </p:grpSpPr>
        <p:sp>
          <p:nvSpPr>
            <p:cNvPr id="536" name="Google Shape;536;p60"/>
            <p:cNvSpPr/>
            <p:nvPr/>
          </p:nvSpPr>
          <p:spPr>
            <a:xfrm>
              <a:off x="1542942" y="3357386"/>
              <a:ext cx="235326" cy="235419"/>
            </a:xfrm>
            <a:custGeom>
              <a:rect b="b" l="l" r="r" t="t"/>
              <a:pathLst>
                <a:path extrusionOk="0" h="288" w="290">
                  <a:moveTo>
                    <a:pt x="97" y="287"/>
                  </a:moveTo>
                  <a:cubicBezTo>
                    <a:pt x="98" y="288"/>
                    <a:pt x="99" y="288"/>
                    <a:pt x="101" y="288"/>
                  </a:cubicBezTo>
                  <a:cubicBezTo>
                    <a:pt x="102" y="288"/>
                    <a:pt x="103" y="288"/>
                    <a:pt x="104" y="287"/>
                  </a:cubicBezTo>
                  <a:lnTo>
                    <a:pt x="170" y="221"/>
                  </a:lnTo>
                  <a:lnTo>
                    <a:pt x="213" y="265"/>
                  </a:lnTo>
                  <a:cubicBezTo>
                    <a:pt x="214" y="266"/>
                    <a:pt x="215" y="266"/>
                    <a:pt x="217" y="266"/>
                  </a:cubicBezTo>
                  <a:cubicBezTo>
                    <a:pt x="217" y="266"/>
                    <a:pt x="217" y="266"/>
                    <a:pt x="218" y="266"/>
                  </a:cubicBezTo>
                  <a:cubicBezTo>
                    <a:pt x="220" y="266"/>
                    <a:pt x="221" y="265"/>
                    <a:pt x="221" y="263"/>
                  </a:cubicBezTo>
                  <a:lnTo>
                    <a:pt x="290" y="6"/>
                  </a:lnTo>
                  <a:cubicBezTo>
                    <a:pt x="290" y="5"/>
                    <a:pt x="290" y="5"/>
                    <a:pt x="290" y="4"/>
                  </a:cubicBezTo>
                  <a:cubicBezTo>
                    <a:pt x="290" y="2"/>
                    <a:pt x="288" y="0"/>
                    <a:pt x="286" y="0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285" y="0"/>
                    <a:pt x="284" y="0"/>
                    <a:pt x="284" y="0"/>
                  </a:cubicBezTo>
                  <a:lnTo>
                    <a:pt x="27" y="69"/>
                  </a:lnTo>
                  <a:cubicBezTo>
                    <a:pt x="25" y="69"/>
                    <a:pt x="24" y="70"/>
                    <a:pt x="23" y="72"/>
                  </a:cubicBezTo>
                  <a:cubicBezTo>
                    <a:pt x="23" y="74"/>
                    <a:pt x="24" y="75"/>
                    <a:pt x="25" y="77"/>
                  </a:cubicBezTo>
                  <a:lnTo>
                    <a:pt x="67" y="119"/>
                  </a:lnTo>
                  <a:lnTo>
                    <a:pt x="2" y="185"/>
                  </a:lnTo>
                  <a:cubicBezTo>
                    <a:pt x="0" y="187"/>
                    <a:pt x="0" y="190"/>
                    <a:pt x="2" y="191"/>
                  </a:cubicBezTo>
                  <a:lnTo>
                    <a:pt x="97" y="28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60"/>
            <p:cNvSpPr/>
            <p:nvPr/>
          </p:nvSpPr>
          <p:spPr>
            <a:xfrm>
              <a:off x="1283882" y="3357386"/>
              <a:ext cx="237306" cy="235419"/>
            </a:xfrm>
            <a:custGeom>
              <a:rect b="b" l="l" r="r" t="t"/>
              <a:pathLst>
                <a:path extrusionOk="0" h="288" w="290">
                  <a:moveTo>
                    <a:pt x="69" y="263"/>
                  </a:moveTo>
                  <a:cubicBezTo>
                    <a:pt x="69" y="265"/>
                    <a:pt x="71" y="266"/>
                    <a:pt x="72" y="266"/>
                  </a:cubicBezTo>
                  <a:cubicBezTo>
                    <a:pt x="73" y="266"/>
                    <a:pt x="73" y="266"/>
                    <a:pt x="74" y="266"/>
                  </a:cubicBezTo>
                  <a:cubicBezTo>
                    <a:pt x="75" y="266"/>
                    <a:pt x="76" y="266"/>
                    <a:pt x="77" y="265"/>
                  </a:cubicBezTo>
                  <a:lnTo>
                    <a:pt x="121" y="221"/>
                  </a:lnTo>
                  <a:lnTo>
                    <a:pt x="186" y="287"/>
                  </a:lnTo>
                  <a:cubicBezTo>
                    <a:pt x="187" y="288"/>
                    <a:pt x="188" y="288"/>
                    <a:pt x="189" y="288"/>
                  </a:cubicBezTo>
                  <a:cubicBezTo>
                    <a:pt x="191" y="288"/>
                    <a:pt x="192" y="288"/>
                    <a:pt x="193" y="287"/>
                  </a:cubicBezTo>
                  <a:lnTo>
                    <a:pt x="288" y="191"/>
                  </a:lnTo>
                  <a:cubicBezTo>
                    <a:pt x="290" y="190"/>
                    <a:pt x="290" y="187"/>
                    <a:pt x="288" y="185"/>
                  </a:cubicBezTo>
                  <a:lnTo>
                    <a:pt x="223" y="119"/>
                  </a:lnTo>
                  <a:lnTo>
                    <a:pt x="265" y="77"/>
                  </a:lnTo>
                  <a:cubicBezTo>
                    <a:pt x="267" y="75"/>
                    <a:pt x="267" y="74"/>
                    <a:pt x="267" y="72"/>
                  </a:cubicBezTo>
                  <a:cubicBezTo>
                    <a:pt x="266" y="70"/>
                    <a:pt x="265" y="69"/>
                    <a:pt x="263" y="69"/>
                  </a:cubicBezTo>
                  <a:lnTo>
                    <a:pt x="6" y="0"/>
                  </a:lnTo>
                  <a:cubicBezTo>
                    <a:pt x="5" y="0"/>
                    <a:pt x="5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0" y="2"/>
                    <a:pt x="0" y="4"/>
                    <a:pt x="0" y="5"/>
                  </a:cubicBezTo>
                  <a:lnTo>
                    <a:pt x="69" y="26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60"/>
            <p:cNvSpPr/>
            <p:nvPr/>
          </p:nvSpPr>
          <p:spPr>
            <a:xfrm>
              <a:off x="1542941" y="3614566"/>
              <a:ext cx="237306" cy="237399"/>
            </a:xfrm>
            <a:custGeom>
              <a:rect b="b" l="l" r="r" t="t"/>
              <a:pathLst>
                <a:path extrusionOk="0" h="289" w="291">
                  <a:moveTo>
                    <a:pt x="221" y="25"/>
                  </a:moveTo>
                  <a:cubicBezTo>
                    <a:pt x="221" y="24"/>
                    <a:pt x="219" y="22"/>
                    <a:pt x="218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15" y="22"/>
                    <a:pt x="214" y="22"/>
                    <a:pt x="213" y="23"/>
                  </a:cubicBezTo>
                  <a:lnTo>
                    <a:pt x="170" y="67"/>
                  </a:lnTo>
                  <a:lnTo>
                    <a:pt x="104" y="2"/>
                  </a:lnTo>
                  <a:cubicBezTo>
                    <a:pt x="103" y="1"/>
                    <a:pt x="102" y="0"/>
                    <a:pt x="101" y="0"/>
                  </a:cubicBezTo>
                  <a:cubicBezTo>
                    <a:pt x="99" y="0"/>
                    <a:pt x="98" y="1"/>
                    <a:pt x="97" y="2"/>
                  </a:cubicBezTo>
                  <a:lnTo>
                    <a:pt x="2" y="97"/>
                  </a:lnTo>
                  <a:cubicBezTo>
                    <a:pt x="0" y="99"/>
                    <a:pt x="0" y="102"/>
                    <a:pt x="2" y="104"/>
                  </a:cubicBezTo>
                  <a:lnTo>
                    <a:pt x="67" y="169"/>
                  </a:lnTo>
                  <a:lnTo>
                    <a:pt x="25" y="212"/>
                  </a:lnTo>
                  <a:cubicBezTo>
                    <a:pt x="24" y="213"/>
                    <a:pt x="23" y="215"/>
                    <a:pt x="23" y="216"/>
                  </a:cubicBezTo>
                  <a:cubicBezTo>
                    <a:pt x="24" y="218"/>
                    <a:pt x="25" y="219"/>
                    <a:pt x="27" y="220"/>
                  </a:cubicBezTo>
                  <a:lnTo>
                    <a:pt x="284" y="289"/>
                  </a:lnTo>
                  <a:cubicBezTo>
                    <a:pt x="285" y="289"/>
                    <a:pt x="285" y="289"/>
                    <a:pt x="286" y="289"/>
                  </a:cubicBezTo>
                  <a:cubicBezTo>
                    <a:pt x="287" y="289"/>
                    <a:pt x="288" y="288"/>
                    <a:pt x="289" y="288"/>
                  </a:cubicBezTo>
                  <a:cubicBezTo>
                    <a:pt x="290" y="286"/>
                    <a:pt x="291" y="285"/>
                    <a:pt x="290" y="283"/>
                  </a:cubicBezTo>
                  <a:lnTo>
                    <a:pt x="221" y="2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60"/>
            <p:cNvSpPr/>
            <p:nvPr/>
          </p:nvSpPr>
          <p:spPr>
            <a:xfrm>
              <a:off x="1283882" y="3614566"/>
              <a:ext cx="237306" cy="237399"/>
            </a:xfrm>
            <a:custGeom>
              <a:rect b="b" l="l" r="r" t="t"/>
              <a:pathLst>
                <a:path extrusionOk="0" h="289" w="290">
                  <a:moveTo>
                    <a:pt x="193" y="2"/>
                  </a:moveTo>
                  <a:cubicBezTo>
                    <a:pt x="192" y="1"/>
                    <a:pt x="191" y="0"/>
                    <a:pt x="189" y="0"/>
                  </a:cubicBezTo>
                  <a:cubicBezTo>
                    <a:pt x="188" y="0"/>
                    <a:pt x="187" y="1"/>
                    <a:pt x="186" y="2"/>
                  </a:cubicBezTo>
                  <a:lnTo>
                    <a:pt x="121" y="67"/>
                  </a:lnTo>
                  <a:lnTo>
                    <a:pt x="77" y="23"/>
                  </a:lnTo>
                  <a:cubicBezTo>
                    <a:pt x="76" y="22"/>
                    <a:pt x="75" y="22"/>
                    <a:pt x="74" y="22"/>
                  </a:cubicBezTo>
                  <a:cubicBezTo>
                    <a:pt x="73" y="22"/>
                    <a:pt x="73" y="22"/>
                    <a:pt x="72" y="22"/>
                  </a:cubicBezTo>
                  <a:cubicBezTo>
                    <a:pt x="71" y="22"/>
                    <a:pt x="69" y="24"/>
                    <a:pt x="69" y="25"/>
                  </a:cubicBezTo>
                  <a:lnTo>
                    <a:pt x="0" y="283"/>
                  </a:lnTo>
                  <a:cubicBezTo>
                    <a:pt x="0" y="285"/>
                    <a:pt x="0" y="286"/>
                    <a:pt x="1" y="288"/>
                  </a:cubicBezTo>
                  <a:cubicBezTo>
                    <a:pt x="2" y="288"/>
                    <a:pt x="3" y="289"/>
                    <a:pt x="5" y="289"/>
                  </a:cubicBezTo>
                  <a:cubicBezTo>
                    <a:pt x="5" y="289"/>
                    <a:pt x="5" y="289"/>
                    <a:pt x="6" y="289"/>
                  </a:cubicBezTo>
                  <a:lnTo>
                    <a:pt x="263" y="220"/>
                  </a:lnTo>
                  <a:cubicBezTo>
                    <a:pt x="265" y="219"/>
                    <a:pt x="266" y="218"/>
                    <a:pt x="267" y="216"/>
                  </a:cubicBezTo>
                  <a:cubicBezTo>
                    <a:pt x="267" y="215"/>
                    <a:pt x="267" y="213"/>
                    <a:pt x="265" y="212"/>
                  </a:cubicBezTo>
                  <a:lnTo>
                    <a:pt x="223" y="169"/>
                  </a:lnTo>
                  <a:lnTo>
                    <a:pt x="288" y="104"/>
                  </a:lnTo>
                  <a:cubicBezTo>
                    <a:pt x="290" y="102"/>
                    <a:pt x="290" y="99"/>
                    <a:pt x="288" y="97"/>
                  </a:cubicBezTo>
                  <a:lnTo>
                    <a:pt x="193" y="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Communication mistakes in the team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CA"/>
              <a:t>Communication with the TA</a:t>
            </a:r>
            <a:endParaRPr/>
          </a:p>
        </p:txBody>
      </p:sp>
      <p:sp>
        <p:nvSpPr>
          <p:cNvPr id="545" name="Google Shape;545;p6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-CA"/>
              <a:t>Communication in the troubleshooting process</a:t>
            </a:r>
            <a:endParaRPr/>
          </a:p>
        </p:txBody>
      </p:sp>
      <p:pic>
        <p:nvPicPr>
          <p:cNvPr id="546" name="Google Shape;54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593" y="2497000"/>
            <a:ext cx="4134427" cy="2325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62"/>
          <p:cNvGrpSpPr/>
          <p:nvPr/>
        </p:nvGrpSpPr>
        <p:grpSpPr>
          <a:xfrm>
            <a:off x="2586862" y="1347594"/>
            <a:ext cx="5176285" cy="365727"/>
            <a:chOff x="3002037" y="1465798"/>
            <a:chExt cx="7098581" cy="387217"/>
          </a:xfrm>
        </p:grpSpPr>
        <p:sp>
          <p:nvSpPr>
            <p:cNvPr id="553" name="Google Shape;553;p62"/>
            <p:cNvSpPr/>
            <p:nvPr/>
          </p:nvSpPr>
          <p:spPr>
            <a:xfrm>
              <a:off x="3002037" y="1465798"/>
              <a:ext cx="7067400" cy="3693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4" name="Google Shape;554;p62"/>
            <p:cNvSpPr txBox="1"/>
            <p:nvPr/>
          </p:nvSpPr>
          <p:spPr>
            <a:xfrm>
              <a:off x="3033218" y="1474115"/>
              <a:ext cx="70674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CA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Proactive and timely action of teamwork</a:t>
              </a:r>
              <a:endParaRPr sz="1600">
                <a:solidFill>
                  <a:srgbClr val="F8F8F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555" name="Google Shape;555;p62"/>
          <p:cNvGrpSpPr/>
          <p:nvPr/>
        </p:nvGrpSpPr>
        <p:grpSpPr>
          <a:xfrm>
            <a:off x="2586862" y="3045876"/>
            <a:ext cx="5169226" cy="374170"/>
            <a:chOff x="3002037" y="3922395"/>
            <a:chExt cx="7088900" cy="396157"/>
          </a:xfrm>
        </p:grpSpPr>
        <p:sp>
          <p:nvSpPr>
            <p:cNvPr id="556" name="Google Shape;556;p62"/>
            <p:cNvSpPr/>
            <p:nvPr/>
          </p:nvSpPr>
          <p:spPr>
            <a:xfrm>
              <a:off x="3002037" y="3922395"/>
              <a:ext cx="7067400" cy="3693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t" bIns="45725" lIns="91425" spcFirstLastPara="1" rIns="91425" wrap="square" tIns="457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557" name="Google Shape;557;p62"/>
            <p:cNvSpPr txBox="1"/>
            <p:nvPr/>
          </p:nvSpPr>
          <p:spPr>
            <a:xfrm>
              <a:off x="3023837" y="3939652"/>
              <a:ext cx="7067100" cy="37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-CA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Active communication with the TA</a:t>
              </a:r>
              <a:endParaRPr sz="1600">
                <a:solidFill>
                  <a:srgbClr val="F8F8F8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558" name="Google Shape;558;p62"/>
          <p:cNvSpPr/>
          <p:nvPr/>
        </p:nvSpPr>
        <p:spPr>
          <a:xfrm rot="2749410">
            <a:off x="1377818" y="1233160"/>
            <a:ext cx="991972" cy="1147764"/>
          </a:xfrm>
          <a:custGeom>
            <a:rect b="b" l="l" r="r" t="t"/>
            <a:pathLst>
              <a:path extrusionOk="0" h="1333073" w="1152128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59" name="Google Shape;559;p62"/>
          <p:cNvSpPr txBox="1"/>
          <p:nvPr/>
        </p:nvSpPr>
        <p:spPr>
          <a:xfrm>
            <a:off x="1484210" y="1674503"/>
            <a:ext cx="6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1</a:t>
            </a:r>
            <a:endParaRPr sz="1100"/>
          </a:p>
        </p:txBody>
      </p:sp>
      <p:sp>
        <p:nvSpPr>
          <p:cNvPr id="560" name="Google Shape;560;p62"/>
          <p:cNvSpPr/>
          <p:nvPr/>
        </p:nvSpPr>
        <p:spPr>
          <a:xfrm rot="3032105">
            <a:off x="1378754" y="2978310"/>
            <a:ext cx="992424" cy="1148287"/>
          </a:xfrm>
          <a:custGeom>
            <a:rect b="b" l="l" r="r" t="t"/>
            <a:pathLst>
              <a:path extrusionOk="0" h="1333073" w="1152128">
                <a:moveTo>
                  <a:pt x="576064" y="0"/>
                </a:moveTo>
                <a:lnTo>
                  <a:pt x="687529" y="192182"/>
                </a:lnTo>
                <a:cubicBezTo>
                  <a:pt x="952381" y="243689"/>
                  <a:pt x="1152128" y="477023"/>
                  <a:pt x="1152128" y="757009"/>
                </a:cubicBezTo>
                <a:cubicBezTo>
                  <a:pt x="1152128" y="1075160"/>
                  <a:pt x="894215" y="1333073"/>
                  <a:pt x="576064" y="1333073"/>
                </a:cubicBezTo>
                <a:cubicBezTo>
                  <a:pt x="257913" y="1333073"/>
                  <a:pt x="0" y="1075160"/>
                  <a:pt x="0" y="757009"/>
                </a:cubicBezTo>
                <a:cubicBezTo>
                  <a:pt x="0" y="477023"/>
                  <a:pt x="199747" y="243689"/>
                  <a:pt x="464599" y="192182"/>
                </a:cubicBezTo>
                <a:close/>
              </a:path>
            </a:pathLst>
          </a:custGeom>
          <a:solidFill>
            <a:schemeClr val="accent2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61" name="Google Shape;561;p62"/>
          <p:cNvSpPr txBox="1"/>
          <p:nvPr/>
        </p:nvSpPr>
        <p:spPr>
          <a:xfrm>
            <a:off x="1484213" y="3413197"/>
            <a:ext cx="64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200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2</a:t>
            </a:r>
            <a:endParaRPr sz="1100"/>
          </a:p>
        </p:txBody>
      </p:sp>
      <p:sp>
        <p:nvSpPr>
          <p:cNvPr id="562" name="Google Shape;562;p62"/>
          <p:cNvSpPr txBox="1"/>
          <p:nvPr/>
        </p:nvSpPr>
        <p:spPr>
          <a:xfrm>
            <a:off x="2886397" y="121250"/>
            <a:ext cx="39897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valuable lesson</a:t>
            </a:r>
            <a:endParaRPr sz="1100"/>
          </a:p>
        </p:txBody>
      </p:sp>
      <p:sp>
        <p:nvSpPr>
          <p:cNvPr id="563" name="Google Shape;563;p62"/>
          <p:cNvSpPr txBox="1"/>
          <p:nvPr/>
        </p:nvSpPr>
        <p:spPr>
          <a:xfrm>
            <a:off x="7268674" y="5308054"/>
            <a:ext cx="18960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00AEE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延迟符号</a:t>
            </a:r>
            <a:endParaRPr sz="1400">
              <a:solidFill>
                <a:srgbClr val="00AEE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63"/>
          <p:cNvSpPr/>
          <p:nvPr/>
        </p:nvSpPr>
        <p:spPr>
          <a:xfrm>
            <a:off x="1827808" y="1131590"/>
            <a:ext cx="4385828" cy="3697567"/>
          </a:xfrm>
          <a:custGeom>
            <a:rect b="b" l="l" r="r" t="t"/>
            <a:pathLst>
              <a:path extrusionOk="0" h="3785" w="3668">
                <a:moveTo>
                  <a:pt x="0" y="2742"/>
                </a:moveTo>
                <a:lnTo>
                  <a:pt x="253" y="2556"/>
                </a:lnTo>
                <a:lnTo>
                  <a:pt x="515" y="2395"/>
                </a:lnTo>
                <a:lnTo>
                  <a:pt x="798" y="2223"/>
                </a:lnTo>
                <a:lnTo>
                  <a:pt x="1152" y="2000"/>
                </a:lnTo>
                <a:lnTo>
                  <a:pt x="1587" y="1728"/>
                </a:lnTo>
                <a:lnTo>
                  <a:pt x="1869" y="1525"/>
                </a:lnTo>
                <a:lnTo>
                  <a:pt x="2061" y="1394"/>
                </a:lnTo>
                <a:lnTo>
                  <a:pt x="2324" y="1182"/>
                </a:lnTo>
                <a:lnTo>
                  <a:pt x="2557" y="980"/>
                </a:lnTo>
                <a:lnTo>
                  <a:pt x="2769" y="768"/>
                </a:lnTo>
                <a:lnTo>
                  <a:pt x="2941" y="606"/>
                </a:lnTo>
                <a:lnTo>
                  <a:pt x="3193" y="353"/>
                </a:lnTo>
                <a:lnTo>
                  <a:pt x="3011" y="252"/>
                </a:lnTo>
                <a:lnTo>
                  <a:pt x="3648" y="0"/>
                </a:lnTo>
                <a:lnTo>
                  <a:pt x="3668" y="687"/>
                </a:lnTo>
                <a:lnTo>
                  <a:pt x="3466" y="525"/>
                </a:lnTo>
                <a:lnTo>
                  <a:pt x="3213" y="828"/>
                </a:lnTo>
                <a:lnTo>
                  <a:pt x="2910" y="1202"/>
                </a:lnTo>
                <a:lnTo>
                  <a:pt x="2698" y="1515"/>
                </a:lnTo>
                <a:lnTo>
                  <a:pt x="2597" y="1738"/>
                </a:lnTo>
                <a:lnTo>
                  <a:pt x="2496" y="1970"/>
                </a:lnTo>
                <a:lnTo>
                  <a:pt x="2435" y="2182"/>
                </a:lnTo>
                <a:lnTo>
                  <a:pt x="2375" y="2384"/>
                </a:lnTo>
                <a:lnTo>
                  <a:pt x="2264" y="2779"/>
                </a:lnTo>
                <a:lnTo>
                  <a:pt x="2183" y="3152"/>
                </a:lnTo>
                <a:lnTo>
                  <a:pt x="2122" y="3445"/>
                </a:lnTo>
                <a:lnTo>
                  <a:pt x="2042" y="3785"/>
                </a:lnTo>
                <a:lnTo>
                  <a:pt x="0" y="3785"/>
                </a:lnTo>
                <a:lnTo>
                  <a:pt x="0" y="2742"/>
                </a:lnTo>
                <a:close/>
              </a:path>
            </a:pathLst>
          </a:custGeom>
          <a:gradFill>
            <a:gsLst>
              <a:gs pos="0">
                <a:srgbClr val="BFBFBF"/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31425" lIns="62875" spcFirstLastPara="1" rIns="62875" wrap="square" tIns="3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70" name="Google Shape;570;p63"/>
          <p:cNvSpPr/>
          <p:nvPr/>
        </p:nvSpPr>
        <p:spPr>
          <a:xfrm>
            <a:off x="4089753" y="2237824"/>
            <a:ext cx="15918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1425" lIns="62875" spcFirstLastPara="1" rIns="62875" wrap="square" tIns="3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Fixing the OPAMP</a:t>
            </a:r>
            <a:endParaRPr sz="1100"/>
          </a:p>
        </p:txBody>
      </p:sp>
      <p:sp>
        <p:nvSpPr>
          <p:cNvPr id="571" name="Google Shape;571;p63"/>
          <p:cNvSpPr txBox="1"/>
          <p:nvPr/>
        </p:nvSpPr>
        <p:spPr>
          <a:xfrm>
            <a:off x="3937650" y="269975"/>
            <a:ext cx="18960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rgbClr val="3048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Next Steps</a:t>
            </a:r>
            <a:endParaRPr sz="1100"/>
          </a:p>
        </p:txBody>
      </p:sp>
      <p:sp>
        <p:nvSpPr>
          <p:cNvPr id="572" name="Google Shape;572;p63"/>
          <p:cNvSpPr txBox="1"/>
          <p:nvPr/>
        </p:nvSpPr>
        <p:spPr>
          <a:xfrm>
            <a:off x="7268674" y="5308054"/>
            <a:ext cx="18960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400">
                <a:solidFill>
                  <a:srgbClr val="00AEEE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延迟符号</a:t>
            </a:r>
            <a:endParaRPr sz="1400">
              <a:solidFill>
                <a:srgbClr val="00AEEE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73" name="Google Shape;573;p63"/>
          <p:cNvSpPr/>
          <p:nvPr/>
        </p:nvSpPr>
        <p:spPr>
          <a:xfrm>
            <a:off x="2980188" y="3299050"/>
            <a:ext cx="1591800" cy="458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1425" lIns="62875" spcFirstLastPara="1" rIns="62875" wrap="square" tIns="3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Learning from mistakes</a:t>
            </a:r>
            <a:endParaRPr sz="1100"/>
          </a:p>
        </p:txBody>
      </p:sp>
      <p:sp>
        <p:nvSpPr>
          <p:cNvPr id="574" name="Google Shape;574;p63"/>
          <p:cNvSpPr/>
          <p:nvPr/>
        </p:nvSpPr>
        <p:spPr>
          <a:xfrm>
            <a:off x="4572003" y="1687524"/>
            <a:ext cx="15918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1425" lIns="62875" spcFirstLastPara="1" rIns="62875" wrap="square" tIns="3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Production</a:t>
            </a:r>
            <a:endParaRPr sz="13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575" name="Google Shape;575;p63"/>
          <p:cNvSpPr/>
          <p:nvPr/>
        </p:nvSpPr>
        <p:spPr>
          <a:xfrm>
            <a:off x="3559903" y="2788099"/>
            <a:ext cx="1591800" cy="294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1270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31425" lIns="62875" spcFirstLastPara="1" rIns="62875" wrap="square" tIns="3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3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Fixing the PCB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4"/>
          <p:cNvSpPr/>
          <p:nvPr/>
        </p:nvSpPr>
        <p:spPr>
          <a:xfrm>
            <a:off x="323100" y="3699675"/>
            <a:ext cx="8820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300">
                <a:solidFill>
                  <a:srgbClr val="4B60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See you later and have a great summer!!!!</a:t>
            </a:r>
            <a:endParaRPr sz="600"/>
          </a:p>
        </p:txBody>
      </p:sp>
      <p:cxnSp>
        <p:nvCxnSpPr>
          <p:cNvPr id="582" name="Google Shape;582;p64"/>
          <p:cNvCxnSpPr/>
          <p:nvPr/>
        </p:nvCxnSpPr>
        <p:spPr>
          <a:xfrm>
            <a:off x="2630596" y="4412685"/>
            <a:ext cx="3645900" cy="0"/>
          </a:xfrm>
          <a:prstGeom prst="straightConnector1">
            <a:avLst/>
          </a:prstGeom>
          <a:noFill/>
          <a:ln cap="flat" cmpd="sng" w="28575">
            <a:solidFill>
              <a:srgbClr val="4B607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3" name="Google Shape;583;p64"/>
          <p:cNvSpPr/>
          <p:nvPr/>
        </p:nvSpPr>
        <p:spPr>
          <a:xfrm>
            <a:off x="2704199" y="4412679"/>
            <a:ext cx="3735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CA" sz="1500">
                <a:solidFill>
                  <a:srgbClr val="4B6075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Team 1 - Subsystem E - ECE 295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584" name="Google Shape;584;p64"/>
          <p:cNvPicPr preferRelativeResize="0"/>
          <p:nvPr/>
        </p:nvPicPr>
        <p:blipFill>
          <a:blip r:embed="rId3">
            <a:alphaModFix amt="28000"/>
          </a:blip>
          <a:stretch>
            <a:fillRect/>
          </a:stretch>
        </p:blipFill>
        <p:spPr>
          <a:xfrm>
            <a:off x="575975" y="179025"/>
            <a:ext cx="7755144" cy="352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/>
          <p:nvPr/>
        </p:nvSpPr>
        <p:spPr>
          <a:xfrm>
            <a:off x="3569350" y="656586"/>
            <a:ext cx="1826700" cy="2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Requirements</a:t>
            </a:r>
            <a:endParaRPr sz="1500">
              <a:solidFill>
                <a:srgbClr val="444F53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23" name="Google Shape;223;p39"/>
          <p:cNvCxnSpPr/>
          <p:nvPr/>
        </p:nvCxnSpPr>
        <p:spPr>
          <a:xfrm>
            <a:off x="4294601" y="984027"/>
            <a:ext cx="576600" cy="0"/>
          </a:xfrm>
          <a:prstGeom prst="straightConnector1">
            <a:avLst/>
          </a:prstGeom>
          <a:noFill/>
          <a:ln cap="flat" cmpd="sng" w="38100">
            <a:solidFill>
              <a:srgbClr val="444F53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4" name="Google Shape;224;p39"/>
          <p:cNvGrpSpPr/>
          <p:nvPr/>
        </p:nvGrpSpPr>
        <p:grpSpPr>
          <a:xfrm>
            <a:off x="5192791" y="1842342"/>
            <a:ext cx="672824" cy="672824"/>
            <a:chOff x="5735752" y="2095665"/>
            <a:chExt cx="720600" cy="720600"/>
          </a:xfrm>
        </p:grpSpPr>
        <p:sp>
          <p:nvSpPr>
            <p:cNvPr id="225" name="Google Shape;225;p39"/>
            <p:cNvSpPr/>
            <p:nvPr/>
          </p:nvSpPr>
          <p:spPr>
            <a:xfrm>
              <a:off x="5735752" y="2095665"/>
              <a:ext cx="720600" cy="720600"/>
            </a:xfrm>
            <a:prstGeom prst="ellipse">
              <a:avLst/>
            </a:prstGeom>
            <a:solidFill>
              <a:srgbClr val="4B607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9"/>
            <p:cNvSpPr/>
            <p:nvPr/>
          </p:nvSpPr>
          <p:spPr>
            <a:xfrm>
              <a:off x="5866793" y="2243942"/>
              <a:ext cx="458414" cy="425837"/>
            </a:xfrm>
            <a:custGeom>
              <a:rect b="b" l="l" r="r" t="t"/>
              <a:pathLst>
                <a:path extrusionOk="0" h="630" w="678">
                  <a:moveTo>
                    <a:pt x="301" y="551"/>
                  </a:moveTo>
                  <a:lnTo>
                    <a:pt x="373" y="551"/>
                  </a:lnTo>
                  <a:lnTo>
                    <a:pt x="398" y="593"/>
                  </a:lnTo>
                  <a:lnTo>
                    <a:pt x="280" y="593"/>
                  </a:lnTo>
                  <a:lnTo>
                    <a:pt x="301" y="551"/>
                  </a:lnTo>
                  <a:close/>
                  <a:moveTo>
                    <a:pt x="190" y="21"/>
                  </a:moveTo>
                  <a:lnTo>
                    <a:pt x="207" y="32"/>
                  </a:lnTo>
                  <a:cubicBezTo>
                    <a:pt x="208" y="32"/>
                    <a:pt x="209" y="33"/>
                    <a:pt x="210" y="34"/>
                  </a:cubicBezTo>
                  <a:lnTo>
                    <a:pt x="366" y="14"/>
                  </a:lnTo>
                  <a:cubicBezTo>
                    <a:pt x="362" y="5"/>
                    <a:pt x="353" y="0"/>
                    <a:pt x="342" y="1"/>
                  </a:cubicBezTo>
                  <a:lnTo>
                    <a:pt x="190" y="21"/>
                  </a:lnTo>
                  <a:close/>
                  <a:moveTo>
                    <a:pt x="169" y="25"/>
                  </a:moveTo>
                  <a:lnTo>
                    <a:pt x="199" y="44"/>
                  </a:lnTo>
                  <a:cubicBezTo>
                    <a:pt x="203" y="47"/>
                    <a:pt x="207" y="55"/>
                    <a:pt x="207" y="62"/>
                  </a:cubicBezTo>
                  <a:lnTo>
                    <a:pt x="207" y="333"/>
                  </a:lnTo>
                  <a:cubicBezTo>
                    <a:pt x="207" y="340"/>
                    <a:pt x="203" y="343"/>
                    <a:pt x="199" y="340"/>
                  </a:cubicBezTo>
                  <a:lnTo>
                    <a:pt x="169" y="322"/>
                  </a:lnTo>
                  <a:cubicBezTo>
                    <a:pt x="165" y="319"/>
                    <a:pt x="161" y="311"/>
                    <a:pt x="161" y="304"/>
                  </a:cubicBezTo>
                  <a:lnTo>
                    <a:pt x="161" y="33"/>
                  </a:lnTo>
                  <a:cubicBezTo>
                    <a:pt x="161" y="26"/>
                    <a:pt x="165" y="23"/>
                    <a:pt x="169" y="25"/>
                  </a:cubicBezTo>
                  <a:close/>
                  <a:moveTo>
                    <a:pt x="291" y="109"/>
                  </a:moveTo>
                  <a:lnTo>
                    <a:pt x="309" y="120"/>
                  </a:lnTo>
                  <a:cubicBezTo>
                    <a:pt x="310" y="121"/>
                    <a:pt x="310" y="122"/>
                    <a:pt x="311" y="122"/>
                  </a:cubicBezTo>
                  <a:lnTo>
                    <a:pt x="467" y="102"/>
                  </a:lnTo>
                  <a:cubicBezTo>
                    <a:pt x="464" y="94"/>
                    <a:pt x="454" y="88"/>
                    <a:pt x="443" y="90"/>
                  </a:cubicBezTo>
                  <a:lnTo>
                    <a:pt x="291" y="109"/>
                  </a:lnTo>
                  <a:close/>
                  <a:moveTo>
                    <a:pt x="270" y="114"/>
                  </a:moveTo>
                  <a:lnTo>
                    <a:pt x="300" y="133"/>
                  </a:lnTo>
                  <a:cubicBezTo>
                    <a:pt x="304" y="136"/>
                    <a:pt x="308" y="144"/>
                    <a:pt x="308" y="151"/>
                  </a:cubicBezTo>
                  <a:lnTo>
                    <a:pt x="308" y="422"/>
                  </a:lnTo>
                  <a:cubicBezTo>
                    <a:pt x="308" y="428"/>
                    <a:pt x="304" y="432"/>
                    <a:pt x="300" y="429"/>
                  </a:cubicBezTo>
                  <a:lnTo>
                    <a:pt x="270" y="410"/>
                  </a:lnTo>
                  <a:cubicBezTo>
                    <a:pt x="266" y="407"/>
                    <a:pt x="263" y="400"/>
                    <a:pt x="263" y="393"/>
                  </a:cubicBezTo>
                  <a:lnTo>
                    <a:pt x="263" y="122"/>
                  </a:lnTo>
                  <a:cubicBezTo>
                    <a:pt x="263" y="115"/>
                    <a:pt x="266" y="111"/>
                    <a:pt x="270" y="114"/>
                  </a:cubicBezTo>
                  <a:close/>
                  <a:moveTo>
                    <a:pt x="322" y="145"/>
                  </a:moveTo>
                  <a:lnTo>
                    <a:pt x="486" y="124"/>
                  </a:lnTo>
                  <a:cubicBezTo>
                    <a:pt x="500" y="122"/>
                    <a:pt x="511" y="131"/>
                    <a:pt x="511" y="145"/>
                  </a:cubicBezTo>
                  <a:lnTo>
                    <a:pt x="511" y="378"/>
                  </a:lnTo>
                  <a:cubicBezTo>
                    <a:pt x="511" y="391"/>
                    <a:pt x="500" y="404"/>
                    <a:pt x="486" y="406"/>
                  </a:cubicBezTo>
                  <a:lnTo>
                    <a:pt x="322" y="426"/>
                  </a:lnTo>
                  <a:lnTo>
                    <a:pt x="322" y="145"/>
                  </a:lnTo>
                  <a:close/>
                  <a:moveTo>
                    <a:pt x="354" y="183"/>
                  </a:moveTo>
                  <a:lnTo>
                    <a:pt x="481" y="166"/>
                  </a:lnTo>
                  <a:lnTo>
                    <a:pt x="481" y="224"/>
                  </a:lnTo>
                  <a:lnTo>
                    <a:pt x="354" y="240"/>
                  </a:lnTo>
                  <a:lnTo>
                    <a:pt x="354" y="183"/>
                  </a:lnTo>
                  <a:close/>
                  <a:moveTo>
                    <a:pt x="221" y="56"/>
                  </a:moveTo>
                  <a:lnTo>
                    <a:pt x="384" y="35"/>
                  </a:lnTo>
                  <a:cubicBezTo>
                    <a:pt x="398" y="33"/>
                    <a:pt x="410" y="43"/>
                    <a:pt x="410" y="56"/>
                  </a:cubicBezTo>
                  <a:lnTo>
                    <a:pt x="410" y="63"/>
                  </a:lnTo>
                  <a:lnTo>
                    <a:pt x="255" y="83"/>
                  </a:lnTo>
                  <a:cubicBezTo>
                    <a:pt x="244" y="86"/>
                    <a:pt x="240" y="93"/>
                    <a:pt x="240" y="107"/>
                  </a:cubicBezTo>
                  <a:lnTo>
                    <a:pt x="240" y="335"/>
                  </a:lnTo>
                  <a:lnTo>
                    <a:pt x="221" y="338"/>
                  </a:lnTo>
                  <a:lnTo>
                    <a:pt x="221" y="56"/>
                  </a:lnTo>
                  <a:close/>
                  <a:moveTo>
                    <a:pt x="101" y="188"/>
                  </a:moveTo>
                  <a:lnTo>
                    <a:pt x="134" y="188"/>
                  </a:lnTo>
                  <a:lnTo>
                    <a:pt x="134" y="135"/>
                  </a:lnTo>
                  <a:lnTo>
                    <a:pt x="104" y="135"/>
                  </a:lnTo>
                  <a:cubicBezTo>
                    <a:pt x="76" y="135"/>
                    <a:pt x="54" y="158"/>
                    <a:pt x="54" y="186"/>
                  </a:cubicBezTo>
                  <a:lnTo>
                    <a:pt x="54" y="467"/>
                  </a:lnTo>
                  <a:cubicBezTo>
                    <a:pt x="54" y="490"/>
                    <a:pt x="69" y="509"/>
                    <a:pt x="90" y="515"/>
                  </a:cubicBezTo>
                  <a:lnTo>
                    <a:pt x="90" y="515"/>
                  </a:lnTo>
                  <a:lnTo>
                    <a:pt x="0" y="586"/>
                  </a:lnTo>
                  <a:lnTo>
                    <a:pt x="0" y="630"/>
                  </a:lnTo>
                  <a:lnTo>
                    <a:pt x="678" y="630"/>
                  </a:lnTo>
                  <a:lnTo>
                    <a:pt x="678" y="586"/>
                  </a:lnTo>
                  <a:lnTo>
                    <a:pt x="582" y="516"/>
                  </a:lnTo>
                  <a:cubicBezTo>
                    <a:pt x="604" y="511"/>
                    <a:pt x="621" y="491"/>
                    <a:pt x="621" y="467"/>
                  </a:cubicBezTo>
                  <a:lnTo>
                    <a:pt x="621" y="186"/>
                  </a:lnTo>
                  <a:cubicBezTo>
                    <a:pt x="621" y="158"/>
                    <a:pt x="598" y="135"/>
                    <a:pt x="571" y="135"/>
                  </a:cubicBezTo>
                  <a:lnTo>
                    <a:pt x="541" y="135"/>
                  </a:lnTo>
                  <a:lnTo>
                    <a:pt x="541" y="188"/>
                  </a:lnTo>
                  <a:lnTo>
                    <a:pt x="573" y="188"/>
                  </a:lnTo>
                  <a:lnTo>
                    <a:pt x="573" y="474"/>
                  </a:lnTo>
                  <a:lnTo>
                    <a:pt x="101" y="474"/>
                  </a:lnTo>
                  <a:lnTo>
                    <a:pt x="101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" name="Google Shape;227;p39"/>
          <p:cNvGrpSpPr/>
          <p:nvPr/>
        </p:nvGrpSpPr>
        <p:grpSpPr>
          <a:xfrm>
            <a:off x="7394018" y="1842346"/>
            <a:ext cx="672824" cy="672824"/>
            <a:chOff x="5735752" y="3081192"/>
            <a:chExt cx="720600" cy="720600"/>
          </a:xfrm>
        </p:grpSpPr>
        <p:sp>
          <p:nvSpPr>
            <p:cNvPr id="228" name="Google Shape;228;p39"/>
            <p:cNvSpPr/>
            <p:nvPr/>
          </p:nvSpPr>
          <p:spPr>
            <a:xfrm>
              <a:off x="5735752" y="3081192"/>
              <a:ext cx="720600" cy="720600"/>
            </a:xfrm>
            <a:prstGeom prst="ellipse">
              <a:avLst/>
            </a:prstGeom>
            <a:solidFill>
              <a:srgbClr val="4B607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9"/>
            <p:cNvSpPr/>
            <p:nvPr/>
          </p:nvSpPr>
          <p:spPr>
            <a:xfrm>
              <a:off x="5899722" y="3217138"/>
              <a:ext cx="423215" cy="448604"/>
            </a:xfrm>
            <a:custGeom>
              <a:rect b="b" l="l" r="r" t="t"/>
              <a:pathLst>
                <a:path extrusionOk="0" h="601" w="568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39"/>
          <p:cNvSpPr/>
          <p:nvPr/>
        </p:nvSpPr>
        <p:spPr>
          <a:xfrm>
            <a:off x="3005477" y="1842345"/>
            <a:ext cx="672824" cy="672824"/>
          </a:xfrm>
          <a:prstGeom prst="ellipse">
            <a:avLst/>
          </a:prstGeom>
          <a:solidFill>
            <a:srgbClr val="4B6075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39"/>
          <p:cNvSpPr txBox="1"/>
          <p:nvPr/>
        </p:nvSpPr>
        <p:spPr>
          <a:xfrm>
            <a:off x="2708075" y="2747175"/>
            <a:ext cx="13155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444F5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Frequency</a:t>
            </a:r>
            <a:endParaRPr sz="1100"/>
          </a:p>
        </p:txBody>
      </p:sp>
      <p:sp>
        <p:nvSpPr>
          <p:cNvPr id="232" name="Google Shape;232;p39"/>
          <p:cNvSpPr txBox="1"/>
          <p:nvPr/>
        </p:nvSpPr>
        <p:spPr>
          <a:xfrm>
            <a:off x="5250702" y="2780600"/>
            <a:ext cx="576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444F5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THD</a:t>
            </a:r>
            <a:endParaRPr sz="1100"/>
          </a:p>
        </p:txBody>
      </p:sp>
      <p:sp>
        <p:nvSpPr>
          <p:cNvPr id="233" name="Google Shape;233;p39"/>
          <p:cNvSpPr txBox="1"/>
          <p:nvPr/>
        </p:nvSpPr>
        <p:spPr>
          <a:xfrm>
            <a:off x="7455498" y="2770275"/>
            <a:ext cx="672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500">
                <a:solidFill>
                  <a:srgbClr val="444F5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Input</a:t>
            </a:r>
            <a:endParaRPr sz="1100"/>
          </a:p>
        </p:txBody>
      </p:sp>
      <p:cxnSp>
        <p:nvCxnSpPr>
          <p:cNvPr id="234" name="Google Shape;234;p39"/>
          <p:cNvCxnSpPr/>
          <p:nvPr/>
        </p:nvCxnSpPr>
        <p:spPr>
          <a:xfrm>
            <a:off x="4871199" y="3158362"/>
            <a:ext cx="1315500" cy="0"/>
          </a:xfrm>
          <a:prstGeom prst="straightConnector1">
            <a:avLst/>
          </a:prstGeom>
          <a:noFill/>
          <a:ln cap="flat" cmpd="sng" w="19050">
            <a:solidFill>
              <a:srgbClr val="4B607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5" name="Google Shape;235;p39"/>
          <p:cNvCxnSpPr/>
          <p:nvPr/>
        </p:nvCxnSpPr>
        <p:spPr>
          <a:xfrm>
            <a:off x="6991145" y="3119039"/>
            <a:ext cx="1470600" cy="0"/>
          </a:xfrm>
          <a:prstGeom prst="straightConnector1">
            <a:avLst/>
          </a:prstGeom>
          <a:noFill/>
          <a:ln cap="flat" cmpd="sng" w="19050">
            <a:solidFill>
              <a:srgbClr val="4B607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39"/>
          <p:cNvCxnSpPr/>
          <p:nvPr/>
        </p:nvCxnSpPr>
        <p:spPr>
          <a:xfrm>
            <a:off x="2660124" y="3158362"/>
            <a:ext cx="1315500" cy="0"/>
          </a:xfrm>
          <a:prstGeom prst="straightConnector1">
            <a:avLst/>
          </a:prstGeom>
          <a:noFill/>
          <a:ln cap="flat" cmpd="sng" w="19050">
            <a:solidFill>
              <a:srgbClr val="4B6075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37" name="Google Shape;237;p39"/>
          <p:cNvGrpSpPr/>
          <p:nvPr/>
        </p:nvGrpSpPr>
        <p:grpSpPr>
          <a:xfrm>
            <a:off x="818165" y="1842345"/>
            <a:ext cx="672824" cy="672824"/>
            <a:chOff x="5735754" y="1140916"/>
            <a:chExt cx="720600" cy="720600"/>
          </a:xfrm>
        </p:grpSpPr>
        <p:sp>
          <p:nvSpPr>
            <p:cNvPr id="238" name="Google Shape;238;p39"/>
            <p:cNvSpPr/>
            <p:nvPr/>
          </p:nvSpPr>
          <p:spPr>
            <a:xfrm>
              <a:off x="5735754" y="1140916"/>
              <a:ext cx="720600" cy="720600"/>
            </a:xfrm>
            <a:prstGeom prst="ellipse">
              <a:avLst/>
            </a:prstGeom>
            <a:solidFill>
              <a:srgbClr val="4B607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9"/>
            <p:cNvSpPr/>
            <p:nvPr/>
          </p:nvSpPr>
          <p:spPr>
            <a:xfrm>
              <a:off x="5894624" y="1311296"/>
              <a:ext cx="402751" cy="394719"/>
            </a:xfrm>
            <a:custGeom>
              <a:rect b="b" l="l" r="r" t="t"/>
              <a:pathLst>
                <a:path extrusionOk="0" h="583" w="596">
                  <a:moveTo>
                    <a:pt x="25" y="345"/>
                  </a:moveTo>
                  <a:lnTo>
                    <a:pt x="25" y="62"/>
                  </a:lnTo>
                  <a:cubicBezTo>
                    <a:pt x="25" y="42"/>
                    <a:pt x="41" y="26"/>
                    <a:pt x="61" y="26"/>
                  </a:cubicBezTo>
                  <a:lnTo>
                    <a:pt x="534" y="26"/>
                  </a:lnTo>
                  <a:cubicBezTo>
                    <a:pt x="554" y="26"/>
                    <a:pt x="570" y="42"/>
                    <a:pt x="570" y="62"/>
                  </a:cubicBezTo>
                  <a:lnTo>
                    <a:pt x="570" y="345"/>
                  </a:lnTo>
                  <a:cubicBezTo>
                    <a:pt x="570" y="365"/>
                    <a:pt x="554" y="381"/>
                    <a:pt x="534" y="381"/>
                  </a:cubicBezTo>
                  <a:lnTo>
                    <a:pt x="61" y="381"/>
                  </a:lnTo>
                  <a:cubicBezTo>
                    <a:pt x="41" y="381"/>
                    <a:pt x="25" y="365"/>
                    <a:pt x="25" y="345"/>
                  </a:cubicBezTo>
                  <a:close/>
                  <a:moveTo>
                    <a:pt x="534" y="406"/>
                  </a:moveTo>
                  <a:cubicBezTo>
                    <a:pt x="568" y="406"/>
                    <a:pt x="596" y="379"/>
                    <a:pt x="596" y="345"/>
                  </a:cubicBezTo>
                  <a:lnTo>
                    <a:pt x="596" y="62"/>
                  </a:lnTo>
                  <a:cubicBezTo>
                    <a:pt x="596" y="28"/>
                    <a:pt x="568" y="0"/>
                    <a:pt x="534" y="0"/>
                  </a:cubicBezTo>
                  <a:lnTo>
                    <a:pt x="61" y="0"/>
                  </a:lnTo>
                  <a:cubicBezTo>
                    <a:pt x="27" y="0"/>
                    <a:pt x="0" y="28"/>
                    <a:pt x="0" y="62"/>
                  </a:cubicBezTo>
                  <a:lnTo>
                    <a:pt x="0" y="345"/>
                  </a:lnTo>
                  <a:cubicBezTo>
                    <a:pt x="0" y="379"/>
                    <a:pt x="27" y="406"/>
                    <a:pt x="61" y="406"/>
                  </a:cubicBezTo>
                  <a:lnTo>
                    <a:pt x="245" y="406"/>
                  </a:lnTo>
                  <a:lnTo>
                    <a:pt x="245" y="462"/>
                  </a:lnTo>
                  <a:lnTo>
                    <a:pt x="61" y="462"/>
                  </a:lnTo>
                  <a:cubicBezTo>
                    <a:pt x="27" y="462"/>
                    <a:pt x="0" y="490"/>
                    <a:pt x="0" y="524"/>
                  </a:cubicBezTo>
                  <a:lnTo>
                    <a:pt x="0" y="570"/>
                  </a:lnTo>
                  <a:cubicBezTo>
                    <a:pt x="0" y="577"/>
                    <a:pt x="5" y="583"/>
                    <a:pt x="12" y="583"/>
                  </a:cubicBezTo>
                  <a:lnTo>
                    <a:pt x="583" y="583"/>
                  </a:lnTo>
                  <a:cubicBezTo>
                    <a:pt x="590" y="583"/>
                    <a:pt x="596" y="577"/>
                    <a:pt x="596" y="570"/>
                  </a:cubicBezTo>
                  <a:lnTo>
                    <a:pt x="596" y="524"/>
                  </a:lnTo>
                  <a:cubicBezTo>
                    <a:pt x="596" y="490"/>
                    <a:pt x="568" y="462"/>
                    <a:pt x="534" y="462"/>
                  </a:cubicBezTo>
                  <a:lnTo>
                    <a:pt x="351" y="462"/>
                  </a:lnTo>
                  <a:lnTo>
                    <a:pt x="351" y="406"/>
                  </a:lnTo>
                  <a:lnTo>
                    <a:pt x="534" y="406"/>
                  </a:lnTo>
                  <a:close/>
                  <a:moveTo>
                    <a:pt x="544" y="345"/>
                  </a:moveTo>
                  <a:lnTo>
                    <a:pt x="544" y="62"/>
                  </a:lnTo>
                  <a:cubicBezTo>
                    <a:pt x="544" y="56"/>
                    <a:pt x="540" y="52"/>
                    <a:pt x="534" y="52"/>
                  </a:cubicBezTo>
                  <a:lnTo>
                    <a:pt x="61" y="52"/>
                  </a:lnTo>
                  <a:cubicBezTo>
                    <a:pt x="56" y="52"/>
                    <a:pt x="51" y="56"/>
                    <a:pt x="51" y="62"/>
                  </a:cubicBezTo>
                  <a:lnTo>
                    <a:pt x="51" y="345"/>
                  </a:lnTo>
                  <a:cubicBezTo>
                    <a:pt x="51" y="350"/>
                    <a:pt x="56" y="355"/>
                    <a:pt x="61" y="355"/>
                  </a:cubicBezTo>
                  <a:lnTo>
                    <a:pt x="534" y="355"/>
                  </a:lnTo>
                  <a:cubicBezTo>
                    <a:pt x="540" y="355"/>
                    <a:pt x="544" y="350"/>
                    <a:pt x="544" y="34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50" spcFirstLastPara="1" rIns="68550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39"/>
          <p:cNvSpPr txBox="1"/>
          <p:nvPr/>
        </p:nvSpPr>
        <p:spPr>
          <a:xfrm>
            <a:off x="817924" y="2747173"/>
            <a:ext cx="1042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444F53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Power</a:t>
            </a:r>
            <a:endParaRPr sz="1100"/>
          </a:p>
        </p:txBody>
      </p:sp>
      <p:cxnSp>
        <p:nvCxnSpPr>
          <p:cNvPr id="241" name="Google Shape;241;p39"/>
          <p:cNvCxnSpPr/>
          <p:nvPr/>
        </p:nvCxnSpPr>
        <p:spPr>
          <a:xfrm>
            <a:off x="496836" y="3158362"/>
            <a:ext cx="1315500" cy="0"/>
          </a:xfrm>
          <a:prstGeom prst="straightConnector1">
            <a:avLst/>
          </a:prstGeom>
          <a:noFill/>
          <a:ln cap="flat" cmpd="sng" w="19050">
            <a:solidFill>
              <a:srgbClr val="4B607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2" name="Google Shape;242;p39"/>
          <p:cNvSpPr/>
          <p:nvPr/>
        </p:nvSpPr>
        <p:spPr>
          <a:xfrm>
            <a:off x="3077599" y="1934438"/>
            <a:ext cx="480542" cy="488644"/>
          </a:xfrm>
          <a:custGeom>
            <a:rect b="b" l="l" r="r" t="t"/>
            <a:pathLst>
              <a:path extrusionOk="0" h="596" w="589">
                <a:moveTo>
                  <a:pt x="222" y="0"/>
                </a:moveTo>
                <a:lnTo>
                  <a:pt x="222" y="22"/>
                </a:lnTo>
                <a:lnTo>
                  <a:pt x="222" y="87"/>
                </a:lnTo>
                <a:lnTo>
                  <a:pt x="222" y="378"/>
                </a:lnTo>
                <a:cubicBezTo>
                  <a:pt x="199" y="359"/>
                  <a:pt x="164" y="347"/>
                  <a:pt x="124" y="347"/>
                </a:cubicBezTo>
                <a:cubicBezTo>
                  <a:pt x="55" y="347"/>
                  <a:pt x="0" y="382"/>
                  <a:pt x="0" y="425"/>
                </a:cubicBezTo>
                <a:cubicBezTo>
                  <a:pt x="0" y="469"/>
                  <a:pt x="55" y="504"/>
                  <a:pt x="124" y="504"/>
                </a:cubicBezTo>
                <a:cubicBezTo>
                  <a:pt x="188" y="504"/>
                  <a:pt x="240" y="473"/>
                  <a:pt x="247" y="434"/>
                </a:cubicBezTo>
                <a:lnTo>
                  <a:pt x="247" y="434"/>
                </a:lnTo>
                <a:lnTo>
                  <a:pt x="247" y="92"/>
                </a:lnTo>
                <a:lnTo>
                  <a:pt x="564" y="150"/>
                </a:lnTo>
                <a:lnTo>
                  <a:pt x="564" y="470"/>
                </a:lnTo>
                <a:cubicBezTo>
                  <a:pt x="541" y="451"/>
                  <a:pt x="506" y="439"/>
                  <a:pt x="466" y="439"/>
                </a:cubicBezTo>
                <a:cubicBezTo>
                  <a:pt x="397" y="439"/>
                  <a:pt x="342" y="474"/>
                  <a:pt x="342" y="518"/>
                </a:cubicBezTo>
                <a:cubicBezTo>
                  <a:pt x="342" y="561"/>
                  <a:pt x="397" y="596"/>
                  <a:pt x="466" y="596"/>
                </a:cubicBezTo>
                <a:cubicBezTo>
                  <a:pt x="534" y="596"/>
                  <a:pt x="589" y="561"/>
                  <a:pt x="589" y="518"/>
                </a:cubicBezTo>
                <a:lnTo>
                  <a:pt x="589" y="518"/>
                </a:lnTo>
                <a:lnTo>
                  <a:pt x="589" y="155"/>
                </a:lnTo>
                <a:lnTo>
                  <a:pt x="589" y="107"/>
                </a:lnTo>
                <a:lnTo>
                  <a:pt x="589" y="68"/>
                </a:lnTo>
                <a:lnTo>
                  <a:pt x="222" y="0"/>
                </a:lnTo>
                <a:close/>
              </a:path>
            </a:pathLst>
          </a:custGeom>
          <a:solidFill>
            <a:srgbClr val="F5F4EF"/>
          </a:solidFill>
          <a:ln>
            <a:noFill/>
          </a:ln>
        </p:spPr>
        <p:txBody>
          <a:bodyPr anchorCtr="0" anchor="t" bIns="34275" lIns="68550" spcFirstLastPara="1" rIns="685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100" y="879175"/>
            <a:ext cx="6633799" cy="38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0"/>
          <p:cNvSpPr txBox="1"/>
          <p:nvPr/>
        </p:nvSpPr>
        <p:spPr>
          <a:xfrm flipH="1">
            <a:off x="2680150" y="2584475"/>
            <a:ext cx="1775400" cy="149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40"/>
          <p:cNvSpPr txBox="1"/>
          <p:nvPr/>
        </p:nvSpPr>
        <p:spPr>
          <a:xfrm>
            <a:off x="4572000" y="1473950"/>
            <a:ext cx="1534800" cy="131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booster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40"/>
          <p:cNvSpPr txBox="1"/>
          <p:nvPr/>
        </p:nvSpPr>
        <p:spPr>
          <a:xfrm>
            <a:off x="4636700" y="2831850"/>
            <a:ext cx="534900" cy="1315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D-amp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0"/>
          <p:cNvSpPr txBox="1"/>
          <p:nvPr/>
        </p:nvSpPr>
        <p:spPr>
          <a:xfrm>
            <a:off x="5259225" y="2831850"/>
            <a:ext cx="2484300" cy="1206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Lowpass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40"/>
          <p:cNvSpPr txBox="1"/>
          <p:nvPr/>
        </p:nvSpPr>
        <p:spPr>
          <a:xfrm>
            <a:off x="3072000" y="144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Circuit Overview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53" name="Google Shape;25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3325" y="3573750"/>
            <a:ext cx="683150" cy="395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175" y="3648275"/>
            <a:ext cx="605925" cy="3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600" y="3823610"/>
            <a:ext cx="445112" cy="25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59150" y="2092275"/>
            <a:ext cx="490000" cy="276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/>
        </p:nvSpPr>
        <p:spPr>
          <a:xfrm>
            <a:off x="3338900" y="1460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Which Parts Worked</a:t>
            </a:r>
            <a:endParaRPr sz="1100">
              <a:solidFill>
                <a:schemeClr val="dk1"/>
              </a:solidFill>
            </a:endParaRPr>
          </a:p>
        </p:txBody>
      </p:sp>
      <p:grpSp>
        <p:nvGrpSpPr>
          <p:cNvPr id="262" name="Google Shape;262;p41"/>
          <p:cNvGrpSpPr/>
          <p:nvPr/>
        </p:nvGrpSpPr>
        <p:grpSpPr>
          <a:xfrm>
            <a:off x="-108522" y="2506191"/>
            <a:ext cx="2967600" cy="506386"/>
            <a:chOff x="-1032447" y="0"/>
            <a:chExt cx="2967600" cy="506589"/>
          </a:xfrm>
        </p:grpSpPr>
        <p:sp>
          <p:nvSpPr>
            <p:cNvPr id="263" name="Google Shape;263;p41"/>
            <p:cNvSpPr/>
            <p:nvPr/>
          </p:nvSpPr>
          <p:spPr>
            <a:xfrm>
              <a:off x="-1032447" y="73989"/>
              <a:ext cx="2967600" cy="432600"/>
            </a:xfrm>
            <a:prstGeom prst="roundRect">
              <a:avLst>
                <a:gd fmla="val 16667" name="adj"/>
              </a:avLst>
            </a:prstGeom>
            <a:solidFill>
              <a:srgbClr val="EA9999"/>
            </a:solidFill>
            <a:ln>
              <a:noFill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902659" y="0"/>
              <a:ext cx="129900" cy="95100"/>
            </a:xfrm>
            <a:prstGeom prst="triangle">
              <a:avLst>
                <a:gd fmla="val 50000" name="adj"/>
              </a:avLst>
            </a:prstGeom>
            <a:solidFill>
              <a:srgbClr val="EA9999"/>
            </a:solidFill>
            <a:ln>
              <a:noFill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</p:grpSp>
      <p:sp>
        <p:nvSpPr>
          <p:cNvPr id="265" name="Google Shape;265;p41"/>
          <p:cNvSpPr/>
          <p:nvPr/>
        </p:nvSpPr>
        <p:spPr>
          <a:xfrm>
            <a:off x="1360488" y="1191741"/>
            <a:ext cx="1060500" cy="1060500"/>
          </a:xfrm>
          <a:prstGeom prst="ellipse">
            <a:avLst/>
          </a:prstGeom>
          <a:solidFill>
            <a:srgbClr val="EA9999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grpSp>
        <p:nvGrpSpPr>
          <p:cNvPr id="266" name="Google Shape;266;p41"/>
          <p:cNvGrpSpPr/>
          <p:nvPr/>
        </p:nvGrpSpPr>
        <p:grpSpPr>
          <a:xfrm flipH="1" rot="10800000">
            <a:off x="2743201" y="2580830"/>
            <a:ext cx="1935300" cy="506386"/>
            <a:chOff x="0" y="0"/>
            <a:chExt cx="1935300" cy="506589"/>
          </a:xfrm>
        </p:grpSpPr>
        <p:sp>
          <p:nvSpPr>
            <p:cNvPr id="267" name="Google Shape;267;p41"/>
            <p:cNvSpPr/>
            <p:nvPr/>
          </p:nvSpPr>
          <p:spPr>
            <a:xfrm>
              <a:off x="0" y="73989"/>
              <a:ext cx="1935300" cy="432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>
              <a:noFill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902659" y="0"/>
              <a:ext cx="129900" cy="951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>
              <a:noFill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</p:grpSp>
      <p:sp>
        <p:nvSpPr>
          <p:cNvPr id="269" name="Google Shape;269;p41"/>
          <p:cNvSpPr/>
          <p:nvPr/>
        </p:nvSpPr>
        <p:spPr>
          <a:xfrm>
            <a:off x="3244850" y="3260253"/>
            <a:ext cx="1060500" cy="10605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grpSp>
        <p:nvGrpSpPr>
          <p:cNvPr id="270" name="Google Shape;270;p41"/>
          <p:cNvGrpSpPr/>
          <p:nvPr/>
        </p:nvGrpSpPr>
        <p:grpSpPr>
          <a:xfrm>
            <a:off x="4565650" y="2506191"/>
            <a:ext cx="1936848" cy="506386"/>
            <a:chOff x="0" y="0"/>
            <a:chExt cx="1935300" cy="506589"/>
          </a:xfrm>
        </p:grpSpPr>
        <p:sp>
          <p:nvSpPr>
            <p:cNvPr id="271" name="Google Shape;271;p41"/>
            <p:cNvSpPr/>
            <p:nvPr/>
          </p:nvSpPr>
          <p:spPr>
            <a:xfrm>
              <a:off x="0" y="73989"/>
              <a:ext cx="1935300" cy="432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>
              <a:noFill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902659" y="0"/>
              <a:ext cx="129900" cy="951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>
              <a:noFill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</p:grpSp>
      <p:sp>
        <p:nvSpPr>
          <p:cNvPr id="273" name="Google Shape;273;p41"/>
          <p:cNvSpPr/>
          <p:nvPr/>
        </p:nvSpPr>
        <p:spPr>
          <a:xfrm>
            <a:off x="5027051" y="1279416"/>
            <a:ext cx="1060500" cy="10605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74" name="Google Shape;274;p41"/>
          <p:cNvSpPr/>
          <p:nvPr/>
        </p:nvSpPr>
        <p:spPr>
          <a:xfrm>
            <a:off x="6789926" y="3292853"/>
            <a:ext cx="1060500" cy="1060500"/>
          </a:xfrm>
          <a:prstGeom prst="ellipse">
            <a:avLst/>
          </a:prstGeom>
          <a:solidFill>
            <a:srgbClr val="B6D7A8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75" name="Google Shape;275;p41"/>
          <p:cNvSpPr/>
          <p:nvPr/>
        </p:nvSpPr>
        <p:spPr>
          <a:xfrm>
            <a:off x="1293814" y="2704628"/>
            <a:ext cx="1195500" cy="1848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Stage 1-a</a:t>
            </a:r>
            <a:endParaRPr sz="1100"/>
          </a:p>
        </p:txBody>
      </p:sp>
      <p:sp>
        <p:nvSpPr>
          <p:cNvPr id="276" name="Google Shape;276;p41"/>
          <p:cNvSpPr/>
          <p:nvPr/>
        </p:nvSpPr>
        <p:spPr>
          <a:xfrm>
            <a:off x="3113089" y="2704628"/>
            <a:ext cx="1195500" cy="184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Stage 1-b</a:t>
            </a:r>
            <a:endParaRPr sz="1100"/>
          </a:p>
        </p:txBody>
      </p:sp>
      <p:sp>
        <p:nvSpPr>
          <p:cNvPr id="277" name="Google Shape;277;p41"/>
          <p:cNvSpPr/>
          <p:nvPr/>
        </p:nvSpPr>
        <p:spPr>
          <a:xfrm>
            <a:off x="5016500" y="2704628"/>
            <a:ext cx="1193700" cy="184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Stage 2</a:t>
            </a:r>
            <a:endParaRPr sz="1100"/>
          </a:p>
        </p:txBody>
      </p:sp>
      <p:grpSp>
        <p:nvGrpSpPr>
          <p:cNvPr id="278" name="Google Shape;278;p41"/>
          <p:cNvGrpSpPr/>
          <p:nvPr/>
        </p:nvGrpSpPr>
        <p:grpSpPr>
          <a:xfrm flipH="1" rot="10800000">
            <a:off x="6384925" y="2580829"/>
            <a:ext cx="2867592" cy="506387"/>
            <a:chOff x="-1" y="0"/>
            <a:chExt cx="2865300" cy="506590"/>
          </a:xfrm>
        </p:grpSpPr>
        <p:sp>
          <p:nvSpPr>
            <p:cNvPr id="279" name="Google Shape;279;p41"/>
            <p:cNvSpPr/>
            <p:nvPr/>
          </p:nvSpPr>
          <p:spPr>
            <a:xfrm>
              <a:off x="-1" y="73990"/>
              <a:ext cx="2865300" cy="432600"/>
            </a:xfrm>
            <a:prstGeom prst="roundRect">
              <a:avLst>
                <a:gd fmla="val 16667" name="adj"/>
              </a:avLst>
            </a:prstGeom>
            <a:solidFill>
              <a:srgbClr val="B6D7A8"/>
            </a:solidFill>
            <a:ln>
              <a:noFill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902659" y="0"/>
              <a:ext cx="129900" cy="95100"/>
            </a:xfrm>
            <a:prstGeom prst="triangle">
              <a:avLst>
                <a:gd fmla="val 50000" name="adj"/>
              </a:avLst>
            </a:prstGeom>
            <a:solidFill>
              <a:srgbClr val="B6D7A8"/>
            </a:solidFill>
            <a:ln>
              <a:noFill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SimSun"/>
                <a:ea typeface="SimSun"/>
                <a:cs typeface="SimSun"/>
                <a:sym typeface="SimSun"/>
              </a:endParaRPr>
            </a:p>
          </p:txBody>
        </p:sp>
      </p:grpSp>
      <p:sp>
        <p:nvSpPr>
          <p:cNvPr id="281" name="Google Shape;281;p41"/>
          <p:cNvSpPr/>
          <p:nvPr/>
        </p:nvSpPr>
        <p:spPr>
          <a:xfrm>
            <a:off x="5113300" y="1579725"/>
            <a:ext cx="888000" cy="2847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Signal Amplifier</a:t>
            </a:r>
            <a:endParaRPr sz="1000"/>
          </a:p>
        </p:txBody>
      </p:sp>
      <p:sp>
        <p:nvSpPr>
          <p:cNvPr id="282" name="Google Shape;282;p41"/>
          <p:cNvSpPr/>
          <p:nvPr/>
        </p:nvSpPr>
        <p:spPr>
          <a:xfrm>
            <a:off x="6689725" y="2704628"/>
            <a:ext cx="1195500" cy="184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2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Stage 3</a:t>
            </a:r>
            <a:endParaRPr sz="1100"/>
          </a:p>
        </p:txBody>
      </p:sp>
      <p:sp>
        <p:nvSpPr>
          <p:cNvPr id="283" name="Google Shape;283;p41"/>
          <p:cNvSpPr/>
          <p:nvPr/>
        </p:nvSpPr>
        <p:spPr>
          <a:xfrm>
            <a:off x="1527013" y="1579725"/>
            <a:ext cx="729000" cy="284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18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Driver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4" name="Google Shape;284;p41"/>
          <p:cNvSpPr/>
          <p:nvPr/>
        </p:nvSpPr>
        <p:spPr>
          <a:xfrm>
            <a:off x="3364375" y="3544325"/>
            <a:ext cx="821400" cy="4923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Voltage</a:t>
            </a:r>
            <a:endParaRPr b="1" sz="16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16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Booster</a:t>
            </a:r>
            <a:endParaRPr b="1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85" name="Google Shape;285;p41"/>
          <p:cNvSpPr/>
          <p:nvPr/>
        </p:nvSpPr>
        <p:spPr>
          <a:xfrm>
            <a:off x="6876175" y="3640850"/>
            <a:ext cx="888000" cy="3645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15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Lowpass</a:t>
            </a:r>
            <a:endParaRPr b="1" sz="15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CA" sz="15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Filter</a:t>
            </a:r>
            <a:endParaRPr b="1" sz="1300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2"/>
          <p:cNvPicPr preferRelativeResize="0"/>
          <p:nvPr/>
        </p:nvPicPr>
        <p:blipFill rotWithShape="1">
          <a:blip r:embed="rId3">
            <a:alphaModFix/>
          </a:blip>
          <a:srcRect b="25312" l="0" r="0" t="24233"/>
          <a:stretch/>
        </p:blipFill>
        <p:spPr>
          <a:xfrm>
            <a:off x="0" y="834187"/>
            <a:ext cx="4681976" cy="3475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 rotWithShape="1">
          <a:blip r:embed="rId4">
            <a:alphaModFix/>
          </a:blip>
          <a:srcRect b="31372" l="0" r="0" t="35256"/>
          <a:stretch/>
        </p:blipFill>
        <p:spPr>
          <a:xfrm>
            <a:off x="4681975" y="913688"/>
            <a:ext cx="4591299" cy="33161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Google Shape;297;p43"/>
          <p:cNvGrpSpPr/>
          <p:nvPr/>
        </p:nvGrpSpPr>
        <p:grpSpPr>
          <a:xfrm>
            <a:off x="1020653" y="1526292"/>
            <a:ext cx="1675528" cy="2629634"/>
            <a:chOff x="778084" y="1038958"/>
            <a:chExt cx="1850186" cy="2900864"/>
          </a:xfrm>
        </p:grpSpPr>
        <p:sp>
          <p:nvSpPr>
            <p:cNvPr id="298" name="Google Shape;298;p43"/>
            <p:cNvSpPr/>
            <p:nvPr/>
          </p:nvSpPr>
          <p:spPr>
            <a:xfrm>
              <a:off x="887052" y="1038958"/>
              <a:ext cx="1632300" cy="1502700"/>
            </a:xfrm>
            <a:prstGeom prst="roundRect">
              <a:avLst>
                <a:gd fmla="val 935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778084" y="1947913"/>
              <a:ext cx="1850186" cy="1991909"/>
            </a:xfrm>
            <a:custGeom>
              <a:rect b="b" l="l" r="r" t="t"/>
              <a:pathLst>
                <a:path extrusionOk="0" h="3944375" w="2466914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rgbClr val="F2F2F2"/>
            </a:solidFill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1403141" y="1647875"/>
              <a:ext cx="600000" cy="600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01" name="Google Shape;301;p43"/>
            <p:cNvSpPr txBox="1"/>
            <p:nvPr/>
          </p:nvSpPr>
          <p:spPr>
            <a:xfrm>
              <a:off x="1304926" y="1222952"/>
              <a:ext cx="839400" cy="6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01</a:t>
              </a:r>
              <a:endParaRPr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02" name="Google Shape;302;p43"/>
            <p:cNvSpPr txBox="1"/>
            <p:nvPr/>
          </p:nvSpPr>
          <p:spPr>
            <a:xfrm>
              <a:off x="887042" y="2434554"/>
              <a:ext cx="1632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Initial design</a:t>
              </a:r>
              <a:endParaRPr b="1" sz="16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03" name="Google Shape;303;p43"/>
            <p:cNvSpPr txBox="1"/>
            <p:nvPr/>
          </p:nvSpPr>
          <p:spPr>
            <a:xfrm>
              <a:off x="1139623" y="2788385"/>
              <a:ext cx="1127100" cy="1010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1100">
                  <a:solidFill>
                    <a:srgbClr val="262626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Too low voltage from ineffective switching.</a:t>
              </a:r>
              <a:endPara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04" name="Google Shape;304;p43"/>
          <p:cNvGrpSpPr/>
          <p:nvPr/>
        </p:nvGrpSpPr>
        <p:grpSpPr>
          <a:xfrm>
            <a:off x="2824667" y="1526292"/>
            <a:ext cx="1675528" cy="2629633"/>
            <a:chOff x="2690633" y="1038958"/>
            <a:chExt cx="1850185" cy="2900863"/>
          </a:xfrm>
        </p:grpSpPr>
        <p:sp>
          <p:nvSpPr>
            <p:cNvPr id="305" name="Google Shape;305;p43"/>
            <p:cNvSpPr/>
            <p:nvPr/>
          </p:nvSpPr>
          <p:spPr>
            <a:xfrm>
              <a:off x="2799601" y="1038958"/>
              <a:ext cx="1632300" cy="1502700"/>
            </a:xfrm>
            <a:prstGeom prst="roundRect">
              <a:avLst>
                <a:gd fmla="val 935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3"/>
            <p:cNvSpPr/>
            <p:nvPr/>
          </p:nvSpPr>
          <p:spPr>
            <a:xfrm>
              <a:off x="2690633" y="1947912"/>
              <a:ext cx="1850185" cy="1991909"/>
            </a:xfrm>
            <a:custGeom>
              <a:rect b="b" l="l" r="r" t="t"/>
              <a:pathLst>
                <a:path extrusionOk="0" h="3944375" w="2466914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rgbClr val="F2F2F2"/>
            </a:solidFill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016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3315689" y="1647875"/>
              <a:ext cx="600000" cy="60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08" name="Google Shape;308;p43"/>
            <p:cNvSpPr txBox="1"/>
            <p:nvPr/>
          </p:nvSpPr>
          <p:spPr>
            <a:xfrm>
              <a:off x="3185327" y="1222952"/>
              <a:ext cx="894900" cy="6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02</a:t>
              </a:r>
              <a:endParaRPr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09" name="Google Shape;309;p43"/>
            <p:cNvSpPr txBox="1"/>
            <p:nvPr/>
          </p:nvSpPr>
          <p:spPr>
            <a:xfrm>
              <a:off x="2799604" y="2434554"/>
              <a:ext cx="16920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PCB </a:t>
              </a:r>
              <a:endParaRPr b="1" sz="16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0" name="Google Shape;310;p43"/>
            <p:cNvSpPr txBox="1"/>
            <p:nvPr/>
          </p:nvSpPr>
          <p:spPr>
            <a:xfrm>
              <a:off x="2955048" y="2788385"/>
              <a:ext cx="1321500" cy="45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100">
                  <a:solidFill>
                    <a:srgbClr val="262626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Vin-, Vin+ are misplaced.</a:t>
              </a:r>
              <a:endPara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11" name="Google Shape;311;p43"/>
          <p:cNvGrpSpPr/>
          <p:nvPr/>
        </p:nvGrpSpPr>
        <p:grpSpPr>
          <a:xfrm>
            <a:off x="4621223" y="1526292"/>
            <a:ext cx="1675528" cy="2670936"/>
            <a:chOff x="4603182" y="1038958"/>
            <a:chExt cx="1850186" cy="2946427"/>
          </a:xfrm>
        </p:grpSpPr>
        <p:sp>
          <p:nvSpPr>
            <p:cNvPr id="312" name="Google Shape;312;p43"/>
            <p:cNvSpPr/>
            <p:nvPr/>
          </p:nvSpPr>
          <p:spPr>
            <a:xfrm>
              <a:off x="4712149" y="1038958"/>
              <a:ext cx="1632300" cy="1502700"/>
            </a:xfrm>
            <a:prstGeom prst="roundRect">
              <a:avLst>
                <a:gd fmla="val 9350" name="adj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4603182" y="1947912"/>
              <a:ext cx="1850186" cy="1991909"/>
            </a:xfrm>
            <a:custGeom>
              <a:rect b="b" l="l" r="r" t="t"/>
              <a:pathLst>
                <a:path extrusionOk="0" h="3944375" w="2466914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rgbClr val="F2F2F2"/>
            </a:solidFill>
            <a:ln cap="flat" cmpd="sng" w="25400">
              <a:solidFill>
                <a:schemeClr val="accent3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016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5228238" y="1647875"/>
              <a:ext cx="600000" cy="600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15" name="Google Shape;315;p43"/>
            <p:cNvSpPr txBox="1"/>
            <p:nvPr/>
          </p:nvSpPr>
          <p:spPr>
            <a:xfrm>
              <a:off x="5044295" y="1222952"/>
              <a:ext cx="978600" cy="6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03</a:t>
              </a:r>
              <a:endParaRPr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16" name="Google Shape;316;p43"/>
            <p:cNvSpPr txBox="1"/>
            <p:nvPr/>
          </p:nvSpPr>
          <p:spPr>
            <a:xfrm>
              <a:off x="4973104" y="2434566"/>
              <a:ext cx="11103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Opamp</a:t>
              </a:r>
              <a:endParaRPr b="1" sz="16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17" name="Google Shape;317;p43"/>
            <p:cNvSpPr txBox="1"/>
            <p:nvPr/>
          </p:nvSpPr>
          <p:spPr>
            <a:xfrm>
              <a:off x="4833160" y="2788385"/>
              <a:ext cx="1390200" cy="11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100">
                  <a:solidFill>
                    <a:srgbClr val="262626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Oscillation from power supply.</a:t>
              </a:r>
              <a:endPara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1100">
                  <a:solidFill>
                    <a:srgbClr val="262626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Sudden shut off at 2 MHZ.</a:t>
              </a:r>
              <a:endPara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grpSp>
        <p:nvGrpSpPr>
          <p:cNvPr id="318" name="Google Shape;318;p43"/>
          <p:cNvGrpSpPr/>
          <p:nvPr/>
        </p:nvGrpSpPr>
        <p:grpSpPr>
          <a:xfrm>
            <a:off x="6425225" y="1526292"/>
            <a:ext cx="1675540" cy="2629633"/>
            <a:chOff x="6515718" y="1038958"/>
            <a:chExt cx="1850199" cy="2900863"/>
          </a:xfrm>
        </p:grpSpPr>
        <p:sp>
          <p:nvSpPr>
            <p:cNvPr id="319" name="Google Shape;319;p43"/>
            <p:cNvSpPr/>
            <p:nvPr/>
          </p:nvSpPr>
          <p:spPr>
            <a:xfrm>
              <a:off x="6624698" y="1038958"/>
              <a:ext cx="1632300" cy="1502700"/>
            </a:xfrm>
            <a:prstGeom prst="roundRect">
              <a:avLst>
                <a:gd fmla="val 9350" name="adj"/>
              </a:avLst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6515731" y="1947912"/>
              <a:ext cx="1850185" cy="1991909"/>
            </a:xfrm>
            <a:custGeom>
              <a:rect b="b" l="l" r="r" t="t"/>
              <a:pathLst>
                <a:path extrusionOk="0" h="3944375" w="2466914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rgbClr val="F2F2F2"/>
            </a:solidFill>
            <a:ln cap="flat" cmpd="sng" w="25400">
              <a:solidFill>
                <a:schemeClr val="accent4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016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7140787" y="1647875"/>
              <a:ext cx="600000" cy="600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22" name="Google Shape;322;p43"/>
            <p:cNvSpPr txBox="1"/>
            <p:nvPr/>
          </p:nvSpPr>
          <p:spPr>
            <a:xfrm>
              <a:off x="6988992" y="1222952"/>
              <a:ext cx="876300" cy="6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04</a:t>
              </a:r>
              <a:endParaRPr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  <p:sp>
          <p:nvSpPr>
            <p:cNvPr id="323" name="Google Shape;323;p43"/>
            <p:cNvSpPr txBox="1"/>
            <p:nvPr/>
          </p:nvSpPr>
          <p:spPr>
            <a:xfrm>
              <a:off x="6515718" y="2434554"/>
              <a:ext cx="1850100" cy="3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CA" sz="1600">
                  <a:solidFill>
                    <a:srgbClr val="3F3F3F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CS amplifier</a:t>
              </a:r>
              <a:endParaRPr b="1" sz="1600">
                <a:solidFill>
                  <a:srgbClr val="3F3F3F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  <p:sp>
          <p:nvSpPr>
            <p:cNvPr id="324" name="Google Shape;324;p43"/>
            <p:cNvSpPr txBox="1"/>
            <p:nvPr/>
          </p:nvSpPr>
          <p:spPr>
            <a:xfrm>
              <a:off x="6770752" y="2788385"/>
              <a:ext cx="1340100" cy="6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1100">
                  <a:solidFill>
                    <a:srgbClr val="262626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Mosfet burnt</a:t>
              </a:r>
              <a:endPara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lang="en-CA" sz="1100">
                  <a:solidFill>
                    <a:srgbClr val="262626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1 to 6 volts</a:t>
              </a:r>
              <a:endParaRPr sz="1100">
                <a:solidFill>
                  <a:srgbClr val="262626"/>
                </a:solidFill>
                <a:latin typeface="Microsoft Yahei"/>
                <a:ea typeface="Microsoft Yahei"/>
                <a:cs typeface="Microsoft Yahei"/>
                <a:sym typeface="Microsoft Yahei"/>
              </a:endParaRPr>
            </a:p>
          </p:txBody>
        </p:sp>
      </p:grpSp>
      <p:sp>
        <p:nvSpPr>
          <p:cNvPr id="325" name="Google Shape;325;p43"/>
          <p:cNvSpPr txBox="1"/>
          <p:nvPr/>
        </p:nvSpPr>
        <p:spPr>
          <a:xfrm>
            <a:off x="3434700" y="234000"/>
            <a:ext cx="2274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rgbClr val="3048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What </a:t>
            </a:r>
            <a:r>
              <a:rPr lang="en-CA" sz="1800">
                <a:solidFill>
                  <a:srgbClr val="3048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</a:t>
            </a:r>
            <a:r>
              <a:rPr lang="en-CA" sz="1800">
                <a:solidFill>
                  <a:srgbClr val="3048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ent </a:t>
            </a:r>
            <a:r>
              <a:rPr lang="en-CA" sz="1800">
                <a:solidFill>
                  <a:srgbClr val="3048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w</a:t>
            </a:r>
            <a:r>
              <a:rPr lang="en-CA" sz="1800">
                <a:solidFill>
                  <a:srgbClr val="3048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rong?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44"/>
          <p:cNvGrpSpPr/>
          <p:nvPr/>
        </p:nvGrpSpPr>
        <p:grpSpPr>
          <a:xfrm>
            <a:off x="311975" y="281097"/>
            <a:ext cx="8293457" cy="4647819"/>
            <a:chOff x="787860" y="631896"/>
            <a:chExt cx="1850186" cy="3343995"/>
          </a:xfrm>
        </p:grpSpPr>
        <p:sp>
          <p:nvSpPr>
            <p:cNvPr id="332" name="Google Shape;332;p44"/>
            <p:cNvSpPr/>
            <p:nvPr/>
          </p:nvSpPr>
          <p:spPr>
            <a:xfrm>
              <a:off x="887021" y="631896"/>
              <a:ext cx="1632300" cy="1502700"/>
            </a:xfrm>
            <a:prstGeom prst="roundRect">
              <a:avLst>
                <a:gd fmla="val 935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4"/>
            <p:cNvSpPr/>
            <p:nvPr/>
          </p:nvSpPr>
          <p:spPr>
            <a:xfrm>
              <a:off x="787860" y="1185246"/>
              <a:ext cx="1850186" cy="2790645"/>
            </a:xfrm>
            <a:custGeom>
              <a:rect b="b" l="l" r="r" t="t"/>
              <a:pathLst>
                <a:path extrusionOk="0" h="3944375" w="2466914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rgbClr val="F2F2F2"/>
            </a:solidFill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4"/>
            <p:cNvSpPr txBox="1"/>
            <p:nvPr/>
          </p:nvSpPr>
          <p:spPr>
            <a:xfrm>
              <a:off x="1304926" y="718329"/>
              <a:ext cx="8394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01 Initial design</a:t>
              </a:r>
              <a:endParaRPr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pic>
        <p:nvPicPr>
          <p:cNvPr id="335" name="Google Shape;3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5225" y="1173725"/>
            <a:ext cx="6286950" cy="335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p45"/>
          <p:cNvGrpSpPr/>
          <p:nvPr/>
        </p:nvGrpSpPr>
        <p:grpSpPr>
          <a:xfrm>
            <a:off x="302750" y="114647"/>
            <a:ext cx="8293457" cy="4647819"/>
            <a:chOff x="787860" y="631896"/>
            <a:chExt cx="1850186" cy="3343995"/>
          </a:xfrm>
        </p:grpSpPr>
        <p:sp>
          <p:nvSpPr>
            <p:cNvPr id="342" name="Google Shape;342;p45"/>
            <p:cNvSpPr/>
            <p:nvPr/>
          </p:nvSpPr>
          <p:spPr>
            <a:xfrm>
              <a:off x="887021" y="631896"/>
              <a:ext cx="1632300" cy="1502700"/>
            </a:xfrm>
            <a:prstGeom prst="roundRect">
              <a:avLst>
                <a:gd fmla="val 9350" name="adj"/>
              </a:avLst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5"/>
            <p:cNvSpPr/>
            <p:nvPr/>
          </p:nvSpPr>
          <p:spPr>
            <a:xfrm>
              <a:off x="787860" y="1185246"/>
              <a:ext cx="1850186" cy="2790645"/>
            </a:xfrm>
            <a:custGeom>
              <a:rect b="b" l="l" r="r" t="t"/>
              <a:pathLst>
                <a:path extrusionOk="0" h="3944375" w="2466914">
                  <a:moveTo>
                    <a:pt x="1" y="0"/>
                  </a:moveTo>
                  <a:lnTo>
                    <a:pt x="2466914" y="0"/>
                  </a:lnTo>
                  <a:lnTo>
                    <a:pt x="2466914" y="3515745"/>
                  </a:lnTo>
                  <a:lnTo>
                    <a:pt x="2466913" y="3515745"/>
                  </a:lnTo>
                  <a:lnTo>
                    <a:pt x="2466913" y="3757044"/>
                  </a:lnTo>
                  <a:cubicBezTo>
                    <a:pt x="2466913" y="3860504"/>
                    <a:pt x="2383042" y="3944375"/>
                    <a:pt x="2279582" y="3944375"/>
                  </a:cubicBezTo>
                  <a:lnTo>
                    <a:pt x="187331" y="3944375"/>
                  </a:lnTo>
                  <a:cubicBezTo>
                    <a:pt x="83871" y="3944375"/>
                    <a:pt x="0" y="3860504"/>
                    <a:pt x="0" y="3757044"/>
                  </a:cubicBezTo>
                  <a:lnTo>
                    <a:pt x="0" y="2128171"/>
                  </a:lnTo>
                  <a:lnTo>
                    <a:pt x="1" y="2128161"/>
                  </a:lnTo>
                  <a:close/>
                </a:path>
              </a:pathLst>
            </a:custGeom>
            <a:solidFill>
              <a:srgbClr val="F2F2F2"/>
            </a:solidFill>
            <a:ln cap="flat" cmpd="sng" w="254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127000" rotWithShape="0" algn="tr" dir="8100000" dist="38100">
                <a:srgbClr val="000000">
                  <a:alpha val="400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5"/>
            <p:cNvSpPr txBox="1"/>
            <p:nvPr/>
          </p:nvSpPr>
          <p:spPr>
            <a:xfrm>
              <a:off x="1304926" y="718329"/>
              <a:ext cx="8394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CA" sz="3300">
                  <a:solidFill>
                    <a:schemeClr val="lt1"/>
                  </a:solidFill>
                  <a:latin typeface="Impact"/>
                  <a:ea typeface="Impact"/>
                  <a:cs typeface="Impact"/>
                  <a:sym typeface="Impact"/>
                </a:rPr>
                <a:t>02 PCB</a:t>
              </a:r>
              <a:endParaRPr sz="33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pic>
        <p:nvPicPr>
          <p:cNvPr id="345" name="Google Shape;3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500" y="1380938"/>
            <a:ext cx="1759550" cy="312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 rotWithShape="1">
          <a:blip r:embed="rId4">
            <a:alphaModFix/>
          </a:blip>
          <a:srcRect b="0" l="1530" r="-1529" t="0"/>
          <a:stretch/>
        </p:blipFill>
        <p:spPr>
          <a:xfrm>
            <a:off x="3318175" y="1661575"/>
            <a:ext cx="4871174" cy="27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5"/>
          <p:cNvPicPr preferRelativeResize="0"/>
          <p:nvPr/>
        </p:nvPicPr>
        <p:blipFill rotWithShape="1">
          <a:blip r:embed="rId5">
            <a:alphaModFix/>
          </a:blip>
          <a:srcRect b="20316" l="0" r="0" t="33914"/>
          <a:stretch/>
        </p:blipFill>
        <p:spPr>
          <a:xfrm>
            <a:off x="6450300" y="1661575"/>
            <a:ext cx="2091300" cy="2071200"/>
          </a:xfrm>
          <a:prstGeom prst="ellipse">
            <a:avLst/>
          </a:prstGeom>
          <a:noFill/>
          <a:ln>
            <a:noFill/>
          </a:ln>
        </p:spPr>
      </p:pic>
      <p:cxnSp>
        <p:nvCxnSpPr>
          <p:cNvPr id="348" name="Google Shape;348;p45"/>
          <p:cNvCxnSpPr>
            <a:endCxn id="347" idx="0"/>
          </p:cNvCxnSpPr>
          <p:nvPr/>
        </p:nvCxnSpPr>
        <p:spPr>
          <a:xfrm flipH="1" rot="10800000">
            <a:off x="3998250" y="1661575"/>
            <a:ext cx="3497700" cy="9822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5"/>
          <p:cNvCxnSpPr>
            <a:endCxn id="347" idx="4"/>
          </p:cNvCxnSpPr>
          <p:nvPr/>
        </p:nvCxnSpPr>
        <p:spPr>
          <a:xfrm>
            <a:off x="3998250" y="2971075"/>
            <a:ext cx="3497700" cy="7617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我的主题色">
      <a:dk1>
        <a:srgbClr val="000000"/>
      </a:dk1>
      <a:lt1>
        <a:srgbClr val="FFFFFF"/>
      </a:lt1>
      <a:dk2>
        <a:srgbClr val="0C0C0C"/>
      </a:dk2>
      <a:lt2>
        <a:srgbClr val="FFFFFF"/>
      </a:lt2>
      <a:accent1>
        <a:srgbClr val="4A5F74"/>
      </a:accent1>
      <a:accent2>
        <a:srgbClr val="304860"/>
      </a:accent2>
      <a:accent3>
        <a:srgbClr val="4A5F74"/>
      </a:accent3>
      <a:accent4>
        <a:srgbClr val="304860"/>
      </a:accent4>
      <a:accent5>
        <a:srgbClr val="4A5F74"/>
      </a:accent5>
      <a:accent6>
        <a:srgbClr val="304860"/>
      </a:accent6>
      <a:hlink>
        <a:srgbClr val="4A5F74"/>
      </a:hlink>
      <a:folHlink>
        <a:srgbClr val="3048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主题">
  <a:themeElements>
    <a:clrScheme name="我的主题色">
      <a:dk1>
        <a:srgbClr val="000000"/>
      </a:dk1>
      <a:lt1>
        <a:srgbClr val="FFFFFF"/>
      </a:lt1>
      <a:dk2>
        <a:srgbClr val="0C0C0C"/>
      </a:dk2>
      <a:lt2>
        <a:srgbClr val="FFFFFF"/>
      </a:lt2>
      <a:accent1>
        <a:srgbClr val="4A5F74"/>
      </a:accent1>
      <a:accent2>
        <a:srgbClr val="304860"/>
      </a:accent2>
      <a:accent3>
        <a:srgbClr val="4A5F74"/>
      </a:accent3>
      <a:accent4>
        <a:srgbClr val="304860"/>
      </a:accent4>
      <a:accent5>
        <a:srgbClr val="4A5F74"/>
      </a:accent5>
      <a:accent6>
        <a:srgbClr val="304860"/>
      </a:accent6>
      <a:hlink>
        <a:srgbClr val="4A5F74"/>
      </a:hlink>
      <a:folHlink>
        <a:srgbClr val="30486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