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69" r:id="rId4"/>
    <p:sldId id="278" r:id="rId5"/>
    <p:sldId id="268" r:id="rId6"/>
    <p:sldId id="273" r:id="rId7"/>
    <p:sldId id="275" r:id="rId8"/>
    <p:sldId id="272" r:id="rId9"/>
    <p:sldId id="271" r:id="rId10"/>
    <p:sldId id="276" r:id="rId11"/>
    <p:sldId id="281" r:id="rId12"/>
    <p:sldId id="282" r:id="rId13"/>
    <p:sldId id="277" r:id="rId14"/>
    <p:sldId id="283" r:id="rId15"/>
    <p:sldId id="284" r:id="rId16"/>
    <p:sldId id="285" r:id="rId17"/>
    <p:sldId id="270" r:id="rId18"/>
    <p:sldId id="279" r:id="rId19"/>
    <p:sldId id="280" r:id="rId20"/>
    <p:sldId id="286" r:id="rId21"/>
    <p:sldId id="265" r:id="rId22"/>
    <p:sldId id="274" r:id="rId23"/>
    <p:sldId id="266"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Bennur07/PMSS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GB">
                <a:solidFill>
                  <a:schemeClr val="tx1"/>
                </a:solidFill>
                <a:latin typeface="Cambria"/>
                <a:ea typeface="Cambria"/>
              </a:rPr>
              <a:t>Paperless Scholarship Disbursement System for PMSSS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a:latin typeface="Cambria"/>
                <a:ea typeface="Cambria"/>
              </a:rPr>
              <a:t>Batch Number:175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727188240"/>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20211CSE0538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Aparoop</a:t>
                      </a:r>
                      <a:r>
                        <a:rPr lang="en-US" sz="1800" u="none" strike="noStrike" cap="none" dirty="0"/>
                        <a:t> </a:t>
                      </a:r>
                      <a:r>
                        <a:rPr lang="en-US" sz="1800" u="none" strike="noStrike" cap="none" dirty="0" err="1"/>
                        <a:t>Bennur</a:t>
                      </a:r>
                      <a:endParaRPr sz="1800" u="none" strike="noStrike" cap="none" dirty="0" err="1"/>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20211CSE0457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Vaishnavi S</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20211CSE0404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Samarth BD</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i="0" u="none" strike="noStrike" cap="none">
                <a:solidFill>
                  <a:srgbClr val="17365D"/>
                </a:solidFill>
                <a:latin typeface="Cambria"/>
                <a:ea typeface="Cambria"/>
                <a:cs typeface="Verdana"/>
                <a:sym typeface="Verdana"/>
              </a:rPr>
              <a:t>Dr</a:t>
            </a:r>
            <a:r>
              <a:rPr lang="en-GB" sz="1700" b="1">
                <a:solidFill>
                  <a:srgbClr val="17365D"/>
                </a:solidFill>
                <a:latin typeface="Cambria"/>
                <a:ea typeface="Cambria"/>
                <a:cs typeface="Verdana"/>
                <a:sym typeface="Verdana"/>
              </a:rPr>
              <a:t>. Vijaya Kumar AV</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a:ea typeface="Cambria"/>
                <a:cs typeface="Verdana"/>
                <a:sym typeface="Verdana"/>
              </a:rPr>
              <a:t>Professor </a:t>
            </a:r>
            <a:endParaRPr dirty="0">
              <a:latin typeface="Cambria"/>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Cambria"/>
                <a:ea typeface="Cambria"/>
                <a:cs typeface="Verdana"/>
                <a:sym typeface="Verdana"/>
              </a:rPr>
              <a:t>PIP4004</a:t>
            </a:r>
            <a:r>
              <a:rPr lang="en-GB" sz="2000" b="1" i="0" u="none" strike="noStrike" cap="none" dirty="0">
                <a:solidFill>
                  <a:srgbClr val="17365D"/>
                </a:solidFill>
                <a:latin typeface="Cambria"/>
                <a:ea typeface="Cambria"/>
                <a:cs typeface="Verdana"/>
                <a:sym typeface="Verdana"/>
              </a:rPr>
              <a:t> Capstone Project</a:t>
            </a:r>
            <a:endParaRPr dirty="0">
              <a:latin typeface="Cambria"/>
              <a:ea typeface="Cambria"/>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a:t>
            </a: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553347" y="4533900"/>
            <a:ext cx="11696568" cy="154873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a:ea typeface="Cambria"/>
                <a:cs typeface="Verdana"/>
                <a:sym typeface="Verdana"/>
              </a:rPr>
              <a:t>Name of the Program: </a:t>
            </a:r>
            <a:r>
              <a:rPr lang="en-US" sz="2000" b="1" dirty="0">
                <a:solidFill>
                  <a:schemeClr val="tx1"/>
                </a:solidFill>
                <a:latin typeface="Cambria"/>
                <a:ea typeface="Cambria"/>
                <a:cs typeface="Verdana"/>
                <a:sym typeface="Verdana"/>
              </a:rPr>
              <a:t>B.Tech</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endParaRPr>
          </a:p>
          <a:p>
            <a:pPr>
              <a:buClr>
                <a:srgbClr val="17365D"/>
              </a:buClr>
              <a:buSzPct val="100000"/>
            </a:pPr>
            <a:r>
              <a:rPr lang="en-US" sz="2000" b="1" dirty="0">
                <a:solidFill>
                  <a:schemeClr val="accent1"/>
                </a:solidFill>
                <a:latin typeface="Cambria"/>
                <a:ea typeface="Cambria"/>
                <a:cs typeface="Verdana"/>
                <a:sym typeface="Verdana"/>
              </a:rPr>
              <a:t>Name of the HoD: </a:t>
            </a:r>
            <a:r>
              <a:rPr lang="en-US" sz="2000" b="1" dirty="0">
                <a:solidFill>
                  <a:schemeClr val="tx1"/>
                </a:solidFill>
                <a:latin typeface="Cambria"/>
                <a:ea typeface="Cambria"/>
                <a:cs typeface="Verdana"/>
                <a:sym typeface="Verdana"/>
              </a:rPr>
              <a:t>Dr. Asif Mohammad H</a:t>
            </a:r>
            <a:endParaRPr lang="en-US" sz="2000" b="1" dirty="0">
              <a:solidFill>
                <a:schemeClr val="tx1"/>
              </a:solidFill>
              <a:latin typeface="Cambria" panose="02040503050406030204" pitchFamily="18" charset="0"/>
              <a:ea typeface="Cambria" panose="02040503050406030204" pitchFamily="18" charset="0"/>
              <a:cs typeface="Verdana"/>
            </a:endParaRPr>
          </a:p>
          <a:p>
            <a:pPr>
              <a:buClr>
                <a:srgbClr val="17365D"/>
              </a:buClr>
              <a:buSzPct val="100000"/>
            </a:pPr>
            <a:r>
              <a:rPr lang="en-US" sz="2000" b="1" i="0" u="none" strike="noStrike" cap="none" dirty="0">
                <a:solidFill>
                  <a:schemeClr val="accent1"/>
                </a:solidFill>
                <a:latin typeface="Cambria"/>
                <a:ea typeface="Cambria"/>
                <a:cs typeface="Verdana"/>
                <a:sym typeface="Verdana"/>
              </a:rPr>
              <a:t>Name of the Program Project Coordinator: </a:t>
            </a:r>
            <a:r>
              <a:rPr lang="en-US" sz="2000" b="1" dirty="0">
                <a:solidFill>
                  <a:schemeClr val="tx1"/>
                </a:solidFill>
                <a:latin typeface="Cambria"/>
                <a:ea typeface="Cambria"/>
                <a:cs typeface="Verdana"/>
                <a:sym typeface="Verdana"/>
              </a:rPr>
              <a:t>Dr. Sampath A K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220B-7CEB-360A-6CB6-B3EE85CAE1A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CEEB6F0-6228-7698-DE32-87EE6DDBFF29}"/>
              </a:ext>
            </a:extLst>
          </p:cNvPr>
          <p:cNvSpPr>
            <a:spLocks noGrp="1"/>
          </p:cNvSpPr>
          <p:nvPr>
            <p:ph type="body" idx="1"/>
          </p:nvPr>
        </p:nvSpPr>
        <p:spPr/>
        <p:txBody>
          <a:bodyPr>
            <a:normAutofit/>
          </a:bodyPr>
          <a:lstStyle/>
          <a:p>
            <a:pPr marL="76200" indent="0" algn="l">
              <a:buNone/>
            </a:pPr>
            <a:r>
              <a:rPr lang="en-US" sz="1800" i="0" dirty="0">
                <a:solidFill>
                  <a:schemeClr val="tx1"/>
                </a:solidFill>
                <a:effectLst/>
                <a:latin typeface="Times New Roman" panose="02020603050405020304" pitchFamily="18" charset="0"/>
                <a:cs typeface="Times New Roman" panose="02020603050405020304" pitchFamily="18" charset="0"/>
              </a:rPr>
              <a:t>1. </a:t>
            </a:r>
            <a:r>
              <a:rPr lang="en-US" sz="1800" b="1" i="0" dirty="0">
                <a:solidFill>
                  <a:schemeClr val="tx1"/>
                </a:solidFill>
                <a:effectLst/>
                <a:latin typeface="Times New Roman" panose="02020603050405020304" pitchFamily="18" charset="0"/>
                <a:cs typeface="Times New Roman" panose="02020603050405020304" pitchFamily="18" charset="0"/>
              </a:rPr>
              <a:t>To </a:t>
            </a:r>
            <a:r>
              <a:rPr lang="en-US" sz="1800" b="1" dirty="0">
                <a:solidFill>
                  <a:schemeClr val="tx1"/>
                </a:solidFill>
                <a:latin typeface="Times New Roman" panose="02020603050405020304" pitchFamily="18" charset="0"/>
                <a:cs typeface="Times New Roman" panose="02020603050405020304" pitchFamily="18" charset="0"/>
              </a:rPr>
              <a:t>d</a:t>
            </a:r>
            <a:r>
              <a:rPr lang="en-US" sz="1800" b="1" i="0" dirty="0">
                <a:solidFill>
                  <a:schemeClr val="tx1"/>
                </a:solidFill>
                <a:effectLst/>
                <a:latin typeface="Times New Roman" panose="02020603050405020304" pitchFamily="18" charset="0"/>
                <a:cs typeface="Times New Roman" panose="02020603050405020304" pitchFamily="18" charset="0"/>
              </a:rPr>
              <a:t>igitize the Scholarship Application Process</a:t>
            </a:r>
          </a:p>
          <a:p>
            <a:pPr marL="76200" indent="0" algn="l">
              <a:buNone/>
            </a:pPr>
            <a:r>
              <a:rPr lang="en-US" sz="1800" dirty="0">
                <a:solidFill>
                  <a:schemeClr val="tx1"/>
                </a:solidFill>
                <a:latin typeface="Times New Roman" panose="02020603050405020304" pitchFamily="18" charset="0"/>
                <a:cs typeface="Times New Roman" panose="02020603050405020304" pitchFamily="18" charset="0"/>
              </a:rPr>
              <a:t>	</a:t>
            </a:r>
            <a:r>
              <a:rPr lang="en-US" sz="1800" i="0" dirty="0">
                <a:solidFill>
                  <a:schemeClr val="tx1"/>
                </a:solidFill>
                <a:effectLst/>
                <a:latin typeface="Times New Roman" panose="02020603050405020304" pitchFamily="18" charset="0"/>
                <a:cs typeface="Times New Roman" panose="02020603050405020304" pitchFamily="18" charset="0"/>
              </a:rPr>
              <a:t>Objective: Replace paper-based applications with a fully digital system.</a:t>
            </a:r>
          </a:p>
          <a:p>
            <a:pPr marL="76200" indent="0">
              <a:spcBef>
                <a:spcPts val="300"/>
              </a:spcBef>
              <a:buNone/>
            </a:pPr>
            <a:r>
              <a:rPr lang="en-US" sz="1800" i="0" dirty="0">
                <a:solidFill>
                  <a:schemeClr val="tx1"/>
                </a:solidFill>
                <a:effectLst/>
                <a:latin typeface="Times New Roman" panose="02020603050405020304" pitchFamily="18" charset="0"/>
                <a:cs typeface="Times New Roman" panose="02020603050405020304" pitchFamily="18" charset="0"/>
              </a:rPr>
              <a:t>	Outcome: Students can submit their scholarship applications and required </a:t>
            </a:r>
            <a:r>
              <a:rPr lang="en-US" sz="1800" dirty="0">
                <a:solidFill>
                  <a:schemeClr val="tx1"/>
                </a:solidFill>
                <a:latin typeface="Times New Roman" panose="02020603050405020304" pitchFamily="18" charset="0"/>
                <a:cs typeface="Times New Roman" panose="02020603050405020304" pitchFamily="18" charset="0"/>
              </a:rPr>
              <a:t>                </a:t>
            </a:r>
            <a:r>
              <a:rPr lang="en-US" sz="1800" i="0" dirty="0">
                <a:solidFill>
                  <a:schemeClr val="tx1"/>
                </a:solidFill>
                <a:effectLst/>
                <a:latin typeface="Times New Roman" panose="02020603050405020304" pitchFamily="18" charset="0"/>
                <a:cs typeface="Times New Roman" panose="02020603050405020304" pitchFamily="18" charset="0"/>
              </a:rPr>
              <a:t>documents online, reducing manual paperwork and errors.</a:t>
            </a:r>
          </a:p>
          <a:p>
            <a:pPr marL="76200" indent="0" algn="l">
              <a:buNone/>
            </a:pPr>
            <a:r>
              <a:rPr lang="en-US" sz="1800" i="0" dirty="0">
                <a:solidFill>
                  <a:schemeClr val="tx1"/>
                </a:solidFill>
                <a:effectLst/>
                <a:latin typeface="Times New Roman" panose="02020603050405020304" pitchFamily="18" charset="0"/>
                <a:cs typeface="Times New Roman" panose="02020603050405020304" pitchFamily="18" charset="0"/>
              </a:rPr>
              <a:t>2. </a:t>
            </a:r>
            <a:r>
              <a:rPr lang="en-US" sz="1800" b="1" i="0" dirty="0">
                <a:solidFill>
                  <a:schemeClr val="tx1"/>
                </a:solidFill>
                <a:effectLst/>
                <a:latin typeface="Times New Roman" panose="02020603050405020304" pitchFamily="18" charset="0"/>
                <a:cs typeface="Times New Roman" panose="02020603050405020304" pitchFamily="18" charset="0"/>
              </a:rPr>
              <a:t>To automate Document Verification</a:t>
            </a:r>
          </a:p>
          <a:p>
            <a:pPr marL="76200" indent="0" algn="l">
              <a:buNone/>
            </a:pPr>
            <a:r>
              <a:rPr lang="en-US" sz="1800" i="0" dirty="0">
                <a:solidFill>
                  <a:schemeClr val="tx1"/>
                </a:solidFill>
                <a:effectLst/>
                <a:latin typeface="Times New Roman" panose="02020603050405020304" pitchFamily="18" charset="0"/>
                <a:cs typeface="Times New Roman" panose="02020603050405020304" pitchFamily="18" charset="0"/>
              </a:rPr>
              <a:t>	Objective: Implement an automated system for verifying student documents.</a:t>
            </a:r>
          </a:p>
          <a:p>
            <a:pPr marL="76200" indent="0">
              <a:spcBef>
                <a:spcPts val="300"/>
              </a:spcBef>
              <a:buNone/>
            </a:pPr>
            <a:r>
              <a:rPr lang="en-US" sz="1800" i="0" dirty="0">
                <a:solidFill>
                  <a:schemeClr val="tx1"/>
                </a:solidFill>
                <a:effectLst/>
                <a:latin typeface="Times New Roman" panose="02020603050405020304" pitchFamily="18" charset="0"/>
                <a:cs typeface="Times New Roman" panose="02020603050405020304" pitchFamily="18" charset="0"/>
              </a:rPr>
              <a:t>	Outcome: Reduce manual intervention, minimize errors, and speed up the </a:t>
            </a:r>
            <a:r>
              <a:rPr lang="en-US" sz="1800" dirty="0">
                <a:solidFill>
                  <a:schemeClr val="tx1"/>
                </a:solidFill>
                <a:latin typeface="Times New Roman" panose="02020603050405020304" pitchFamily="18" charset="0"/>
                <a:cs typeface="Times New Roman" panose="02020603050405020304" pitchFamily="18" charset="0"/>
              </a:rPr>
              <a:t>            </a:t>
            </a:r>
            <a:r>
              <a:rPr lang="en-US" sz="1800" i="0" dirty="0">
                <a:solidFill>
                  <a:schemeClr val="tx1"/>
                </a:solidFill>
                <a:effectLst/>
                <a:latin typeface="Times New Roman" panose="02020603050405020304" pitchFamily="18" charset="0"/>
                <a:cs typeface="Times New Roman" panose="02020603050405020304" pitchFamily="18" charset="0"/>
              </a:rPr>
              <a:t>verification process.</a:t>
            </a:r>
          </a:p>
          <a:p>
            <a:pPr marL="76200" indent="0" algn="l">
              <a:buNone/>
            </a:pPr>
            <a:r>
              <a:rPr lang="en-US" sz="1800" i="0" dirty="0">
                <a:solidFill>
                  <a:schemeClr val="tx1"/>
                </a:solidFill>
                <a:effectLst/>
                <a:latin typeface="Times New Roman" panose="02020603050405020304" pitchFamily="18" charset="0"/>
                <a:cs typeface="Times New Roman" panose="02020603050405020304" pitchFamily="18" charset="0"/>
              </a:rPr>
              <a:t>3. </a:t>
            </a:r>
            <a:r>
              <a:rPr lang="en-US" sz="1800" b="1" i="0" dirty="0">
                <a:solidFill>
                  <a:schemeClr val="tx1"/>
                </a:solidFill>
                <a:effectLst/>
                <a:latin typeface="Times New Roman" panose="02020603050405020304" pitchFamily="18" charset="0"/>
                <a:cs typeface="Times New Roman" panose="02020603050405020304" pitchFamily="18" charset="0"/>
              </a:rPr>
              <a:t>To ensure Real-Time Status Tracking</a:t>
            </a:r>
          </a:p>
          <a:p>
            <a:pPr marL="76200" indent="0">
              <a:buNone/>
            </a:pPr>
            <a:r>
              <a:rPr lang="en-US" sz="1800" i="0" dirty="0">
                <a:solidFill>
                  <a:schemeClr val="tx1"/>
                </a:solidFill>
                <a:effectLst/>
                <a:latin typeface="Times New Roman" panose="02020603050405020304" pitchFamily="18" charset="0"/>
                <a:cs typeface="Times New Roman" panose="02020603050405020304" pitchFamily="18" charset="0"/>
              </a:rPr>
              <a:t>	Objective: Provide students and administrators with real-time updates on the </a:t>
            </a:r>
            <a:r>
              <a:rPr lang="en-US" sz="1800" dirty="0">
                <a:solidFill>
                  <a:schemeClr val="tx1"/>
                </a:solidFill>
                <a:latin typeface="Times New Roman" panose="02020603050405020304" pitchFamily="18" charset="0"/>
                <a:cs typeface="Times New Roman" panose="02020603050405020304" pitchFamily="18" charset="0"/>
              </a:rPr>
              <a:t>            </a:t>
            </a:r>
            <a:r>
              <a:rPr lang="en-US" sz="1800" i="0" dirty="0">
                <a:solidFill>
                  <a:schemeClr val="tx1"/>
                </a:solidFill>
                <a:effectLst/>
                <a:latin typeface="Times New Roman" panose="02020603050405020304" pitchFamily="18" charset="0"/>
                <a:cs typeface="Times New Roman" panose="02020603050405020304" pitchFamily="18" charset="0"/>
              </a:rPr>
              <a:t>status of applications and disbursements.</a:t>
            </a:r>
          </a:p>
          <a:p>
            <a:pPr marL="76200" indent="0" algn="l">
              <a:spcBef>
                <a:spcPts val="300"/>
              </a:spcBef>
              <a:buNone/>
            </a:pPr>
            <a:r>
              <a:rPr lang="en-US" sz="1800" i="0" dirty="0">
                <a:solidFill>
                  <a:schemeClr val="tx1"/>
                </a:solidFill>
                <a:effectLst/>
                <a:latin typeface="Times New Roman" panose="02020603050405020304" pitchFamily="18" charset="0"/>
                <a:cs typeface="Times New Roman" panose="02020603050405020304" pitchFamily="18" charset="0"/>
              </a:rPr>
              <a:t>	Outcome: Improve transparency and communication between stakeholders.</a:t>
            </a:r>
          </a:p>
          <a:p>
            <a:pPr marL="76200" indent="0">
              <a:buNone/>
            </a:pPr>
            <a:r>
              <a:rPr lang="en-US" sz="1800" i="0" dirty="0">
                <a:solidFill>
                  <a:schemeClr val="tx1"/>
                </a:solidFill>
                <a:effectLst/>
                <a:latin typeface="Times New Roman" panose="02020603050405020304" pitchFamily="18" charset="0"/>
                <a:cs typeface="Times New Roman" panose="02020603050405020304" pitchFamily="18" charset="0"/>
              </a:rPr>
              <a:t>5.</a:t>
            </a:r>
            <a:r>
              <a:rPr lang="en-US" sz="1800" b="1" i="0" dirty="0">
                <a:solidFill>
                  <a:schemeClr val="tx1"/>
                </a:solidFill>
                <a:effectLst/>
                <a:latin typeface="Times New Roman" panose="02020603050405020304" pitchFamily="18" charset="0"/>
                <a:cs typeface="Times New Roman" panose="02020603050405020304" pitchFamily="18" charset="0"/>
              </a:rPr>
              <a:t> To </a:t>
            </a:r>
            <a:r>
              <a:rPr lang="en-US" sz="1800" b="1" dirty="0">
                <a:solidFill>
                  <a:schemeClr val="tx1"/>
                </a:solidFill>
                <a:latin typeface="Times New Roman" panose="02020603050405020304" pitchFamily="18" charset="0"/>
                <a:cs typeface="Times New Roman" panose="02020603050405020304" pitchFamily="18" charset="0"/>
              </a:rPr>
              <a:t>r</a:t>
            </a:r>
            <a:r>
              <a:rPr lang="en-US" sz="1800" b="1" i="0" dirty="0">
                <a:solidFill>
                  <a:schemeClr val="tx1"/>
                </a:solidFill>
                <a:effectLst/>
                <a:latin typeface="Times New Roman" panose="02020603050405020304" pitchFamily="18" charset="0"/>
                <a:cs typeface="Times New Roman" panose="02020603050405020304" pitchFamily="18" charset="0"/>
              </a:rPr>
              <a:t>educe Environmental Impact</a:t>
            </a:r>
          </a:p>
          <a:p>
            <a:pPr marL="76200" indent="0" algn="l">
              <a:buNone/>
            </a:pPr>
            <a:r>
              <a:rPr lang="en-US" sz="1800" i="0" dirty="0">
                <a:solidFill>
                  <a:schemeClr val="tx1"/>
                </a:solidFill>
                <a:effectLst/>
                <a:latin typeface="Times New Roman" panose="02020603050405020304" pitchFamily="18" charset="0"/>
                <a:cs typeface="Times New Roman" panose="02020603050405020304" pitchFamily="18" charset="0"/>
              </a:rPr>
              <a:t>	Objective: Eliminate the need for paper-based processes.</a:t>
            </a:r>
          </a:p>
          <a:p>
            <a:pPr marL="76200" indent="0" algn="l">
              <a:spcBef>
                <a:spcPts val="300"/>
              </a:spcBef>
              <a:buNone/>
            </a:pPr>
            <a:r>
              <a:rPr lang="en-US" sz="1800" i="0" dirty="0">
                <a:solidFill>
                  <a:schemeClr val="tx1"/>
                </a:solidFill>
                <a:effectLst/>
                <a:latin typeface="Times New Roman" panose="02020603050405020304" pitchFamily="18" charset="0"/>
                <a:cs typeface="Times New Roman" panose="02020603050405020304" pitchFamily="18" charset="0"/>
              </a:rPr>
              <a:t>	Outcome: Contribute to environmental sustainability by reducing paper usage.</a:t>
            </a:r>
          </a:p>
          <a:p>
            <a:pPr marL="76200" indent="0">
              <a:buNone/>
            </a:pPr>
            <a:endParaRPr lang="en-IN" dirty="0">
              <a:solidFill>
                <a:schemeClr val="tx1"/>
              </a:solidFill>
              <a:latin typeface="+mj-lt"/>
            </a:endParaRPr>
          </a:p>
        </p:txBody>
      </p:sp>
    </p:spTree>
    <p:extLst>
      <p:ext uri="{BB962C8B-B14F-4D97-AF65-F5344CB8AC3E}">
        <p14:creationId xmlns:p14="http://schemas.microsoft.com/office/powerpoint/2010/main" val="232013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A65A6-66ED-9C8A-48CA-8DBCB570923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Methods-Drawbacks</a:t>
            </a:r>
          </a:p>
        </p:txBody>
      </p:sp>
      <p:sp>
        <p:nvSpPr>
          <p:cNvPr id="3" name="Text Placeholder 2">
            <a:extLst>
              <a:ext uri="{FF2B5EF4-FFF2-40B4-BE49-F238E27FC236}">
                <a16:creationId xmlns:a16="http://schemas.microsoft.com/office/drawing/2014/main" id="{49AA6CA5-11BF-8E1B-A29D-E6E2C43B9F7E}"/>
              </a:ext>
            </a:extLst>
          </p:cNvPr>
          <p:cNvSpPr>
            <a:spLocks noGrp="1"/>
          </p:cNvSpPr>
          <p:nvPr>
            <p:ph type="body" idx="1"/>
          </p:nvPr>
        </p:nvSpPr>
        <p:spPr/>
        <p:txBody>
          <a:bodyPr spcFirstLastPara="1" wrap="square" lIns="91425" tIns="45700" rIns="91425" bIns="45700" anchor="t" anchorCtr="0">
            <a:noAutofit/>
          </a:bodyPr>
          <a:lstStyle/>
          <a:p>
            <a:pPr>
              <a:buNone/>
            </a:pPr>
            <a:r>
              <a:rPr lang="en-US" sz="1800" dirty="0">
                <a:solidFill>
                  <a:schemeClr val="tx1"/>
                </a:solidFill>
                <a:latin typeface="Times New Roman" panose="02020603050405020304" pitchFamily="18" charset="0"/>
                <a:cs typeface="Times New Roman" panose="02020603050405020304" pitchFamily="18" charset="0"/>
              </a:rPr>
              <a:t>1.</a:t>
            </a:r>
            <a:r>
              <a:rPr lang="en-US" sz="1800" b="1" dirty="0">
                <a:solidFill>
                  <a:schemeClr val="tx1"/>
                </a:solidFill>
                <a:latin typeface="Times New Roman" panose="02020603050405020304" pitchFamily="18" charset="0"/>
                <a:cs typeface="Times New Roman" panose="02020603050405020304" pitchFamily="18" charset="0"/>
              </a:rPr>
              <a:t> Waterfall Methodology</a:t>
            </a:r>
          </a:p>
          <a:p>
            <a:pPr marL="285750" indent="-285750"/>
            <a:r>
              <a:rPr lang="en-US" sz="1800" dirty="0">
                <a:solidFill>
                  <a:schemeClr val="tx1"/>
                </a:solidFill>
                <a:latin typeface="Times New Roman" panose="02020603050405020304" pitchFamily="18" charset="0"/>
                <a:cs typeface="Times New Roman" panose="02020603050405020304" pitchFamily="18" charset="0"/>
              </a:rPr>
              <a:t>Drawbacks:</a:t>
            </a:r>
          </a:p>
          <a:p>
            <a:pPr marL="1200150" lvl="1" indent="-285750"/>
            <a:r>
              <a:rPr lang="en-US" sz="1800" dirty="0">
                <a:solidFill>
                  <a:schemeClr val="tx1"/>
                </a:solidFill>
                <a:latin typeface="Times New Roman" panose="02020603050405020304" pitchFamily="18" charset="0"/>
                <a:cs typeface="Times New Roman" panose="02020603050405020304" pitchFamily="18" charset="0"/>
              </a:rPr>
              <a:t>Inflexible: Changes in requirements are difficult to accommodate once the project has moved to the next phase.</a:t>
            </a:r>
          </a:p>
          <a:p>
            <a:pPr marL="1200150" lvl="1" indent="-285750"/>
            <a:r>
              <a:rPr lang="en-US" sz="1800" dirty="0">
                <a:solidFill>
                  <a:schemeClr val="tx1"/>
                </a:solidFill>
                <a:latin typeface="Times New Roman" panose="02020603050405020304" pitchFamily="18" charset="0"/>
                <a:cs typeface="Times New Roman" panose="02020603050405020304" pitchFamily="18" charset="0"/>
              </a:rPr>
              <a:t>Late Testing: Testing occurs only after the development phase, which can lead to the discovery of critical issues late in the project.</a:t>
            </a:r>
          </a:p>
          <a:p>
            <a:pPr marL="1200150" lvl="1" indent="-285750"/>
            <a:r>
              <a:rPr lang="en-US" sz="1800" dirty="0">
                <a:solidFill>
                  <a:schemeClr val="tx1"/>
                </a:solidFill>
                <a:latin typeface="Times New Roman" panose="02020603050405020304" pitchFamily="18" charset="0"/>
                <a:cs typeface="Times New Roman" panose="02020603050405020304" pitchFamily="18" charset="0"/>
              </a:rPr>
              <a:t>Not Iterative: Does not allow for incremental delivery of features, making it unsuitable for a dynamic project like this one.</a:t>
            </a:r>
          </a:p>
          <a:p>
            <a:pPr>
              <a:buNone/>
            </a:pPr>
            <a:r>
              <a:rPr lang="en-US" sz="1800" dirty="0">
                <a:solidFill>
                  <a:schemeClr val="tx1"/>
                </a:solidFill>
                <a:latin typeface="Times New Roman" panose="02020603050405020304" pitchFamily="18" charset="0"/>
                <a:cs typeface="Times New Roman" panose="02020603050405020304" pitchFamily="18" charset="0"/>
              </a:rPr>
              <a:t>2. </a:t>
            </a:r>
            <a:r>
              <a:rPr lang="en-US" sz="1800" b="1" dirty="0">
                <a:solidFill>
                  <a:schemeClr val="tx1"/>
                </a:solidFill>
                <a:latin typeface="Times New Roman" panose="02020603050405020304" pitchFamily="18" charset="0"/>
                <a:cs typeface="Times New Roman" panose="02020603050405020304" pitchFamily="18" charset="0"/>
              </a:rPr>
              <a:t>Spiral Model</a:t>
            </a:r>
          </a:p>
          <a:p>
            <a:pPr marL="285750" indent="-285750"/>
            <a:r>
              <a:rPr lang="en-US" sz="1800" dirty="0">
                <a:solidFill>
                  <a:schemeClr val="tx1"/>
                </a:solidFill>
                <a:latin typeface="Times New Roman" panose="02020603050405020304" pitchFamily="18" charset="0"/>
                <a:cs typeface="Times New Roman" panose="02020603050405020304" pitchFamily="18" charset="0"/>
              </a:rPr>
              <a:t>Drawbacks:</a:t>
            </a:r>
          </a:p>
          <a:p>
            <a:pPr marL="1200150" lvl="1" indent="-285750"/>
            <a:r>
              <a:rPr lang="en-US" sz="1800" dirty="0">
                <a:solidFill>
                  <a:schemeClr val="tx1"/>
                </a:solidFill>
                <a:latin typeface="Times New Roman" panose="02020603050405020304" pitchFamily="18" charset="0"/>
                <a:cs typeface="Times New Roman" panose="02020603050405020304" pitchFamily="18" charset="0"/>
              </a:rPr>
              <a:t>Complexity: Requires significant effort in risk analysis and planning, which can be overkill for a project of this scale.</a:t>
            </a:r>
          </a:p>
          <a:p>
            <a:pPr marL="1200150" lvl="1" indent="-285750"/>
            <a:r>
              <a:rPr lang="en-US" sz="1800" dirty="0">
                <a:solidFill>
                  <a:schemeClr val="tx1"/>
                </a:solidFill>
                <a:latin typeface="Times New Roman" panose="02020603050405020304" pitchFamily="18" charset="0"/>
                <a:cs typeface="Times New Roman" panose="02020603050405020304" pitchFamily="18" charset="0"/>
              </a:rPr>
              <a:t>Cost and Time: The iterative nature and risk analysis can increase project duration and cost.</a:t>
            </a:r>
          </a:p>
          <a:p>
            <a:pPr marL="1200150" lvl="1" indent="-285750"/>
            <a:r>
              <a:rPr lang="en-US" sz="1800" dirty="0">
                <a:solidFill>
                  <a:schemeClr val="tx1"/>
                </a:solidFill>
                <a:latin typeface="Times New Roman" panose="02020603050405020304" pitchFamily="18" charset="0"/>
                <a:cs typeface="Times New Roman" panose="02020603050405020304" pitchFamily="18" charset="0"/>
              </a:rPr>
              <a:t>Not Suitable for Small Teams: Best suited for large, complex projects with high risks.</a:t>
            </a:r>
          </a:p>
          <a:p>
            <a:pPr>
              <a:buNone/>
            </a:pPr>
            <a:endParaRPr lang="en-US" sz="1800" dirty="0">
              <a:solidFill>
                <a:schemeClr val="tx1"/>
              </a:solidFill>
              <a:latin typeface="Times New Roman" panose="02020603050405020304" pitchFamily="18" charset="0"/>
              <a:cs typeface="Times New Roman" panose="02020603050405020304" pitchFamily="18" charset="0"/>
            </a:endParaRPr>
          </a:p>
          <a:p>
            <a:pPr>
              <a:buNone/>
            </a:pP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8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81FD0-6F83-9FB4-2C72-DAE15F29683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Existing Methods-Drawbacks</a:t>
            </a:r>
          </a:p>
        </p:txBody>
      </p:sp>
      <p:sp>
        <p:nvSpPr>
          <p:cNvPr id="3" name="Text Placeholder 2">
            <a:extLst>
              <a:ext uri="{FF2B5EF4-FFF2-40B4-BE49-F238E27FC236}">
                <a16:creationId xmlns:a16="http://schemas.microsoft.com/office/drawing/2014/main" id="{3A2378AB-6492-407E-0D52-97E986EE04F3}"/>
              </a:ext>
            </a:extLst>
          </p:cNvPr>
          <p:cNvSpPr>
            <a:spLocks noGrp="1"/>
          </p:cNvSpPr>
          <p:nvPr>
            <p:ph type="body" idx="1"/>
          </p:nvPr>
        </p:nvSpPr>
        <p:spPr/>
        <p:txBody>
          <a:bodyPr>
            <a:normAutofit/>
          </a:bodyPr>
          <a:lstStyle/>
          <a:p>
            <a:pPr>
              <a:buNone/>
            </a:pPr>
            <a:r>
              <a:rPr lang="en-US" sz="1800" dirty="0">
                <a:solidFill>
                  <a:schemeClr val="tx1"/>
                </a:solidFill>
                <a:latin typeface="Times New Roman" panose="02020603050405020304" pitchFamily="18" charset="0"/>
                <a:cs typeface="Times New Roman" panose="02020603050405020304" pitchFamily="18" charset="0"/>
              </a:rPr>
              <a:t>3. </a:t>
            </a:r>
            <a:r>
              <a:rPr lang="en-US" sz="1800" b="1" dirty="0">
                <a:solidFill>
                  <a:schemeClr val="tx1"/>
                </a:solidFill>
                <a:latin typeface="Times New Roman" panose="02020603050405020304" pitchFamily="18" charset="0"/>
                <a:cs typeface="Times New Roman" panose="02020603050405020304" pitchFamily="18" charset="0"/>
              </a:rPr>
              <a:t>V-Model</a:t>
            </a:r>
            <a:r>
              <a:rPr lang="en-US" sz="1800"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Verification and Validation Model</a:t>
            </a:r>
            <a:r>
              <a:rPr lang="en-US" sz="1800" dirty="0">
                <a:solidFill>
                  <a:schemeClr val="tx1"/>
                </a:solidFill>
                <a:latin typeface="Times New Roman" panose="02020603050405020304" pitchFamily="18" charset="0"/>
                <a:cs typeface="Times New Roman" panose="02020603050405020304" pitchFamily="18" charset="0"/>
              </a:rPr>
              <a:t>)</a:t>
            </a:r>
          </a:p>
          <a:p>
            <a:pPr marL="285750" indent="-285750"/>
            <a:r>
              <a:rPr lang="en-US" sz="1800" dirty="0">
                <a:solidFill>
                  <a:schemeClr val="tx1"/>
                </a:solidFill>
                <a:latin typeface="Times New Roman" panose="02020603050405020304" pitchFamily="18" charset="0"/>
                <a:cs typeface="Times New Roman" panose="02020603050405020304" pitchFamily="18" charset="0"/>
              </a:rPr>
              <a:t>Drawbacks:</a:t>
            </a:r>
          </a:p>
          <a:p>
            <a:pPr marL="1200150" lvl="1" indent="-285750"/>
            <a:r>
              <a:rPr lang="en-US" sz="1800" dirty="0">
                <a:solidFill>
                  <a:schemeClr val="tx1"/>
                </a:solidFill>
                <a:latin typeface="Times New Roman" panose="02020603050405020304" pitchFamily="18" charset="0"/>
                <a:cs typeface="Times New Roman" panose="02020603050405020304" pitchFamily="18" charset="0"/>
              </a:rPr>
              <a:t>Rigid Structure: Like Waterfall, it is inflexible to changes in requirements.</a:t>
            </a:r>
          </a:p>
          <a:p>
            <a:pPr marL="1200150" lvl="1" indent="-285750"/>
            <a:r>
              <a:rPr lang="en-US" sz="1800" dirty="0">
                <a:solidFill>
                  <a:schemeClr val="tx1"/>
                </a:solidFill>
                <a:latin typeface="Times New Roman" panose="02020603050405020304" pitchFamily="18" charset="0"/>
                <a:cs typeface="Times New Roman" panose="02020603050405020304" pitchFamily="18" charset="0"/>
              </a:rPr>
              <a:t>Late Testing: Testing is still performed late in the development cycle, which can lead to delays.</a:t>
            </a:r>
          </a:p>
          <a:p>
            <a:pPr marL="1200150" lvl="1" indent="-285750"/>
            <a:r>
              <a:rPr lang="en-US" sz="1800" dirty="0">
                <a:solidFill>
                  <a:schemeClr val="tx1"/>
                </a:solidFill>
                <a:latin typeface="Times New Roman" panose="02020603050405020304" pitchFamily="18" charset="0"/>
                <a:cs typeface="Times New Roman" panose="02020603050405020304" pitchFamily="18" charset="0"/>
              </a:rPr>
              <a:t>Not Iterative: Does not support incremental delivery or continuous feedback.</a:t>
            </a:r>
          </a:p>
          <a:p>
            <a:pPr>
              <a:buNone/>
            </a:pPr>
            <a:r>
              <a:rPr lang="en-US" sz="1800" dirty="0">
                <a:solidFill>
                  <a:schemeClr val="tx1"/>
                </a:solidFill>
                <a:latin typeface="Times New Roman" panose="02020603050405020304" pitchFamily="18" charset="0"/>
                <a:cs typeface="Times New Roman" panose="02020603050405020304" pitchFamily="18" charset="0"/>
              </a:rPr>
              <a:t>4. </a:t>
            </a:r>
            <a:r>
              <a:rPr lang="en-US" sz="1800" b="1" dirty="0">
                <a:solidFill>
                  <a:schemeClr val="tx1"/>
                </a:solidFill>
                <a:latin typeface="Times New Roman" panose="02020603050405020304" pitchFamily="18" charset="0"/>
                <a:cs typeface="Times New Roman" panose="02020603050405020304" pitchFamily="18" charset="0"/>
              </a:rPr>
              <a:t>Prototyping Model</a:t>
            </a:r>
          </a:p>
          <a:p>
            <a:pPr marL="285750" indent="-285750"/>
            <a:r>
              <a:rPr lang="en-US" sz="1800" dirty="0">
                <a:solidFill>
                  <a:schemeClr val="tx1"/>
                </a:solidFill>
                <a:latin typeface="Times New Roman" panose="02020603050405020304" pitchFamily="18" charset="0"/>
                <a:cs typeface="Times New Roman" panose="02020603050405020304" pitchFamily="18" charset="0"/>
              </a:rPr>
              <a:t>Drawbacks:</a:t>
            </a:r>
          </a:p>
          <a:p>
            <a:pPr marL="1200150" lvl="1" indent="-285750"/>
            <a:r>
              <a:rPr lang="en-US" sz="1800" dirty="0">
                <a:solidFill>
                  <a:schemeClr val="tx1"/>
                </a:solidFill>
                <a:latin typeface="Times New Roman" panose="02020603050405020304" pitchFamily="18" charset="0"/>
                <a:cs typeface="Times New Roman" panose="02020603050405020304" pitchFamily="18" charset="0"/>
              </a:rPr>
              <a:t>Scope Creep: Continuous refinement of the prototype can lead to scope creep and delays.</a:t>
            </a:r>
          </a:p>
          <a:p>
            <a:pPr marL="1200150" lvl="1" indent="-285750"/>
            <a:r>
              <a:rPr lang="en-US" sz="1800" dirty="0">
                <a:solidFill>
                  <a:schemeClr val="tx1"/>
                </a:solidFill>
                <a:latin typeface="Times New Roman" panose="02020603050405020304" pitchFamily="18" charset="0"/>
                <a:cs typeface="Times New Roman" panose="02020603050405020304" pitchFamily="18" charset="0"/>
              </a:rPr>
              <a:t>Incomplete Solutions: The focus on prototyping may result in an incomplete or unstable final product.</a:t>
            </a:r>
          </a:p>
          <a:p>
            <a:pPr marL="1200150" lvl="1" indent="-285750"/>
            <a:r>
              <a:rPr lang="en-US" sz="1800" dirty="0">
                <a:solidFill>
                  <a:schemeClr val="tx1"/>
                </a:solidFill>
                <a:latin typeface="Times New Roman" panose="02020603050405020304" pitchFamily="18" charset="0"/>
                <a:cs typeface="Times New Roman" panose="02020603050405020304" pitchFamily="18" charset="0"/>
              </a:rPr>
              <a:t>Resource Intensive: Requires significant time and resources to develop and refine prototypes.</a:t>
            </a:r>
          </a:p>
          <a:p>
            <a:pPr>
              <a:buNone/>
            </a:pPr>
            <a:endParaRPr lang="en-US" sz="1800" b="1" dirty="0">
              <a:solidFill>
                <a:schemeClr val="tx1"/>
              </a:solidFill>
            </a:endParaRPr>
          </a:p>
        </p:txBody>
      </p:sp>
    </p:spTree>
    <p:extLst>
      <p:ext uri="{BB962C8B-B14F-4D97-AF65-F5344CB8AC3E}">
        <p14:creationId xmlns:p14="http://schemas.microsoft.com/office/powerpoint/2010/main" val="159793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F7F5E-B733-97F2-FD7C-FDFD26646A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Methodology</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A2050E3-EA04-36B9-ECEF-BA6A86276917}"/>
              </a:ext>
            </a:extLst>
          </p:cNvPr>
          <p:cNvSpPr>
            <a:spLocks noGrp="1"/>
          </p:cNvSpPr>
          <p:nvPr>
            <p:ph type="body" idx="1"/>
          </p:nvPr>
        </p:nvSpPr>
        <p:spPr/>
        <p:txBody>
          <a:bodyPr/>
          <a:lstStyle/>
          <a:p>
            <a:pPr marL="76200" indent="0">
              <a:buNone/>
            </a:pPr>
            <a:r>
              <a:rPr lang="en-IN" b="1" i="0" dirty="0">
                <a:solidFill>
                  <a:schemeClr val="tx1"/>
                </a:solidFill>
                <a:effectLst/>
                <a:latin typeface="Times New Roman" panose="02020603050405020304" pitchFamily="18" charset="0"/>
                <a:cs typeface="Times New Roman" panose="02020603050405020304" pitchFamily="18" charset="0"/>
              </a:rPr>
              <a:t>Agile with Scrum Framework.</a:t>
            </a:r>
          </a:p>
          <a:p>
            <a:r>
              <a:rPr lang="en-US" sz="1800" dirty="0">
                <a:latin typeface="Times New Roman" panose="02020603050405020304" pitchFamily="18" charset="0"/>
                <a:cs typeface="Times New Roman" panose="02020603050405020304" pitchFamily="18" charset="0"/>
              </a:rPr>
              <a:t>Agile is a software development methodology that focuses on iterative development, where requirements and solutions evolve through collaboration between cross-functional teams. It emphasizes flexibility, customer feedback, and rapid delivery of small, functional increments rather than a single big release.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Scrum is an Agile framework used for managing complex projects, primarily in software development. It organizes work into small, manageable units called Sprints (typically 1-4 weeks long), allowing teams to deliver incremental improvements frequently.</a:t>
            </a:r>
          </a:p>
          <a:p>
            <a:endParaRPr lang="en-US" sz="1800" i="0" dirty="0">
              <a:solidFill>
                <a:schemeClr val="tx1"/>
              </a:solidFill>
              <a:effectLst/>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 Sprint is a time-boxed iteration in the Scrum framework, typically lasting 1 to 4 weeks, where a development team works on a set of prioritized tasks to deliver a working product increment.</a:t>
            </a:r>
            <a:endParaRPr lang="en-IN" sz="1800" i="0" dirty="0">
              <a:solidFill>
                <a:schemeClr val="tx1"/>
              </a:solidFill>
              <a:effectLst/>
              <a:latin typeface="Times New Roman" panose="02020603050405020304" pitchFamily="18" charset="0"/>
              <a:cs typeface="Times New Roman" panose="02020603050405020304" pitchFamily="18" charset="0"/>
            </a:endParaRPr>
          </a:p>
          <a:p>
            <a:pPr marL="76200" indent="0">
              <a:buNone/>
            </a:pPr>
            <a:endParaRPr lang="en-IN" dirty="0">
              <a:solidFill>
                <a:schemeClr val="tx1"/>
              </a:solidFill>
            </a:endParaRPr>
          </a:p>
        </p:txBody>
      </p:sp>
    </p:spTree>
    <p:extLst>
      <p:ext uri="{BB962C8B-B14F-4D97-AF65-F5344CB8AC3E}">
        <p14:creationId xmlns:p14="http://schemas.microsoft.com/office/powerpoint/2010/main" val="3064001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540B3-F57B-4CE7-9398-5D287C0DF670}"/>
              </a:ext>
            </a:extLst>
          </p:cNvPr>
          <p:cNvSpPr>
            <a:spLocks noGrp="1"/>
          </p:cNvSpPr>
          <p:nvPr>
            <p:ph type="title"/>
          </p:nvPr>
        </p:nvSpPr>
        <p:spPr/>
        <p:txBody>
          <a:bodyPr/>
          <a:lstStyle/>
          <a:p>
            <a:r>
              <a:rPr lang="en-US" dirty="0"/>
              <a:t>Architecture Diagram</a:t>
            </a:r>
          </a:p>
        </p:txBody>
      </p:sp>
      <p:pic>
        <p:nvPicPr>
          <p:cNvPr id="4" name="Picture 3" descr="A diagram of a student portal&#10;&#10;AI-generated content may be incorrect.">
            <a:extLst>
              <a:ext uri="{FF2B5EF4-FFF2-40B4-BE49-F238E27FC236}">
                <a16:creationId xmlns:a16="http://schemas.microsoft.com/office/drawing/2014/main" id="{4AAA2342-F582-7DEF-E5E5-40EA86345CB2}"/>
              </a:ext>
            </a:extLst>
          </p:cNvPr>
          <p:cNvPicPr>
            <a:picLocks noChangeAspect="1"/>
          </p:cNvPicPr>
          <p:nvPr/>
        </p:nvPicPr>
        <p:blipFill>
          <a:blip r:embed="rId2"/>
          <a:stretch>
            <a:fillRect/>
          </a:stretch>
        </p:blipFill>
        <p:spPr>
          <a:xfrm>
            <a:off x="4269156" y="991355"/>
            <a:ext cx="3965149" cy="5867400"/>
          </a:xfrm>
          <a:prstGeom prst="rect">
            <a:avLst/>
          </a:prstGeom>
        </p:spPr>
      </p:pic>
    </p:spTree>
    <p:extLst>
      <p:ext uri="{BB962C8B-B14F-4D97-AF65-F5344CB8AC3E}">
        <p14:creationId xmlns:p14="http://schemas.microsoft.com/office/powerpoint/2010/main" val="2701876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770CB-F0A5-321F-BB82-834C490408E9}"/>
              </a:ext>
            </a:extLst>
          </p:cNvPr>
          <p:cNvSpPr>
            <a:spLocks noGrp="1"/>
          </p:cNvSpPr>
          <p:nvPr>
            <p:ph type="title"/>
          </p:nvPr>
        </p:nvSpPr>
        <p:spPr/>
        <p:txBody>
          <a:bodyPr/>
          <a:lstStyle/>
          <a:p>
            <a:r>
              <a:rPr lang="en-US" dirty="0"/>
              <a:t>Architecture Diagram</a:t>
            </a:r>
          </a:p>
        </p:txBody>
      </p:sp>
      <p:pic>
        <p:nvPicPr>
          <p:cNvPr id="4" name="Picture 3" descr="A diagram of a computer&#10;&#10;AI-generated content may be incorrect.">
            <a:extLst>
              <a:ext uri="{FF2B5EF4-FFF2-40B4-BE49-F238E27FC236}">
                <a16:creationId xmlns:a16="http://schemas.microsoft.com/office/drawing/2014/main" id="{B2EABB7C-7015-9DAD-DF84-F90E9E8774EF}"/>
              </a:ext>
            </a:extLst>
          </p:cNvPr>
          <p:cNvPicPr>
            <a:picLocks noChangeAspect="1"/>
          </p:cNvPicPr>
          <p:nvPr/>
        </p:nvPicPr>
        <p:blipFill>
          <a:blip r:embed="rId2"/>
          <a:stretch>
            <a:fillRect/>
          </a:stretch>
        </p:blipFill>
        <p:spPr>
          <a:xfrm>
            <a:off x="4274929" y="1018975"/>
            <a:ext cx="3927049" cy="5842000"/>
          </a:xfrm>
          <a:prstGeom prst="rect">
            <a:avLst/>
          </a:prstGeom>
        </p:spPr>
      </p:pic>
    </p:spTree>
    <p:extLst>
      <p:ext uri="{BB962C8B-B14F-4D97-AF65-F5344CB8AC3E}">
        <p14:creationId xmlns:p14="http://schemas.microsoft.com/office/powerpoint/2010/main" val="111598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289B5-4FFE-D6CD-E8FF-E5B403E8FE23}"/>
              </a:ext>
            </a:extLst>
          </p:cNvPr>
          <p:cNvSpPr>
            <a:spLocks noGrp="1"/>
          </p:cNvSpPr>
          <p:nvPr>
            <p:ph type="title"/>
          </p:nvPr>
        </p:nvSpPr>
        <p:spPr/>
        <p:txBody>
          <a:bodyPr/>
          <a:lstStyle/>
          <a:p>
            <a:r>
              <a:rPr lang="en-US" dirty="0"/>
              <a:t>Architecture Diagram</a:t>
            </a:r>
          </a:p>
        </p:txBody>
      </p:sp>
      <p:pic>
        <p:nvPicPr>
          <p:cNvPr id="4" name="Picture 3" descr="A screen shot of a computer&#10;&#10;AI-generated content may be incorrect.">
            <a:extLst>
              <a:ext uri="{FF2B5EF4-FFF2-40B4-BE49-F238E27FC236}">
                <a16:creationId xmlns:a16="http://schemas.microsoft.com/office/drawing/2014/main" id="{F3C2FDF6-D2AF-281F-2CE0-34BB522D3AE4}"/>
              </a:ext>
            </a:extLst>
          </p:cNvPr>
          <p:cNvPicPr>
            <a:picLocks noChangeAspect="1"/>
          </p:cNvPicPr>
          <p:nvPr/>
        </p:nvPicPr>
        <p:blipFill>
          <a:blip r:embed="rId2"/>
          <a:stretch>
            <a:fillRect/>
          </a:stretch>
        </p:blipFill>
        <p:spPr>
          <a:xfrm>
            <a:off x="4271291" y="1020219"/>
            <a:ext cx="4750144" cy="5835650"/>
          </a:xfrm>
          <a:prstGeom prst="rect">
            <a:avLst/>
          </a:prstGeom>
        </p:spPr>
      </p:pic>
    </p:spTree>
    <p:extLst>
      <p:ext uri="{BB962C8B-B14F-4D97-AF65-F5344CB8AC3E}">
        <p14:creationId xmlns:p14="http://schemas.microsoft.com/office/powerpoint/2010/main" val="2664093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 name="Picture 1" descr="A graph with blue rectangles&#10;&#10;AI-generated content may be incorrect.">
            <a:extLst>
              <a:ext uri="{FF2B5EF4-FFF2-40B4-BE49-F238E27FC236}">
                <a16:creationId xmlns:a16="http://schemas.microsoft.com/office/drawing/2014/main" id="{D917517C-64AE-8EEE-48F1-37F09C633D1E}"/>
              </a:ext>
            </a:extLst>
          </p:cNvPr>
          <p:cNvPicPr>
            <a:picLocks noChangeAspect="1"/>
          </p:cNvPicPr>
          <p:nvPr/>
        </p:nvPicPr>
        <p:blipFill>
          <a:blip r:embed="rId3"/>
          <a:stretch>
            <a:fillRect/>
          </a:stretch>
        </p:blipFill>
        <p:spPr>
          <a:xfrm>
            <a:off x="810250" y="1034103"/>
            <a:ext cx="9286532" cy="5026149"/>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E790-C5B7-FBB1-42FC-3BC886BB544E}"/>
              </a:ext>
            </a:extLst>
          </p:cNvPr>
          <p:cNvSpPr>
            <a:spLocks noGrp="1"/>
          </p:cNvSpPr>
          <p:nvPr>
            <p:ph type="title"/>
          </p:nvPr>
        </p:nvSpPr>
        <p:spPr/>
        <p:txBody>
          <a:bodyPr/>
          <a:lstStyle/>
          <a:p>
            <a:r>
              <a:rPr lang="en-US" dirty="0"/>
              <a:t>Literature Survey</a:t>
            </a:r>
          </a:p>
        </p:txBody>
      </p:sp>
      <p:sp>
        <p:nvSpPr>
          <p:cNvPr id="3" name="Text Placeholder 2">
            <a:extLst>
              <a:ext uri="{FF2B5EF4-FFF2-40B4-BE49-F238E27FC236}">
                <a16:creationId xmlns:a16="http://schemas.microsoft.com/office/drawing/2014/main" id="{7134662A-C423-D373-0FB1-F6C700EA4CC3}"/>
              </a:ext>
            </a:extLst>
          </p:cNvPr>
          <p:cNvSpPr>
            <a:spLocks noGrp="1"/>
          </p:cNvSpPr>
          <p:nvPr>
            <p:ph type="body" idx="1"/>
          </p:nvPr>
        </p:nvSpPr>
        <p:spPr>
          <a:xfrm>
            <a:off x="812800" y="1002632"/>
            <a:ext cx="10668000" cy="5213684"/>
          </a:xfrm>
        </p:spPr>
        <p:txBody>
          <a:bodyPr spcFirstLastPara="1" wrap="square" lIns="91425" tIns="45700" rIns="91425" bIns="45700" anchor="t" anchorCtr="0">
            <a:noAutofit/>
          </a:bodyPr>
          <a:lstStyle/>
          <a:p>
            <a:pPr>
              <a:buNone/>
            </a:pPr>
            <a:r>
              <a:rPr lang="en-US" sz="1800" dirty="0">
                <a:latin typeface="Times New Roman"/>
                <a:cs typeface="Times New Roman"/>
              </a:rPr>
              <a:t>1. Challenges in Traditional Scholarship Disbursement</a:t>
            </a:r>
            <a:endParaRPr lang="en-US" dirty="0"/>
          </a:p>
          <a:p>
            <a:pPr>
              <a:buNone/>
            </a:pPr>
            <a:r>
              <a:rPr lang="en-US" sz="1800" dirty="0">
                <a:latin typeface="Times New Roman"/>
                <a:cs typeface="Times New Roman"/>
              </a:rPr>
              <a:t>- Scholarship disbursement traditionally relies on manual processes, leading to delays, errors, and inefficiencies.</a:t>
            </a:r>
            <a:endParaRPr lang="en-US" dirty="0"/>
          </a:p>
          <a:p>
            <a:pPr>
              <a:buNone/>
            </a:pPr>
            <a:r>
              <a:rPr lang="en-US" sz="1800" dirty="0">
                <a:latin typeface="Times New Roman"/>
                <a:cs typeface="Times New Roman"/>
              </a:rPr>
              <a:t>- The need for physical document verification slows down processing times and increases administrative workload.  </a:t>
            </a:r>
            <a:endParaRPr lang="en-US" dirty="0"/>
          </a:p>
          <a:p>
            <a:pPr>
              <a:buNone/>
            </a:pPr>
            <a:r>
              <a:rPr lang="en-US" sz="1800" dirty="0">
                <a:latin typeface="Times New Roman"/>
                <a:cs typeface="Times New Roman"/>
              </a:rPr>
              <a:t>- Lack of transparency and tracking often results in student dissatisfaction.[1][2]</a:t>
            </a:r>
            <a:endParaRPr lang="en-US" dirty="0"/>
          </a:p>
          <a:p>
            <a:pPr>
              <a:buNone/>
            </a:pPr>
            <a:endParaRPr lang="en-US" dirty="0"/>
          </a:p>
          <a:p>
            <a:pPr>
              <a:buNone/>
            </a:pPr>
            <a:r>
              <a:rPr lang="en-US" sz="1800" dirty="0">
                <a:latin typeface="Times New Roman"/>
                <a:cs typeface="Times New Roman"/>
              </a:rPr>
              <a:t>2. Emerging Technologies in Scholarship Automation</a:t>
            </a:r>
            <a:endParaRPr lang="en-US" dirty="0"/>
          </a:p>
          <a:p>
            <a:pPr>
              <a:buNone/>
            </a:pPr>
            <a:r>
              <a:rPr lang="en-US" sz="1800" dirty="0">
                <a:latin typeface="Times New Roman"/>
                <a:cs typeface="Times New Roman"/>
              </a:rPr>
              <a:t>- Blockchain-based solutions improve security, transparency, and automation in scholarship disbursement.  </a:t>
            </a:r>
            <a:endParaRPr lang="en-US" dirty="0"/>
          </a:p>
          <a:p>
            <a:pPr>
              <a:buNone/>
            </a:pPr>
            <a:r>
              <a:rPr lang="en-US" sz="1800" dirty="0">
                <a:latin typeface="Times New Roman"/>
                <a:cs typeface="Times New Roman"/>
              </a:rPr>
              <a:t>- AI-powered document verification speeds up the process by detecting fraud and ensuring accuracy.  </a:t>
            </a:r>
            <a:endParaRPr lang="en-US" dirty="0"/>
          </a:p>
          <a:p>
            <a:pPr>
              <a:buNone/>
            </a:pPr>
            <a:r>
              <a:rPr lang="en-US" sz="1800" dirty="0">
                <a:latin typeface="Times New Roman"/>
                <a:cs typeface="Times New Roman"/>
              </a:rPr>
              <a:t>- Cloud-based platforms provide real-time tracking and reduce administrative overhead.  [3] [4] [5]</a:t>
            </a:r>
            <a:endParaRPr lang="en-US" dirty="0"/>
          </a:p>
          <a:p>
            <a:pPr>
              <a:buNone/>
            </a:pPr>
            <a:endParaRPr lang="en-US" dirty="0"/>
          </a:p>
          <a:p>
            <a:pPr>
              <a:buNone/>
            </a:pPr>
            <a:r>
              <a:rPr lang="en-US" sz="1800" dirty="0">
                <a:latin typeface="Times New Roman"/>
                <a:cs typeface="Times New Roman"/>
              </a:rPr>
              <a:t>3. Research Gaps &amp; Future Directions</a:t>
            </a:r>
            <a:endParaRPr lang="en-US" dirty="0"/>
          </a:p>
          <a:p>
            <a:pPr>
              <a:buNone/>
            </a:pPr>
            <a:r>
              <a:rPr lang="en-US" sz="1800" dirty="0">
                <a:latin typeface="Times New Roman"/>
                <a:cs typeface="Times New Roman"/>
              </a:rPr>
              <a:t>- Integration of AI for automated eligibility checks is still limited.  </a:t>
            </a:r>
            <a:endParaRPr lang="en-US" dirty="0"/>
          </a:p>
          <a:p>
            <a:pPr>
              <a:buNone/>
            </a:pPr>
            <a:r>
              <a:rPr lang="en-US" sz="1800" dirty="0">
                <a:latin typeface="Times New Roman"/>
                <a:cs typeface="Times New Roman"/>
              </a:rPr>
              <a:t>- Blockchain-based scholarship tracking is under-explored in real-world implementation.  </a:t>
            </a:r>
            <a:endParaRPr lang="en-US" dirty="0"/>
          </a:p>
          <a:p>
            <a:pPr>
              <a:buNone/>
            </a:pPr>
            <a:r>
              <a:rPr lang="en-US" sz="1800" dirty="0">
                <a:latin typeface="Times New Roman"/>
                <a:cs typeface="Times New Roman"/>
              </a:rPr>
              <a:t>- Real-time monitoring &amp; fraud detection mechanisms need further enhancement.[6][7]  </a:t>
            </a:r>
            <a:endParaRPr lang="en-US" dirty="0"/>
          </a:p>
          <a:p>
            <a:pPr>
              <a:buNone/>
            </a:pPr>
            <a:endParaRPr lang="en-US" dirty="0"/>
          </a:p>
          <a:p>
            <a:pPr>
              <a:buNone/>
            </a:pPr>
            <a:endParaRPr lang="en-US" sz="1800" dirty="0">
              <a:latin typeface="Times New Roman"/>
              <a:cs typeface="Times New Roman"/>
            </a:endParaRPr>
          </a:p>
          <a:p>
            <a:pPr marL="76200" indent="0">
              <a:buNone/>
            </a:pPr>
            <a:endParaRPr lang="en-US" sz="1800" dirty="0"/>
          </a:p>
        </p:txBody>
      </p:sp>
    </p:spTree>
    <p:extLst>
      <p:ext uri="{BB962C8B-B14F-4D97-AF65-F5344CB8AC3E}">
        <p14:creationId xmlns:p14="http://schemas.microsoft.com/office/powerpoint/2010/main" val="3551853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C028-7AE6-91B0-4BF7-35D6C2E56054}"/>
              </a:ext>
            </a:extLst>
          </p:cNvPr>
          <p:cNvSpPr>
            <a:spLocks noGrp="1"/>
          </p:cNvSpPr>
          <p:nvPr>
            <p:ph type="title"/>
          </p:nvPr>
        </p:nvSpPr>
        <p:spPr/>
        <p:txBody>
          <a:bodyPr/>
          <a:lstStyle/>
          <a:p>
            <a:r>
              <a:rPr lang="en-US" dirty="0"/>
              <a:t>Literature Survey</a:t>
            </a:r>
          </a:p>
        </p:txBody>
      </p:sp>
      <p:sp>
        <p:nvSpPr>
          <p:cNvPr id="3" name="Text Placeholder 2">
            <a:extLst>
              <a:ext uri="{FF2B5EF4-FFF2-40B4-BE49-F238E27FC236}">
                <a16:creationId xmlns:a16="http://schemas.microsoft.com/office/drawing/2014/main" id="{E2DDEC1A-F7E2-285D-D213-0C1266754CA6}"/>
              </a:ext>
            </a:extLst>
          </p:cNvPr>
          <p:cNvSpPr>
            <a:spLocks noGrp="1"/>
          </p:cNvSpPr>
          <p:nvPr>
            <p:ph type="body" idx="1"/>
          </p:nvPr>
        </p:nvSpPr>
        <p:spPr/>
        <p:txBody>
          <a:bodyPr/>
          <a:lstStyle/>
          <a:p>
            <a:pPr>
              <a:buNone/>
            </a:pPr>
            <a:r>
              <a:rPr lang="en-US" sz="1800" dirty="0">
                <a:latin typeface="Times New Roman"/>
                <a:cs typeface="Times New Roman"/>
              </a:rPr>
              <a:t>4. Potential Solutions:</a:t>
            </a:r>
          </a:p>
          <a:p>
            <a:pPr>
              <a:buNone/>
            </a:pPr>
            <a:r>
              <a:rPr lang="en-US" sz="1800" dirty="0">
                <a:latin typeface="Times New Roman"/>
                <a:cs typeface="Times New Roman"/>
              </a:rPr>
              <a:t>- A fully digital, AI-enhanced system to verify documents and automate fund disbursement.  </a:t>
            </a:r>
          </a:p>
          <a:p>
            <a:pPr>
              <a:buNone/>
            </a:pPr>
            <a:r>
              <a:rPr lang="en-US" sz="1800" dirty="0">
                <a:latin typeface="Times New Roman"/>
                <a:cs typeface="Times New Roman"/>
              </a:rPr>
              <a:t>- Blockchain for secure, transparent fund tracking.</a:t>
            </a:r>
          </a:p>
          <a:p>
            <a:pPr>
              <a:buNone/>
            </a:pPr>
            <a:r>
              <a:rPr lang="en-US" sz="1800" dirty="0">
                <a:latin typeface="Times New Roman"/>
                <a:cs typeface="Times New Roman"/>
              </a:rPr>
              <a:t>- Student-friendly, mobile-accessible platforms for real-time updates.  [8][9]</a:t>
            </a:r>
            <a:endParaRPr lang="en-US" dirty="0"/>
          </a:p>
        </p:txBody>
      </p:sp>
    </p:spTree>
    <p:extLst>
      <p:ext uri="{BB962C8B-B14F-4D97-AF65-F5344CB8AC3E}">
        <p14:creationId xmlns:p14="http://schemas.microsoft.com/office/powerpoint/2010/main" val="1178854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928136"/>
            <a:ext cx="10668000" cy="5187917"/>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1400" dirty="0">
                <a:latin typeface="Cambria"/>
                <a:ea typeface="Cambria"/>
              </a:rPr>
              <a:t>Problem Statement</a:t>
            </a:r>
          </a:p>
          <a:p>
            <a:pPr marL="495300" indent="-342900" algn="just">
              <a:lnSpc>
                <a:spcPct val="200000"/>
              </a:lnSpc>
              <a:spcBef>
                <a:spcPts val="0"/>
              </a:spcBef>
              <a:buFont typeface="Wingdings" panose="05000000000000000000" pitchFamily="2" charset="2"/>
              <a:buChar char="Ø"/>
            </a:pPr>
            <a:r>
              <a:rPr lang="en-US" sz="1400" dirty="0">
                <a:latin typeface="Cambria"/>
                <a:ea typeface="Cambria"/>
              </a:rPr>
              <a:t>Abstract</a:t>
            </a:r>
          </a:p>
          <a:p>
            <a:pPr marL="495300" indent="-342900" algn="just">
              <a:lnSpc>
                <a:spcPct val="200000"/>
              </a:lnSpc>
              <a:spcBef>
                <a:spcPts val="0"/>
              </a:spcBef>
              <a:buFont typeface="Wingdings" panose="05000000000000000000" pitchFamily="2" charset="2"/>
              <a:buChar char="Ø"/>
            </a:pPr>
            <a:r>
              <a:rPr lang="en-US" sz="1400" dirty="0">
                <a:latin typeface="Cambria"/>
                <a:ea typeface="Cambria"/>
              </a:rPr>
              <a:t>Github Link</a:t>
            </a:r>
          </a:p>
          <a:p>
            <a:pPr marL="495300" lvl="0" indent="-342900" algn="just">
              <a:lnSpc>
                <a:spcPct val="200000"/>
              </a:lnSpc>
              <a:spcBef>
                <a:spcPts val="0"/>
              </a:spcBef>
              <a:buFont typeface="Wingdings" panose="05000000000000000000" pitchFamily="2" charset="2"/>
              <a:buChar char="Ø"/>
            </a:pPr>
            <a:r>
              <a:rPr lang="en-US" sz="1400" dirty="0">
                <a:latin typeface="Cambria"/>
                <a:ea typeface="Cambria"/>
              </a:rPr>
              <a:t>Analysis of Problem Statement</a:t>
            </a:r>
          </a:p>
          <a:p>
            <a:pPr marL="495300" lvl="0" indent="-342900" algn="just">
              <a:lnSpc>
                <a:spcPct val="200000"/>
              </a:lnSpc>
              <a:spcBef>
                <a:spcPts val="0"/>
              </a:spcBef>
              <a:buFont typeface="Wingdings" panose="05000000000000000000" pitchFamily="2" charset="2"/>
              <a:buChar char="Ø"/>
            </a:pPr>
            <a:r>
              <a:rPr lang="en-US" sz="1400" dirty="0">
                <a:latin typeface="Cambria"/>
                <a:ea typeface="Cambria"/>
              </a:rPr>
              <a:t>Objectives</a:t>
            </a:r>
          </a:p>
          <a:p>
            <a:pPr marL="495300" indent="-342900" algn="just">
              <a:lnSpc>
                <a:spcPct val="200000"/>
              </a:lnSpc>
              <a:spcBef>
                <a:spcPts val="0"/>
              </a:spcBef>
              <a:buFont typeface="Wingdings" panose="05000000000000000000" pitchFamily="2" charset="2"/>
              <a:buChar char="Ø"/>
            </a:pPr>
            <a:r>
              <a:rPr lang="en-US" sz="1400" dirty="0">
                <a:latin typeface="Cambria"/>
                <a:ea typeface="Cambria"/>
              </a:rPr>
              <a:t>Existing Methods-Drawbacks</a:t>
            </a:r>
          </a:p>
          <a:p>
            <a:pPr marL="495300" indent="-342900" algn="just">
              <a:lnSpc>
                <a:spcPct val="200000"/>
              </a:lnSpc>
              <a:spcBef>
                <a:spcPts val="0"/>
              </a:spcBef>
              <a:buFont typeface="Wingdings" panose="05000000000000000000" pitchFamily="2" charset="2"/>
              <a:buChar char="Ø"/>
            </a:pPr>
            <a:r>
              <a:rPr lang="en-US" sz="1400" dirty="0">
                <a:latin typeface="Cambria"/>
                <a:ea typeface="Cambria"/>
              </a:rPr>
              <a:t>Proposed Methodology</a:t>
            </a:r>
            <a:endParaRPr lang="en-US" sz="14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sz="1400" dirty="0">
                <a:latin typeface="Cambria"/>
                <a:ea typeface="Cambria"/>
              </a:rPr>
              <a:t>Architecture Diagram</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400" dirty="0">
                <a:latin typeface="Cambria"/>
                <a:ea typeface="Cambria"/>
              </a:rPr>
              <a:t>Timeline of the Project</a:t>
            </a:r>
          </a:p>
          <a:p>
            <a:pPr marL="495300" indent="-342900" algn="just">
              <a:lnSpc>
                <a:spcPct val="200000"/>
              </a:lnSpc>
              <a:spcBef>
                <a:spcPts val="0"/>
              </a:spcBef>
              <a:buFont typeface="Wingdings" panose="05000000000000000000" pitchFamily="2" charset="2"/>
              <a:buChar char="Ø"/>
            </a:pPr>
            <a:r>
              <a:rPr lang="en-US" sz="1400" dirty="0">
                <a:latin typeface="Cambria"/>
                <a:ea typeface="Cambria"/>
              </a:rPr>
              <a:t>Literature Survey</a:t>
            </a:r>
            <a:endParaRPr lang="en-IN" sz="1400" dirty="0">
              <a:latin typeface="Cambria"/>
              <a:ea typeface="Cambria"/>
            </a:endParaRPr>
          </a:p>
          <a:p>
            <a:pPr marL="495300" indent="-342900" algn="just">
              <a:lnSpc>
                <a:spcPct val="200000"/>
              </a:lnSpc>
              <a:spcBef>
                <a:spcPts val="0"/>
              </a:spcBef>
              <a:buFont typeface="Wingdings" panose="05000000000000000000" pitchFamily="2" charset="2"/>
              <a:buChar char="Ø"/>
            </a:pPr>
            <a:r>
              <a:rPr lang="en-IN" sz="1400" dirty="0">
                <a:latin typeface="Cambria"/>
                <a:ea typeface="Cambria"/>
              </a:rPr>
              <a:t>Conclusion </a:t>
            </a:r>
            <a:endParaRPr lang="en-US" sz="1400" dirty="0">
              <a:latin typeface="Cambria"/>
              <a:ea typeface="Cambria"/>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400" dirty="0">
                <a:latin typeface="Cambria"/>
                <a:ea typeface="Cambria"/>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C89DC-0333-342B-30A3-1716E6CF207F}"/>
              </a:ext>
            </a:extLst>
          </p:cNvPr>
          <p:cNvSpPr>
            <a:spLocks noGrp="1"/>
          </p:cNvSpPr>
          <p:nvPr>
            <p:ph type="title"/>
          </p:nvPr>
        </p:nvSpPr>
        <p:spPr/>
        <p:txBody>
          <a:bodyPr/>
          <a:lstStyle/>
          <a:p>
            <a:r>
              <a:rPr lang="en-IN" dirty="0"/>
              <a:t>Conclusion </a:t>
            </a:r>
            <a:endParaRPr lang="en-US" dirty="0"/>
          </a:p>
        </p:txBody>
      </p:sp>
      <p:sp>
        <p:nvSpPr>
          <p:cNvPr id="3" name="Text Placeholder 2">
            <a:extLst>
              <a:ext uri="{FF2B5EF4-FFF2-40B4-BE49-F238E27FC236}">
                <a16:creationId xmlns:a16="http://schemas.microsoft.com/office/drawing/2014/main" id="{74CCEDA2-73DA-0B64-D934-79D4A8D3D046}"/>
              </a:ext>
            </a:extLst>
          </p:cNvPr>
          <p:cNvSpPr>
            <a:spLocks noGrp="1"/>
          </p:cNvSpPr>
          <p:nvPr>
            <p:ph type="body" idx="1"/>
          </p:nvPr>
        </p:nvSpPr>
        <p:spPr/>
        <p:txBody>
          <a:bodyPr>
            <a:normAutofit/>
          </a:bodyPr>
          <a:lstStyle/>
          <a:p>
            <a:r>
              <a:rPr lang="en-IN" b="0" i="0" dirty="0">
                <a:solidFill>
                  <a:srgbClr val="000000"/>
                </a:solidFill>
                <a:effectLst/>
                <a:latin typeface="Times New Roman" panose="02020603050405020304" pitchFamily="18" charset="0"/>
              </a:rPr>
              <a:t>The Paperless Scholarship Disbursement System for PMSSS was developed in response to persistent</a:t>
            </a:r>
            <a:r>
              <a:rPr lang="en-IN" dirty="0">
                <a:solidFill>
                  <a:srgbClr val="000000"/>
                </a:solidFill>
                <a:latin typeface="Times New Roman" panose="02020603050405020304" pitchFamily="18" charset="0"/>
              </a:rPr>
              <a:t> </a:t>
            </a:r>
            <a:r>
              <a:rPr lang="en-IN" b="0" i="0" dirty="0">
                <a:solidFill>
                  <a:srgbClr val="000000"/>
                </a:solidFill>
                <a:effectLst/>
                <a:latin typeface="Times New Roman" panose="02020603050405020304" pitchFamily="18" charset="0"/>
              </a:rPr>
              <a:t>challenges faced in the manual distribution of scholarships under the Prime Minister's Special Scholarship</a:t>
            </a:r>
            <a:r>
              <a:rPr lang="en-IN" dirty="0">
                <a:solidFill>
                  <a:srgbClr val="000000"/>
                </a:solidFill>
                <a:latin typeface="Times New Roman" panose="02020603050405020304" pitchFamily="18" charset="0"/>
              </a:rPr>
              <a:t> </a:t>
            </a:r>
            <a:r>
              <a:rPr lang="en-IN" b="0" i="0" dirty="0">
                <a:solidFill>
                  <a:srgbClr val="000000"/>
                </a:solidFill>
                <a:effectLst/>
                <a:latin typeface="Times New Roman" panose="02020603050405020304" pitchFamily="18" charset="0"/>
              </a:rPr>
              <a:t>Scheme. </a:t>
            </a:r>
          </a:p>
          <a:p>
            <a:r>
              <a:rPr lang="en-IN" b="0" i="0" dirty="0">
                <a:solidFill>
                  <a:srgbClr val="000000"/>
                </a:solidFill>
                <a:effectLst/>
                <a:latin typeface="Times New Roman" panose="02020603050405020304" pitchFamily="18" charset="0"/>
              </a:rPr>
              <a:t>This project demonstrates how a digital-first approach can reimagine and optimize public welfare distribution mechanisms. Through the implementation of key technologies such as AI-powered document verification,</a:t>
            </a:r>
            <a:r>
              <a:rPr lang="en-IN" dirty="0">
                <a:solidFill>
                  <a:srgbClr val="000000"/>
                </a:solidFill>
                <a:latin typeface="Times New Roman" panose="02020603050405020304" pitchFamily="18" charset="0"/>
              </a:rPr>
              <a:t> </a:t>
            </a:r>
            <a:r>
              <a:rPr lang="en-IN" b="0" i="0" dirty="0">
                <a:solidFill>
                  <a:srgbClr val="000000"/>
                </a:solidFill>
                <a:effectLst/>
                <a:latin typeface="Times New Roman" panose="02020603050405020304" pitchFamily="18" charset="0"/>
              </a:rPr>
              <a:t>automated workflow management, cloud-based architecture, the system ensures a secure, transparent, and</a:t>
            </a:r>
            <a:r>
              <a:rPr lang="en-IN" dirty="0">
                <a:solidFill>
                  <a:srgbClr val="000000"/>
                </a:solidFill>
                <a:latin typeface="Times New Roman" panose="02020603050405020304" pitchFamily="18" charset="0"/>
              </a:rPr>
              <a:t> </a:t>
            </a:r>
            <a:r>
              <a:rPr lang="en-IN" b="0" i="0" dirty="0">
                <a:solidFill>
                  <a:srgbClr val="000000"/>
                </a:solidFill>
                <a:effectLst/>
                <a:latin typeface="Times New Roman" panose="02020603050405020304" pitchFamily="18" charset="0"/>
              </a:rPr>
              <a:t>efficient mechanism for managing scholarship applications and disbursements.</a:t>
            </a:r>
            <a:endParaRPr lang="en-IN" dirty="0">
              <a:solidFill>
                <a:srgbClr val="000000"/>
              </a:solidFill>
              <a:effectLst/>
              <a:latin typeface="Times New Roman" panose="02020603050405020304" pitchFamily="18" charset="0"/>
            </a:endParaRPr>
          </a:p>
          <a:p>
            <a:r>
              <a:rPr lang="en-IN" b="0" i="0" dirty="0">
                <a:solidFill>
                  <a:srgbClr val="000000"/>
                </a:solidFill>
                <a:effectLst/>
                <a:latin typeface="Times New Roman" panose="02020603050405020304" pitchFamily="18" charset="0"/>
              </a:rPr>
              <a:t>Testing and performance evaluations revealed a drastic reduction in turnaround </a:t>
            </a:r>
            <a:r>
              <a:rPr lang="en-IN" b="0" i="0" dirty="0" err="1">
                <a:solidFill>
                  <a:srgbClr val="000000"/>
                </a:solidFill>
                <a:effectLst/>
                <a:latin typeface="Times New Roman" panose="02020603050405020304" pitchFamily="18" charset="0"/>
              </a:rPr>
              <a:t>timefrom</a:t>
            </a:r>
            <a:r>
              <a:rPr lang="en-IN" b="0" i="0" dirty="0">
                <a:solidFill>
                  <a:srgbClr val="000000"/>
                </a:solidFill>
                <a:effectLst/>
                <a:latin typeface="Times New Roman" panose="02020603050405020304" pitchFamily="18" charset="0"/>
              </a:rPr>
              <a:t> several weeks to just a few days—while also achieving high accuracy in document verification and fraud detection.</a:t>
            </a:r>
            <a:endParaRPr lang="en-IN" dirty="0">
              <a:solidFill>
                <a:srgbClr val="000000"/>
              </a:solidFill>
              <a:effectLst/>
              <a:latin typeface="Times New Roman" panose="02020603050405020304" pitchFamily="18" charset="0"/>
            </a:endParaRPr>
          </a:p>
          <a:p>
            <a:endParaRPr lang="en-IN" dirty="0">
              <a:solidFill>
                <a:srgbClr val="000000"/>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1395395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10000"/>
          </a:bodyPr>
          <a:lstStyle/>
          <a:p>
            <a:pPr>
              <a:buNone/>
            </a:pPr>
            <a:r>
              <a:rPr lang="en-US">
                <a:solidFill>
                  <a:srgbClr val="353535"/>
                </a:solidFill>
                <a:latin typeface="Times New Roman"/>
                <a:ea typeface="Cambria"/>
                <a:cs typeface="Times New Roman"/>
              </a:rPr>
              <a:t>[1] Bryson, T., Posner, M., St. Pierre, A., &amp; Varner, S. (2011). Digital Humanities (No. 326).</a:t>
            </a:r>
            <a:endParaRPr lang="en-US"/>
          </a:p>
          <a:p>
            <a:pPr>
              <a:buNone/>
            </a:pPr>
            <a:r>
              <a:rPr lang="en-US">
                <a:solidFill>
                  <a:srgbClr val="353535"/>
                </a:solidFill>
                <a:latin typeface="Times New Roman"/>
                <a:ea typeface="Cambria"/>
                <a:cs typeface="Times New Roman"/>
              </a:rPr>
              <a:t>   SPEC Kit (p. 192). Association of Research Libraries.</a:t>
            </a:r>
            <a:endParaRPr lang="en-US"/>
          </a:p>
          <a:p>
            <a:pPr>
              <a:buNone/>
            </a:pPr>
            <a:r>
              <a:rPr lang="en-US">
                <a:solidFill>
                  <a:srgbClr val="353535"/>
                </a:solidFill>
                <a:latin typeface="Times New Roman"/>
                <a:ea typeface="Cambria"/>
                <a:cs typeface="Times New Roman"/>
              </a:rPr>
              <a:t>[2] Vinopal, J. (2012). Project Portfolio Management for Academic Libraries: A Gentle</a:t>
            </a:r>
            <a:endParaRPr lang="en-US"/>
          </a:p>
          <a:p>
            <a:pPr>
              <a:buNone/>
            </a:pPr>
            <a:r>
              <a:rPr lang="en-US" dirty="0">
                <a:solidFill>
                  <a:srgbClr val="353535"/>
                </a:solidFill>
                <a:latin typeface="Times New Roman"/>
                <a:ea typeface="Cambria"/>
                <a:cs typeface="Times New Roman"/>
              </a:rPr>
              <a:t>      Introduction. College &amp; Research Libraries, 73(4), 379-389.</a:t>
            </a:r>
            <a:endParaRPr lang="en-US" dirty="0"/>
          </a:p>
          <a:p>
            <a:pPr>
              <a:buNone/>
            </a:pPr>
            <a:r>
              <a:rPr lang="en-US">
                <a:solidFill>
                  <a:srgbClr val="353535"/>
                </a:solidFill>
                <a:latin typeface="Times New Roman"/>
                <a:ea typeface="Cambria"/>
                <a:cs typeface="Times New Roman"/>
              </a:rPr>
              <a:t>[3] Walters, T., &amp; Skinner, K. (2011). New Roles for New Times: Digital Curation for Preservation.</a:t>
            </a:r>
            <a:endParaRPr lang="en-US"/>
          </a:p>
          <a:p>
            <a:pPr>
              <a:buNone/>
            </a:pPr>
            <a:r>
              <a:rPr lang="en-US">
                <a:solidFill>
                  <a:srgbClr val="353535"/>
                </a:solidFill>
                <a:latin typeface="Times New Roman"/>
                <a:ea typeface="Cambria"/>
                <a:cs typeface="Times New Roman"/>
              </a:rPr>
              <a:t>   Washington, D.C.: Association of Research Libraries.</a:t>
            </a:r>
            <a:endParaRPr lang="en-US"/>
          </a:p>
          <a:p>
            <a:pPr>
              <a:buNone/>
            </a:pPr>
            <a:r>
              <a:rPr lang="en-US">
                <a:solidFill>
                  <a:srgbClr val="353535"/>
                </a:solidFill>
                <a:latin typeface="Times New Roman"/>
                <a:ea typeface="Cambria"/>
                <a:cs typeface="Times New Roman"/>
              </a:rPr>
              <a:t>[4] Bedi P, Gole P, Dhiman S, Gupta N. "Smart Contract based Central Sector Scheme of</a:t>
            </a:r>
            <a:endParaRPr lang="en-US"/>
          </a:p>
          <a:p>
            <a:pPr>
              <a:buNone/>
            </a:pPr>
            <a:r>
              <a:rPr lang="en-US">
                <a:solidFill>
                  <a:srgbClr val="353535"/>
                </a:solidFill>
                <a:latin typeface="Times New Roman"/>
                <a:ea typeface="Cambria"/>
                <a:cs typeface="Times New Roman"/>
              </a:rPr>
              <a:t>   Scholarship for College and University Students." Procedia Computer Science 171 </a:t>
            </a:r>
            <a:r>
              <a:rPr lang="en-US">
                <a:solidFill>
                  <a:srgbClr val="106BFF"/>
                </a:solidFill>
                <a:latin typeface="Times New Roman"/>
                <a:ea typeface="Cambria"/>
                <a:cs typeface="Times New Roman"/>
              </a:rPr>
              <a:t>(2020)</a:t>
            </a:r>
            <a:endParaRPr lang="en-US"/>
          </a:p>
          <a:p>
            <a:pPr>
              <a:buNone/>
            </a:pPr>
            <a:r>
              <a:rPr lang="en-US" dirty="0">
                <a:solidFill>
                  <a:srgbClr val="106BFF"/>
                </a:solidFill>
                <a:latin typeface="Times New Roman"/>
                <a:ea typeface="Cambria"/>
                <a:cs typeface="Times New Roman"/>
              </a:rPr>
              <a:t>   790-799</a:t>
            </a:r>
            <a:r>
              <a:rPr lang="en-US" dirty="0">
                <a:solidFill>
                  <a:srgbClr val="353535"/>
                </a:solidFill>
                <a:latin typeface="Times New Roman"/>
                <a:ea typeface="Cambria"/>
                <a:cs typeface="Times New Roman"/>
              </a:rPr>
              <a:t>.</a:t>
            </a:r>
            <a:endParaRPr lang="en-US" dirty="0"/>
          </a:p>
          <a:p>
            <a:pPr>
              <a:buNone/>
            </a:pPr>
            <a:r>
              <a:rPr lang="en-US">
                <a:solidFill>
                  <a:srgbClr val="353535"/>
                </a:solidFill>
                <a:latin typeface="Times New Roman"/>
                <a:ea typeface="Cambria"/>
                <a:cs typeface="Times New Roman"/>
              </a:rPr>
              <a:t>[5] Osman A, Mahmoud A. An Automated Web-Based System for Follow up on the Scholarships</a:t>
            </a:r>
            <a:endParaRPr lang="en-US"/>
          </a:p>
          <a:p>
            <a:pPr>
              <a:buNone/>
            </a:pPr>
            <a:r>
              <a:rPr lang="en-US">
                <a:solidFill>
                  <a:srgbClr val="353535"/>
                </a:solidFill>
                <a:latin typeface="Times New Roman"/>
                <a:ea typeface="Cambria"/>
                <a:cs typeface="Times New Roman"/>
              </a:rPr>
              <a:t>   of Faculty Members:</a:t>
            </a:r>
            <a:endParaRPr lang="en-US"/>
          </a:p>
          <a:p>
            <a:pPr>
              <a:buNone/>
            </a:pPr>
            <a:r>
              <a:rPr lang="en-US">
                <a:solidFill>
                  <a:srgbClr val="353535"/>
                </a:solidFill>
                <a:latin typeface="Times New Roman"/>
                <a:ea typeface="Cambria"/>
                <a:cs typeface="Times New Roman"/>
              </a:rPr>
              <a:t>   A Case Study Based on Shaqra University [Internet]. </a:t>
            </a:r>
            <a:r>
              <a:rPr lang="en-US">
                <a:solidFill>
                  <a:srgbClr val="106BFF"/>
                </a:solidFill>
                <a:latin typeface="Times New Roman"/>
                <a:ea typeface="Cambria"/>
                <a:cs typeface="Times New Roman"/>
              </a:rPr>
              <a:t>researchgate.net</a:t>
            </a:r>
            <a:r>
              <a:rPr lang="en-US">
                <a:solidFill>
                  <a:srgbClr val="353535"/>
                </a:solidFill>
                <a:latin typeface="Times New Roman"/>
                <a:ea typeface="Cambria"/>
                <a:cs typeface="Times New Roman"/>
              </a:rPr>
              <a:t>. 2019 [cited 2023 Sep 10].</a:t>
            </a:r>
            <a:endParaRPr lang="en-US"/>
          </a:p>
          <a:p>
            <a:pPr>
              <a:buNone/>
            </a:pPr>
            <a:endParaRPr lang="en-US" dirty="0">
              <a:solidFill>
                <a:srgbClr val="353535"/>
              </a:solidFill>
              <a:latin typeface="Times New Roman"/>
              <a:ea typeface="Cambria"/>
              <a:cs typeface="Times New Roman"/>
            </a:endParaRPr>
          </a:p>
          <a:p>
            <a:pPr marL="152400" indent="0">
              <a:spcBef>
                <a:spcPts val="0"/>
              </a:spcBef>
              <a:buNone/>
            </a:pPr>
            <a:endParaRPr lang="en-US" dirty="0">
              <a:latin typeface="Cambria"/>
              <a:ea typeface="Cambria"/>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8081-E176-F30F-AC0A-1E2549B25D47}"/>
              </a:ext>
            </a:extLst>
          </p:cNvPr>
          <p:cNvSpPr>
            <a:spLocks noGrp="1"/>
          </p:cNvSpPr>
          <p:nvPr>
            <p:ph type="title"/>
          </p:nvPr>
        </p:nvSpPr>
        <p:spPr/>
        <p:txBody>
          <a:bodyPr/>
          <a:lstStyle/>
          <a:p>
            <a:r>
              <a:rPr lang="en-US">
                <a:latin typeface="Cambria"/>
                <a:ea typeface="Cambria"/>
              </a:rPr>
              <a:t>References (IEEE Paper format)</a:t>
            </a:r>
            <a:endParaRPr lang="en-US"/>
          </a:p>
        </p:txBody>
      </p:sp>
      <p:sp>
        <p:nvSpPr>
          <p:cNvPr id="3" name="Text Placeholder 2">
            <a:extLst>
              <a:ext uri="{FF2B5EF4-FFF2-40B4-BE49-F238E27FC236}">
                <a16:creationId xmlns:a16="http://schemas.microsoft.com/office/drawing/2014/main" id="{B01A844D-8C59-3F9E-B9A9-D1AC1CDDF6DD}"/>
              </a:ext>
            </a:extLst>
          </p:cNvPr>
          <p:cNvSpPr>
            <a:spLocks noGrp="1"/>
          </p:cNvSpPr>
          <p:nvPr>
            <p:ph type="body" idx="1"/>
          </p:nvPr>
        </p:nvSpPr>
        <p:spPr/>
        <p:txBody>
          <a:bodyPr/>
          <a:lstStyle/>
          <a:p>
            <a:pPr>
              <a:buNone/>
            </a:pPr>
            <a:r>
              <a:rPr lang="en-US" sz="2000">
                <a:solidFill>
                  <a:srgbClr val="353535"/>
                </a:solidFill>
                <a:latin typeface="Times New Roman"/>
                <a:cs typeface="Times New Roman"/>
              </a:rPr>
              <a:t>[6] Lifna, C.S., Pawar, M.: Intelligent scholarship disbursement module for National Scholarship</a:t>
            </a:r>
            <a:endParaRPr lang="en-US" sz="2000">
              <a:latin typeface="Times New Roman"/>
              <a:cs typeface="Times New Roman"/>
            </a:endParaRPr>
          </a:p>
          <a:p>
            <a:pPr>
              <a:buNone/>
            </a:pPr>
            <a:r>
              <a:rPr lang="en-US" sz="2000">
                <a:solidFill>
                  <a:srgbClr val="353535"/>
                </a:solidFill>
                <a:latin typeface="Times New Roman"/>
                <a:cs typeface="Times New Roman"/>
              </a:rPr>
              <a:t>   Portal (NSP). Paper presented at the national conference on emerging trends: innovations and</a:t>
            </a:r>
            <a:endParaRPr lang="en-US" sz="2000">
              <a:latin typeface="Times New Roman"/>
              <a:cs typeface="Times New Roman"/>
            </a:endParaRPr>
          </a:p>
          <a:p>
            <a:pPr>
              <a:buNone/>
            </a:pPr>
            <a:r>
              <a:rPr lang="en-US" sz="2000">
                <a:solidFill>
                  <a:srgbClr val="353535"/>
                </a:solidFill>
                <a:latin typeface="Times New Roman"/>
                <a:cs typeface="Times New Roman"/>
              </a:rPr>
              <a:t>      challenges in IT, Bharati Vidyapeeth's Institute of Management and Information Technology, Navi Mumbai, June 2017</a:t>
            </a:r>
            <a:endParaRPr lang="en-US" sz="2000">
              <a:latin typeface="Times New Roman"/>
              <a:cs typeface="Times New Roman"/>
            </a:endParaRPr>
          </a:p>
          <a:p>
            <a:pPr>
              <a:buNone/>
            </a:pPr>
            <a:r>
              <a:rPr lang="en-US" sz="2000">
                <a:solidFill>
                  <a:srgbClr val="353535"/>
                </a:solidFill>
                <a:latin typeface="Times New Roman"/>
                <a:cs typeface="Times New Roman"/>
              </a:rPr>
              <a:t>[7] Tukgec, U., Adalier, A., Kurktan, Y.: ScholarChain: the scholarship management platform with</a:t>
            </a:r>
            <a:endParaRPr lang="en-US" sz="2000">
              <a:latin typeface="Times New Roman"/>
              <a:cs typeface="Times New Roman"/>
            </a:endParaRPr>
          </a:p>
          <a:p>
            <a:pPr>
              <a:buNone/>
            </a:pPr>
            <a:r>
              <a:rPr lang="en-US" sz="2000">
                <a:solidFill>
                  <a:srgbClr val="353535"/>
                </a:solidFill>
                <a:latin typeface="Times New Roman"/>
                <a:cs typeface="Times New Roman"/>
              </a:rPr>
              <a:t>   blockchain and smart contracts technology. Eurasia Proc. Educ. Soc. Sci. 18, </a:t>
            </a:r>
            <a:r>
              <a:rPr lang="en-US" sz="2000">
                <a:solidFill>
                  <a:srgbClr val="106BFF"/>
                </a:solidFill>
                <a:latin typeface="Times New Roman"/>
                <a:cs typeface="Times New Roman"/>
              </a:rPr>
              <a:t>86-91 2020</a:t>
            </a:r>
            <a:endParaRPr lang="en-US" sz="2000">
              <a:latin typeface="Times New Roman"/>
              <a:cs typeface="Times New Roman"/>
            </a:endParaRPr>
          </a:p>
          <a:p>
            <a:pPr>
              <a:buNone/>
            </a:pPr>
            <a:r>
              <a:rPr lang="en-US" sz="2000">
                <a:solidFill>
                  <a:srgbClr val="353535"/>
                </a:solidFill>
                <a:latin typeface="Times New Roman"/>
                <a:cs typeface="Times New Roman"/>
              </a:rPr>
              <a:t>[8] A. Satybaldy, A. Subedi, and M. Nowostawski, "A framework for online document verification</a:t>
            </a:r>
            <a:endParaRPr lang="en-US" sz="2000">
              <a:solidFill>
                <a:srgbClr val="000000"/>
              </a:solidFill>
              <a:latin typeface="Times New Roman"/>
              <a:cs typeface="Times New Roman"/>
            </a:endParaRPr>
          </a:p>
          <a:p>
            <a:pPr>
              <a:buNone/>
            </a:pPr>
            <a:r>
              <a:rPr lang="en-US" sz="2000">
                <a:solidFill>
                  <a:srgbClr val="353535"/>
                </a:solidFill>
                <a:latin typeface="Times New Roman"/>
                <a:cs typeface="Times New Roman"/>
              </a:rPr>
              <a:t>   using self-sovereign identity technology," Sensors, vol. 22, no. 21, p. 8408, Nov. 2022.</a:t>
            </a:r>
            <a:endParaRPr lang="en-US" sz="2000">
              <a:latin typeface="Times New Roman"/>
              <a:cs typeface="Times New Roman"/>
            </a:endParaRPr>
          </a:p>
          <a:p>
            <a:pPr>
              <a:buNone/>
            </a:pPr>
            <a:r>
              <a:rPr lang="en-US" sz="2000">
                <a:solidFill>
                  <a:srgbClr val="353535"/>
                </a:solidFill>
                <a:latin typeface="Times New Roman"/>
                <a:cs typeface="Times New Roman"/>
              </a:rPr>
              <a:t>[9] R. Hegde and S. Madival, "A review on data mining and machine learning methods for student</a:t>
            </a:r>
            <a:endParaRPr lang="en-US" sz="2000">
              <a:latin typeface="Times New Roman"/>
              <a:cs typeface="Times New Roman"/>
            </a:endParaRPr>
          </a:p>
          <a:p>
            <a:pPr>
              <a:buNone/>
            </a:pPr>
            <a:r>
              <a:rPr lang="en-US" sz="2000">
                <a:solidFill>
                  <a:srgbClr val="353535"/>
                </a:solidFill>
                <a:latin typeface="Times New Roman"/>
                <a:cs typeface="Times New Roman"/>
              </a:rPr>
              <a:t>   scholarship prediction," in Proc. Sth Int. Conf. Comput. Metodologies Commun. (ICCMC), Арr.</a:t>
            </a:r>
            <a:endParaRPr lang="en-US" sz="2000">
              <a:latin typeface="Times New Roman"/>
              <a:cs typeface="Times New Roman"/>
            </a:endParaRPr>
          </a:p>
          <a:p>
            <a:pPr>
              <a:buNone/>
            </a:pPr>
            <a:r>
              <a:rPr lang="en-US" sz="2000">
                <a:solidFill>
                  <a:srgbClr val="353535"/>
                </a:solidFill>
                <a:latin typeface="Times New Roman"/>
                <a:cs typeface="Times New Roman"/>
              </a:rPr>
              <a:t>   2021, рр. 923-927.</a:t>
            </a:r>
            <a:endParaRPr lang="en-US" sz="2000"/>
          </a:p>
        </p:txBody>
      </p:sp>
    </p:spTree>
    <p:extLst>
      <p:ext uri="{BB962C8B-B14F-4D97-AF65-F5344CB8AC3E}">
        <p14:creationId xmlns:p14="http://schemas.microsoft.com/office/powerpoint/2010/main" val="3583505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a:ea typeface="Cambria"/>
              </a:rPr>
              <a:t>Problem Statement Number: PSCS_429</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512010" y="952500"/>
            <a:ext cx="11285622" cy="4953000"/>
          </a:xfrm>
          <a:prstGeom prst="rect">
            <a:avLst/>
          </a:prstGeom>
          <a:noFill/>
          <a:ln>
            <a:noFill/>
          </a:ln>
        </p:spPr>
        <p:txBody>
          <a:bodyPr spcFirstLastPara="1" wrap="square" lIns="91425" tIns="45700" rIns="91425" bIns="45700" anchor="t" anchorCtr="0">
            <a:noAutofit/>
          </a:bodyPr>
          <a:lstStyle/>
          <a:p>
            <a:pPr marL="342900" indent="-190500" algn="just">
              <a:spcBef>
                <a:spcPts val="0"/>
              </a:spcBef>
              <a:buNone/>
            </a:pPr>
            <a:r>
              <a:rPr lang="en-US" sz="1800" b="1" dirty="0">
                <a:latin typeface="Times New Roman" panose="02020603050405020304" pitchFamily="18" charset="0"/>
                <a:ea typeface="Cambria"/>
                <a:cs typeface="Times New Roman" panose="02020603050405020304" pitchFamily="18" charset="0"/>
              </a:rPr>
              <a:t>Organization</a:t>
            </a:r>
            <a:r>
              <a:rPr lang="en-US" sz="1800" dirty="0">
                <a:latin typeface="Times New Roman" panose="02020603050405020304" pitchFamily="18" charset="0"/>
                <a:ea typeface="Cambria"/>
                <a:cs typeface="Times New Roman" panose="02020603050405020304" pitchFamily="18" charset="0"/>
              </a:rPr>
              <a:t>: Miscellaneous</a:t>
            </a:r>
          </a:p>
          <a:p>
            <a:pPr marL="342900" indent="-190500" algn="just">
              <a:lnSpc>
                <a:spcPct val="200000"/>
              </a:lnSpc>
              <a:spcBef>
                <a:spcPts val="0"/>
              </a:spcBef>
              <a:buNone/>
            </a:pPr>
            <a:r>
              <a:rPr lang="en-US" sz="1800" b="1" dirty="0">
                <a:latin typeface="Times New Roman" panose="02020603050405020304" pitchFamily="18" charset="0"/>
                <a:ea typeface="Cambria"/>
                <a:cs typeface="Times New Roman" panose="02020603050405020304" pitchFamily="18" charset="0"/>
              </a:rPr>
              <a:t>Category (Hardware / Software / Both)</a:t>
            </a:r>
            <a:r>
              <a:rPr lang="en-US" sz="1800" dirty="0">
                <a:latin typeface="Times New Roman" panose="02020603050405020304" pitchFamily="18" charset="0"/>
                <a:ea typeface="Cambria"/>
                <a:cs typeface="Times New Roman" panose="02020603050405020304" pitchFamily="18" charset="0"/>
              </a:rPr>
              <a:t> : Software</a:t>
            </a:r>
          </a:p>
          <a:p>
            <a:pPr marL="342900" indent="-190500" algn="just">
              <a:lnSpc>
                <a:spcPct val="200000"/>
              </a:lnSpc>
              <a:spcBef>
                <a:spcPts val="0"/>
              </a:spcBef>
              <a:buNone/>
            </a:pPr>
            <a:r>
              <a:rPr lang="en-US" sz="1800" b="1" dirty="0">
                <a:latin typeface="Times New Roman" panose="02020603050405020304" pitchFamily="18" charset="0"/>
                <a:ea typeface="Cambria"/>
                <a:cs typeface="Times New Roman" panose="02020603050405020304" pitchFamily="18" charset="0"/>
              </a:rPr>
              <a:t>Problem Description</a:t>
            </a:r>
            <a:r>
              <a:rPr lang="en-US" sz="1800" dirty="0">
                <a:latin typeface="Times New Roman" panose="02020603050405020304" pitchFamily="18" charset="0"/>
                <a:ea typeface="Cambria"/>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project aims to develop a fully digital system for the submission, verification, and disbursement of scholarships under the Prime Minister's Special Scholarship Scheme (PMSSS). It will enable students to upload their documents securely through an online portal, eliminating the need for physical copies. The system will automate the verification process by the SAG Bureau and facilitate seamless forwarding of approved documents to the Finance Bureau for payment processing. Key features include secure authentication, real-time tracking, automated workflow, and compliance with data privacy standards, ensuring efficiency, transparency, and reduced processing time.</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None/>
            </a:pPr>
            <a:r>
              <a:rPr lang="en-US" sz="1800" b="1" dirty="0">
                <a:latin typeface="Times New Roman" panose="02020603050405020304" pitchFamily="18" charset="0"/>
                <a:ea typeface="Cambria"/>
                <a:cs typeface="Times New Roman" panose="02020603050405020304" pitchFamily="18" charset="0"/>
              </a:rPr>
              <a:t>Difficulty Level</a:t>
            </a:r>
            <a:r>
              <a:rPr lang="en-US" sz="1800" dirty="0">
                <a:latin typeface="Times New Roman" panose="02020603050405020304" pitchFamily="18" charset="0"/>
                <a:ea typeface="Cambria"/>
                <a:cs typeface="Times New Roman" panose="02020603050405020304" pitchFamily="18" charset="0"/>
              </a:rPr>
              <a:t>: Simple</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A9BA-73CF-201D-CD11-2447A5C012D5}"/>
              </a:ext>
            </a:extLst>
          </p:cNvPr>
          <p:cNvSpPr>
            <a:spLocks noGrp="1"/>
          </p:cNvSpPr>
          <p:nvPr>
            <p:ph type="title"/>
          </p:nvPr>
        </p:nvSpPr>
        <p:spPr/>
        <p:txBody>
          <a:bodyPr/>
          <a:lstStyle/>
          <a:p>
            <a:r>
              <a:rPr lang="en-US" dirty="0"/>
              <a:t>Abstract</a:t>
            </a:r>
          </a:p>
        </p:txBody>
      </p:sp>
      <p:sp>
        <p:nvSpPr>
          <p:cNvPr id="3" name="Text Placeholder 2">
            <a:extLst>
              <a:ext uri="{FF2B5EF4-FFF2-40B4-BE49-F238E27FC236}">
                <a16:creationId xmlns:a16="http://schemas.microsoft.com/office/drawing/2014/main" id="{980515D4-612B-B010-F839-1B9B1B5FEC03}"/>
              </a:ext>
            </a:extLst>
          </p:cNvPr>
          <p:cNvSpPr>
            <a:spLocks noGrp="1"/>
          </p:cNvSpPr>
          <p:nvPr>
            <p:ph type="body" idx="1"/>
          </p:nvPr>
        </p:nvSpPr>
        <p:spPr/>
        <p:txBody>
          <a:bodyPr/>
          <a:lstStyle/>
          <a:p>
            <a:pPr marL="76200" indent="0">
              <a:buNone/>
            </a:pPr>
            <a:r>
              <a:rPr lang="en-US" sz="1800" dirty="0">
                <a:solidFill>
                  <a:schemeClr val="tx1"/>
                </a:solidFill>
                <a:latin typeface="Times New Roman" panose="02020603050405020304" pitchFamily="18" charset="0"/>
                <a:cs typeface="Times New Roman" panose="02020603050405020304" pitchFamily="18" charset="0"/>
              </a:rPr>
              <a:t>The Paperless Scholarship Disbursement System is a modern, digital solution designed to streamline the scholarship management process for the Prime Minister’s Special Scholarship Scheme (PMSSS). This system replaces traditional paper-based workflows with a fully automated, secure, and efficient platform, enabling students to submit documents digitally, track their application status in real-time, and receive timely disbursements. Key features include digital document submission, automated verification, and real-time tracking, all integrated into a user-friendly interface. Built using React.js for the front-end, Node.js and Express.js for the back-end, and MongoDB for data storage, the system is containerized using Docker for easy deployment and scalability. By eliminating manual processes and reducing paperwork, this system not only improves operational efficiency but also contributes to environmental sustainability. The project aims to enhance transparency, reduce errors, and ensure timely financial support for students, making the scholarship disbursement process more accessible and reliable.</a:t>
            </a:r>
          </a:p>
        </p:txBody>
      </p:sp>
    </p:spTree>
    <p:extLst>
      <p:ext uri="{BB962C8B-B14F-4D97-AF65-F5344CB8AC3E}">
        <p14:creationId xmlns:p14="http://schemas.microsoft.com/office/powerpoint/2010/main" val="2717191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None/>
            </a:pPr>
            <a:r>
              <a:rPr lang="en-US" dirty="0">
                <a:hlinkClick r:id="rId3"/>
              </a:rPr>
              <a:t>https://github.com/Bennur07/PMSSS</a:t>
            </a:r>
            <a:endParaRPr lang="en-US"/>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81232" y="461027"/>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593519" y="951129"/>
            <a:ext cx="10668000" cy="4953000"/>
          </a:xfrm>
          <a:prstGeom prst="rect">
            <a:avLst/>
          </a:prstGeom>
          <a:noFill/>
          <a:ln>
            <a:noFill/>
          </a:ln>
        </p:spPr>
        <p:txBody>
          <a:bodyPr spcFirstLastPara="1" wrap="square" lIns="91425" tIns="45700" rIns="91425" bIns="45700" anchor="t" anchorCtr="0">
            <a:normAutofit/>
          </a:bodyPr>
          <a:lstStyle/>
          <a:p>
            <a:pPr marL="342900" indent="-190500" algn="just">
              <a:spcBef>
                <a:spcPts val="0"/>
              </a:spcBef>
              <a:buSzPct val="100000"/>
              <a:buNone/>
            </a:pPr>
            <a:r>
              <a:rPr lang="en-US" dirty="0"/>
              <a:t>Technology Stack Components:</a:t>
            </a:r>
          </a:p>
        </p:txBody>
      </p:sp>
      <p:pic>
        <p:nvPicPr>
          <p:cNvPr id="2" name="Picture 1" descr="A black text on a black background&#10;&#10;AI-generated content may be incorrect.">
            <a:extLst>
              <a:ext uri="{FF2B5EF4-FFF2-40B4-BE49-F238E27FC236}">
                <a16:creationId xmlns:a16="http://schemas.microsoft.com/office/drawing/2014/main" id="{DD880522-75EC-B987-F43C-C4C6C662F6ED}"/>
              </a:ext>
            </a:extLst>
          </p:cNvPr>
          <p:cNvPicPr>
            <a:picLocks noChangeAspect="1"/>
          </p:cNvPicPr>
          <p:nvPr/>
        </p:nvPicPr>
        <p:blipFill>
          <a:blip r:embed="rId3"/>
          <a:stretch>
            <a:fillRect/>
          </a:stretch>
        </p:blipFill>
        <p:spPr>
          <a:xfrm>
            <a:off x="811338" y="1379330"/>
            <a:ext cx="7729639" cy="4784594"/>
          </a:xfrm>
          <a:prstGeom prst="rect">
            <a:avLst/>
          </a:prstGeom>
        </p:spPr>
      </p:pic>
    </p:spTree>
    <p:extLst>
      <p:ext uri="{BB962C8B-B14F-4D97-AF65-F5344CB8AC3E}">
        <p14:creationId xmlns:p14="http://schemas.microsoft.com/office/powerpoint/2010/main"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062C-BF00-40E4-BF85-B290F33BD01C}"/>
              </a:ext>
            </a:extLst>
          </p:cNvPr>
          <p:cNvSpPr>
            <a:spLocks noGrp="1"/>
          </p:cNvSpPr>
          <p:nvPr>
            <p:ph type="title"/>
          </p:nvPr>
        </p:nvSpPr>
        <p:spPr>
          <a:xfrm>
            <a:off x="762000" y="563810"/>
            <a:ext cx="10668000" cy="487500"/>
          </a:xfrm>
        </p:spPr>
        <p:txBody>
          <a:bodyPr/>
          <a:lstStyle/>
          <a:p>
            <a:r>
              <a:rPr lang="en-US" dirty="0">
                <a:latin typeface="Cambria"/>
                <a:ea typeface="Cambria"/>
              </a:rPr>
              <a:t>Analysis of Problem Statement</a:t>
            </a:r>
            <a:endParaRPr lang="en-US" b="0" dirty="0">
              <a:latin typeface="Cambria"/>
              <a:ea typeface="Cambria"/>
            </a:endParaRPr>
          </a:p>
          <a:p>
            <a:endParaRPr lang="en-US" dirty="0"/>
          </a:p>
        </p:txBody>
      </p:sp>
      <p:sp>
        <p:nvSpPr>
          <p:cNvPr id="3" name="Text Placeholder 2">
            <a:extLst>
              <a:ext uri="{FF2B5EF4-FFF2-40B4-BE49-F238E27FC236}">
                <a16:creationId xmlns:a16="http://schemas.microsoft.com/office/drawing/2014/main" id="{1E8ED686-1319-C6B9-5A45-A827D1E40E08}"/>
              </a:ext>
            </a:extLst>
          </p:cNvPr>
          <p:cNvSpPr>
            <a:spLocks noGrp="1"/>
          </p:cNvSpPr>
          <p:nvPr>
            <p:ph type="body" idx="1"/>
          </p:nvPr>
        </p:nvSpPr>
        <p:spPr>
          <a:xfrm>
            <a:off x="812800" y="953780"/>
            <a:ext cx="10668000" cy="4953000"/>
          </a:xfrm>
        </p:spPr>
        <p:txBody>
          <a:bodyPr>
            <a:normAutofit fontScale="85000" lnSpcReduction="20000"/>
          </a:bodyPr>
          <a:lstStyle/>
          <a:p>
            <a:pPr>
              <a:buNone/>
            </a:pPr>
            <a:r>
              <a:rPr lang="en-US" sz="2200" b="1" dirty="0">
                <a:solidFill>
                  <a:schemeClr val="tx1"/>
                </a:solidFill>
                <a:latin typeface="Times New Roman" panose="02020603050405020304" pitchFamily="18" charset="0"/>
                <a:cs typeface="Times New Roman" panose="02020603050405020304" pitchFamily="18" charset="0"/>
              </a:rPr>
              <a:t>1. Front-End (Client-Side)</a:t>
            </a:r>
            <a:endParaRPr lang="en-US" sz="2200" dirty="0">
              <a:solidFill>
                <a:schemeClr val="tx1"/>
              </a:solidFill>
              <a:latin typeface="Times New Roman" panose="02020603050405020304" pitchFamily="18" charset="0"/>
              <a:cs typeface="Times New Roman" panose="02020603050405020304" pitchFamily="18" charset="0"/>
            </a:endParaRPr>
          </a:p>
          <a:p>
            <a:pPr>
              <a:buNone/>
            </a:pPr>
            <a:r>
              <a:rPr lang="en-US" sz="1700" dirty="0">
                <a:solidFill>
                  <a:schemeClr val="tx1"/>
                </a:solidFill>
                <a:latin typeface="Times New Roman" panose="02020603050405020304" pitchFamily="18" charset="0"/>
                <a:cs typeface="Times New Roman" panose="02020603050405020304" pitchFamily="18" charset="0"/>
              </a:rPr>
              <a:t>The front-end is responsible for the user interface (UI) and user experience (UX). It interacts with the back-end via APIs.</a:t>
            </a:r>
          </a:p>
          <a:p>
            <a:pPr>
              <a:buNone/>
            </a:pPr>
            <a:r>
              <a:rPr lang="en-US" sz="1600" b="1" dirty="0">
                <a:solidFill>
                  <a:schemeClr val="tx1"/>
                </a:solidFill>
                <a:latin typeface="Times New Roman" panose="02020603050405020304" pitchFamily="18" charset="0"/>
                <a:cs typeface="Times New Roman" panose="02020603050405020304" pitchFamily="18" charset="0"/>
              </a:rPr>
              <a:t>Components</a:t>
            </a: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r>
              <a:rPr lang="en-US" sz="1700" b="1" dirty="0">
                <a:solidFill>
                  <a:schemeClr val="tx1"/>
                </a:solidFill>
                <a:latin typeface="Times New Roman" panose="02020603050405020304" pitchFamily="18" charset="0"/>
                <a:cs typeface="Times New Roman" panose="02020603050405020304" pitchFamily="18" charset="0"/>
              </a:rPr>
              <a:t>React.js</a:t>
            </a:r>
            <a:r>
              <a:rPr lang="en-US" sz="1700" dirty="0">
                <a:solidFill>
                  <a:schemeClr val="tx1"/>
                </a:solidFill>
                <a:latin typeface="Times New Roman" panose="02020603050405020304" pitchFamily="18" charset="0"/>
                <a:cs typeface="Times New Roman" panose="02020603050405020304" pitchFamily="18" charset="0"/>
              </a:rPr>
              <a:t>: A JavaScript library for building dynamic and responsive user interfaces.</a:t>
            </a:r>
          </a:p>
          <a:p>
            <a:pPr marL="285750" indent="-285750"/>
            <a:r>
              <a:rPr lang="en-US" sz="1700" b="1" dirty="0" err="1">
                <a:solidFill>
                  <a:schemeClr val="tx1"/>
                </a:solidFill>
                <a:latin typeface="Times New Roman" panose="02020603050405020304" pitchFamily="18" charset="0"/>
                <a:cs typeface="Times New Roman" panose="02020603050405020304" pitchFamily="18" charset="0"/>
              </a:rPr>
              <a:t>Axios</a:t>
            </a:r>
            <a:r>
              <a:rPr lang="en-US" sz="1700" dirty="0">
                <a:solidFill>
                  <a:schemeClr val="tx1"/>
                </a:solidFill>
                <a:latin typeface="Times New Roman" panose="02020603050405020304" pitchFamily="18" charset="0"/>
                <a:cs typeface="Times New Roman" panose="02020603050405020304" pitchFamily="18" charset="0"/>
              </a:rPr>
              <a:t>: A promise-based HTTP client for making API requests to the back-end.</a:t>
            </a:r>
          </a:p>
          <a:p>
            <a:pPr marL="285750" indent="-285750"/>
            <a:r>
              <a:rPr lang="en-US" sz="1700" b="1" dirty="0">
                <a:solidFill>
                  <a:schemeClr val="tx1"/>
                </a:solidFill>
                <a:latin typeface="Times New Roman" panose="02020603050405020304" pitchFamily="18" charset="0"/>
                <a:cs typeface="Times New Roman" panose="02020603050405020304" pitchFamily="18" charset="0"/>
              </a:rPr>
              <a:t>Socket.io Client</a:t>
            </a:r>
            <a:r>
              <a:rPr lang="en-US" sz="1700" dirty="0">
                <a:solidFill>
                  <a:schemeClr val="tx1"/>
                </a:solidFill>
                <a:latin typeface="Times New Roman" panose="02020603050405020304" pitchFamily="18" charset="0"/>
                <a:cs typeface="Times New Roman" panose="02020603050405020304" pitchFamily="18" charset="0"/>
              </a:rPr>
              <a:t>: Enables real-time communication with the back-end for status updates.</a:t>
            </a:r>
          </a:p>
          <a:p>
            <a:pPr marL="285750" indent="-285750"/>
            <a:r>
              <a:rPr lang="en-US" sz="1700" b="1" dirty="0">
                <a:solidFill>
                  <a:schemeClr val="tx1"/>
                </a:solidFill>
                <a:latin typeface="Times New Roman" panose="02020603050405020304" pitchFamily="18" charset="0"/>
                <a:cs typeface="Times New Roman" panose="02020603050405020304" pitchFamily="18" charset="0"/>
              </a:rPr>
              <a:t>HTML/CSS</a:t>
            </a:r>
            <a:r>
              <a:rPr lang="en-US" sz="1700" dirty="0">
                <a:solidFill>
                  <a:schemeClr val="tx1"/>
                </a:solidFill>
                <a:latin typeface="Times New Roman" panose="02020603050405020304" pitchFamily="18" charset="0"/>
                <a:cs typeface="Times New Roman" panose="02020603050405020304" pitchFamily="18" charset="0"/>
              </a:rPr>
              <a:t>: For structuring and styling the UI.</a:t>
            </a:r>
          </a:p>
          <a:p>
            <a:pPr marL="285750" indent="-285750"/>
            <a:r>
              <a:rPr lang="en-US" sz="1700" b="1" dirty="0">
                <a:solidFill>
                  <a:schemeClr val="tx1"/>
                </a:solidFill>
                <a:latin typeface="Times New Roman" panose="02020603050405020304" pitchFamily="18" charset="0"/>
                <a:cs typeface="Times New Roman" panose="02020603050405020304" pitchFamily="18" charset="0"/>
              </a:rPr>
              <a:t>Bootstrap/Material-UI (Optional)</a:t>
            </a:r>
            <a:r>
              <a:rPr lang="en-US" sz="1700" dirty="0">
                <a:solidFill>
                  <a:schemeClr val="tx1"/>
                </a:solidFill>
                <a:latin typeface="Times New Roman" panose="02020603050405020304" pitchFamily="18" charset="0"/>
                <a:cs typeface="Times New Roman" panose="02020603050405020304" pitchFamily="18" charset="0"/>
              </a:rPr>
              <a:t>: For pre-built UI components and responsive design.</a:t>
            </a:r>
            <a:endParaRPr lang="en-IN" sz="1700" dirty="0">
              <a:solidFill>
                <a:schemeClr val="tx1"/>
              </a:solidFill>
              <a:latin typeface="Times New Roman" panose="02020603050405020304" pitchFamily="18" charset="0"/>
              <a:cs typeface="Times New Roman" panose="02020603050405020304" pitchFamily="18" charset="0"/>
            </a:endParaRPr>
          </a:p>
          <a:p>
            <a:pPr marL="285750" indent="-285750"/>
            <a:endParaRPr lang="en-US" sz="1700" dirty="0">
              <a:solidFill>
                <a:schemeClr val="tx1"/>
              </a:solidFill>
              <a:latin typeface="Times New Roman" panose="02020603050405020304" pitchFamily="18" charset="0"/>
              <a:cs typeface="Times New Roman" panose="02020603050405020304" pitchFamily="18" charset="0"/>
            </a:endParaRPr>
          </a:p>
          <a:p>
            <a:pPr>
              <a:buNone/>
            </a:pPr>
            <a:r>
              <a:rPr lang="en-US" b="1" dirty="0">
                <a:solidFill>
                  <a:schemeClr val="tx1"/>
                </a:solidFill>
                <a:latin typeface="Times New Roman" panose="02020603050405020304" pitchFamily="18" charset="0"/>
                <a:cs typeface="Times New Roman" panose="02020603050405020304" pitchFamily="18" charset="0"/>
              </a:rPr>
              <a:t>2. Back-End (Server-Side)</a:t>
            </a:r>
            <a:endParaRPr lang="en-US" dirty="0">
              <a:solidFill>
                <a:schemeClr val="tx1"/>
              </a:solidFill>
              <a:latin typeface="Times New Roman" panose="02020603050405020304" pitchFamily="18" charset="0"/>
              <a:cs typeface="Times New Roman" panose="02020603050405020304" pitchFamily="18" charset="0"/>
            </a:endParaRPr>
          </a:p>
          <a:p>
            <a:pPr>
              <a:buNone/>
            </a:pPr>
            <a:r>
              <a:rPr lang="en-US" sz="1700" dirty="0">
                <a:solidFill>
                  <a:schemeClr val="tx1"/>
                </a:solidFill>
                <a:latin typeface="Times New Roman" panose="02020603050405020304" pitchFamily="18" charset="0"/>
                <a:cs typeface="Times New Roman" panose="02020603050405020304" pitchFamily="18" charset="0"/>
              </a:rPr>
              <a:t>The back-end handles business logic, database interactions, and API endpoints.</a:t>
            </a:r>
          </a:p>
          <a:p>
            <a:pPr>
              <a:buNone/>
            </a:pPr>
            <a:r>
              <a:rPr lang="en-US" sz="1600" b="1" dirty="0">
                <a:solidFill>
                  <a:schemeClr val="tx1"/>
                </a:solidFill>
                <a:latin typeface="Times New Roman" panose="02020603050405020304" pitchFamily="18" charset="0"/>
                <a:cs typeface="Times New Roman" panose="02020603050405020304" pitchFamily="18" charset="0"/>
              </a:rPr>
              <a:t>Components</a:t>
            </a:r>
            <a:endParaRPr lang="en-US" sz="1600" dirty="0">
              <a:solidFill>
                <a:schemeClr val="tx1"/>
              </a:solidFill>
              <a:latin typeface="Times New Roman" panose="02020603050405020304" pitchFamily="18" charset="0"/>
              <a:cs typeface="Times New Roman" panose="02020603050405020304" pitchFamily="18" charset="0"/>
            </a:endParaRPr>
          </a:p>
          <a:p>
            <a:pPr marL="285750" indent="-285750"/>
            <a:r>
              <a:rPr lang="en-US" sz="1500" b="1" dirty="0">
                <a:solidFill>
                  <a:schemeClr val="tx1"/>
                </a:solidFill>
                <a:latin typeface="Times New Roman" panose="02020603050405020304" pitchFamily="18" charset="0"/>
                <a:cs typeface="Times New Roman" panose="02020603050405020304" pitchFamily="18" charset="0"/>
              </a:rPr>
              <a:t>Node.js</a:t>
            </a:r>
            <a:r>
              <a:rPr lang="en-US" sz="1500" dirty="0">
                <a:solidFill>
                  <a:schemeClr val="tx1"/>
                </a:solidFill>
                <a:latin typeface="Times New Roman" panose="02020603050405020304" pitchFamily="18" charset="0"/>
                <a:cs typeface="Times New Roman" panose="02020603050405020304" pitchFamily="18" charset="0"/>
              </a:rPr>
              <a:t>: A JavaScript runtime for building scalable server-side applications.</a:t>
            </a:r>
          </a:p>
          <a:p>
            <a:pPr marL="285750" indent="-285750"/>
            <a:r>
              <a:rPr lang="en-US" sz="1500" b="1" dirty="0" err="1">
                <a:solidFill>
                  <a:schemeClr val="tx1"/>
                </a:solidFill>
                <a:latin typeface="Times New Roman" panose="02020603050405020304" pitchFamily="18" charset="0"/>
                <a:cs typeface="Times New Roman" panose="02020603050405020304" pitchFamily="18" charset="0"/>
              </a:rPr>
              <a:t>Express.js</a:t>
            </a:r>
            <a:r>
              <a:rPr lang="en-US" sz="1500" dirty="0">
                <a:solidFill>
                  <a:schemeClr val="tx1"/>
                </a:solidFill>
                <a:latin typeface="Times New Roman" panose="02020603050405020304" pitchFamily="18" charset="0"/>
                <a:cs typeface="Times New Roman" panose="02020603050405020304" pitchFamily="18" charset="0"/>
              </a:rPr>
              <a:t>: A web framework for Node.js to create RESTful APIs.</a:t>
            </a:r>
          </a:p>
          <a:p>
            <a:pPr marL="285750" indent="-285750"/>
            <a:r>
              <a:rPr lang="en-US" sz="1500" b="1" dirty="0">
                <a:solidFill>
                  <a:schemeClr val="tx1"/>
                </a:solidFill>
                <a:latin typeface="Times New Roman" panose="02020603050405020304" pitchFamily="18" charset="0"/>
                <a:cs typeface="Times New Roman" panose="02020603050405020304" pitchFamily="18" charset="0"/>
              </a:rPr>
              <a:t>Mongoose</a:t>
            </a:r>
            <a:r>
              <a:rPr lang="en-US" sz="1500" dirty="0">
                <a:solidFill>
                  <a:schemeClr val="tx1"/>
                </a:solidFill>
                <a:latin typeface="Times New Roman" panose="02020603050405020304" pitchFamily="18" charset="0"/>
                <a:cs typeface="Times New Roman" panose="02020603050405020304" pitchFamily="18" charset="0"/>
              </a:rPr>
              <a:t>: An ODM (Object Data Modeling) library for MongoDB.</a:t>
            </a:r>
          </a:p>
          <a:p>
            <a:pPr marL="285750" indent="-285750"/>
            <a:r>
              <a:rPr lang="en-US" sz="1500" b="1" dirty="0" err="1">
                <a:solidFill>
                  <a:schemeClr val="tx1"/>
                </a:solidFill>
                <a:latin typeface="Times New Roman" panose="02020603050405020304" pitchFamily="18" charset="0"/>
                <a:cs typeface="Times New Roman" panose="02020603050405020304" pitchFamily="18" charset="0"/>
              </a:rPr>
              <a:t>Multer</a:t>
            </a:r>
            <a:r>
              <a:rPr lang="en-US" sz="1500" dirty="0">
                <a:solidFill>
                  <a:schemeClr val="tx1"/>
                </a:solidFill>
                <a:latin typeface="Times New Roman" panose="02020603050405020304" pitchFamily="18" charset="0"/>
                <a:cs typeface="Times New Roman" panose="02020603050405020304" pitchFamily="18" charset="0"/>
              </a:rPr>
              <a:t>: Middleware for handling file uploads.</a:t>
            </a:r>
          </a:p>
          <a:p>
            <a:pPr marL="285750" indent="-285750"/>
            <a:r>
              <a:rPr lang="en-US" sz="1500" b="1" dirty="0">
                <a:solidFill>
                  <a:schemeClr val="tx1"/>
                </a:solidFill>
                <a:latin typeface="Times New Roman" panose="02020603050405020304" pitchFamily="18" charset="0"/>
                <a:cs typeface="Times New Roman" panose="02020603050405020304" pitchFamily="18" charset="0"/>
              </a:rPr>
              <a:t>JSON Web Tokens (JWT)</a:t>
            </a:r>
            <a:r>
              <a:rPr lang="en-US" sz="1500" dirty="0">
                <a:solidFill>
                  <a:schemeClr val="tx1"/>
                </a:solidFill>
                <a:latin typeface="Times New Roman" panose="02020603050405020304" pitchFamily="18" charset="0"/>
                <a:cs typeface="Times New Roman" panose="02020603050405020304" pitchFamily="18" charset="0"/>
              </a:rPr>
              <a:t>: For secure user authentication (if implemented).</a:t>
            </a:r>
          </a:p>
          <a:p>
            <a:pPr marL="285750" indent="-285750"/>
            <a:r>
              <a:rPr lang="en-US" sz="1500" b="1" dirty="0">
                <a:solidFill>
                  <a:schemeClr val="tx1"/>
                </a:solidFill>
                <a:latin typeface="Times New Roman" panose="02020603050405020304" pitchFamily="18" charset="0"/>
                <a:cs typeface="Times New Roman" panose="02020603050405020304" pitchFamily="18" charset="0"/>
              </a:rPr>
              <a:t>Socket.io</a:t>
            </a:r>
            <a:r>
              <a:rPr lang="en-US" sz="1500" dirty="0">
                <a:solidFill>
                  <a:schemeClr val="tx1"/>
                </a:solidFill>
                <a:latin typeface="Times New Roman" panose="02020603050405020304" pitchFamily="18" charset="0"/>
                <a:cs typeface="Times New Roman" panose="02020603050405020304" pitchFamily="18" charset="0"/>
              </a:rPr>
              <a:t>: Enables real-time, bidirectional communication between the client and server.</a:t>
            </a:r>
          </a:p>
          <a:p>
            <a:pPr marL="285750" indent="-285750"/>
            <a:r>
              <a:rPr lang="en-US" sz="1500" b="1" dirty="0">
                <a:solidFill>
                  <a:schemeClr val="tx1"/>
                </a:solidFill>
                <a:latin typeface="Times New Roman" panose="02020603050405020304" pitchFamily="18" charset="0"/>
                <a:cs typeface="Times New Roman" panose="02020603050405020304" pitchFamily="18" charset="0"/>
              </a:rPr>
              <a:t>CORS (Cross-Origin Resource Sharing)</a:t>
            </a:r>
            <a:r>
              <a:rPr lang="en-US" sz="1500" dirty="0">
                <a:solidFill>
                  <a:schemeClr val="tx1"/>
                </a:solidFill>
                <a:latin typeface="Times New Roman" panose="02020603050405020304" pitchFamily="18" charset="0"/>
                <a:cs typeface="Times New Roman" panose="02020603050405020304" pitchFamily="18" charset="0"/>
              </a:rPr>
              <a:t>: Middleware to allow cross-origin requests from the front-end.</a:t>
            </a:r>
          </a:p>
          <a:p>
            <a:pPr marL="285750" indent="-285750"/>
            <a:r>
              <a:rPr lang="en-US" sz="1500" b="1" dirty="0" err="1">
                <a:solidFill>
                  <a:schemeClr val="tx1"/>
                </a:solidFill>
                <a:latin typeface="Times New Roman" panose="02020603050405020304" pitchFamily="18" charset="0"/>
                <a:cs typeface="Times New Roman" panose="02020603050405020304" pitchFamily="18" charset="0"/>
              </a:rPr>
              <a:t>Dotenv</a:t>
            </a:r>
            <a:r>
              <a:rPr lang="en-US" sz="1500" dirty="0">
                <a:solidFill>
                  <a:schemeClr val="tx1"/>
                </a:solidFill>
                <a:latin typeface="Times New Roman" panose="02020603050405020304" pitchFamily="18" charset="0"/>
                <a:cs typeface="Times New Roman" panose="02020603050405020304" pitchFamily="18" charset="0"/>
              </a:rPr>
              <a:t>: For loading environment variables from a .env file.</a:t>
            </a:r>
          </a:p>
          <a:p>
            <a:pPr>
              <a:buNone/>
            </a:pP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251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560627" y="666065"/>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descr="A black and white table with white text&#10;&#10;AI-generated content may be incorrect.">
            <a:extLst>
              <a:ext uri="{FF2B5EF4-FFF2-40B4-BE49-F238E27FC236}">
                <a16:creationId xmlns:a16="http://schemas.microsoft.com/office/drawing/2014/main" id="{FAD63A2E-D04A-86CC-2E9E-5967BE4A5A56}"/>
              </a:ext>
            </a:extLst>
          </p:cNvPr>
          <p:cNvPicPr>
            <a:picLocks noChangeAspect="1"/>
          </p:cNvPicPr>
          <p:nvPr/>
        </p:nvPicPr>
        <p:blipFill>
          <a:blip r:embed="rId3"/>
          <a:stretch>
            <a:fillRect/>
          </a:stretch>
        </p:blipFill>
        <p:spPr>
          <a:xfrm>
            <a:off x="811338" y="1333636"/>
            <a:ext cx="10125279" cy="4821160"/>
          </a:xfrm>
          <a:prstGeom prst="rect">
            <a:avLst/>
          </a:prstGeom>
        </p:spPr>
      </p:pic>
    </p:spTree>
    <p:extLst>
      <p:ext uri="{BB962C8B-B14F-4D97-AF65-F5344CB8AC3E}">
        <p14:creationId xmlns:p14="http://schemas.microsoft.com/office/powerpoint/2010/main" val="333883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620060" y="274500"/>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algn="just">
              <a:buNone/>
            </a:pPr>
            <a:r>
              <a:rPr lang="en-US" sz="1800" b="1" dirty="0">
                <a:latin typeface="Times New Roman" panose="02020603050405020304" pitchFamily="18" charset="0"/>
                <a:cs typeface="Times New Roman" panose="02020603050405020304" pitchFamily="18" charset="0"/>
              </a:rPr>
              <a:t>1. Understanding the Core Issue</a:t>
            </a:r>
          </a:p>
          <a:p>
            <a:pPr algn="just">
              <a:buNone/>
            </a:pPr>
            <a:r>
              <a:rPr lang="en-US" sz="1800" dirty="0">
                <a:latin typeface="Times New Roman" panose="02020603050405020304" pitchFamily="18" charset="0"/>
                <a:cs typeface="Times New Roman" panose="02020603050405020304" pitchFamily="18" charset="0"/>
              </a:rPr>
              <a:t>The current scholarship disbursement process under the Prime Minister’s Special Scholarship Scheme (PMSSS)involves significant paperwork, leading to inefficiencies such as delays, administrative burden, and risk of document loss or misplacement. The SAG Bureau aims to address these inefficiencies by transitioning to a fully digital system that will automate document submission, verification, and approval.</a:t>
            </a:r>
          </a:p>
          <a:p>
            <a:pPr algn="just">
              <a:buNone/>
            </a:pPr>
            <a:r>
              <a:rPr lang="en-US" sz="1800" b="1" dirty="0">
                <a:latin typeface="Times New Roman" panose="02020603050405020304" pitchFamily="18" charset="0"/>
                <a:cs typeface="Times New Roman" panose="02020603050405020304" pitchFamily="18" charset="0"/>
              </a:rPr>
              <a:t>2. Key Challenges Identified</a:t>
            </a:r>
          </a:p>
          <a:p>
            <a:pPr marL="285750" indent="-285750" algn="just"/>
            <a:r>
              <a:rPr lang="en-US" sz="1800" dirty="0">
                <a:latin typeface="Times New Roman" panose="02020603050405020304" pitchFamily="18" charset="0"/>
                <a:cs typeface="Times New Roman" panose="02020603050405020304" pitchFamily="18" charset="0"/>
              </a:rPr>
              <a:t>Manual and Paper-Based Process: The existing process relies on physical document submission, increasing administrative workload and delays.</a:t>
            </a:r>
          </a:p>
          <a:p>
            <a:pPr marL="285750" indent="-285750" algn="just"/>
            <a:r>
              <a:rPr lang="en-US" sz="1800" dirty="0">
                <a:latin typeface="Times New Roman" panose="02020603050405020304" pitchFamily="18" charset="0"/>
                <a:cs typeface="Times New Roman" panose="02020603050405020304" pitchFamily="18" charset="0"/>
              </a:rPr>
              <a:t>Verification Bottlenecks: Manual verification of documents can be slow and prone to errors.</a:t>
            </a:r>
          </a:p>
          <a:p>
            <a:pPr marL="285750" indent="-285750" algn="just"/>
            <a:r>
              <a:rPr lang="en-US" sz="1800" dirty="0">
                <a:latin typeface="Times New Roman" panose="02020603050405020304" pitchFamily="18" charset="0"/>
                <a:cs typeface="Times New Roman" panose="02020603050405020304" pitchFamily="18" charset="0"/>
              </a:rPr>
              <a:t>Lack of Real-Time Tracking</a:t>
            </a:r>
          </a:p>
          <a:p>
            <a:pPr marL="0" indent="0" algn="just">
              <a:buNone/>
            </a:pPr>
            <a:r>
              <a:rPr lang="en-US" sz="1800" dirty="0">
                <a:latin typeface="Times New Roman" panose="02020603050405020304" pitchFamily="18" charset="0"/>
                <a:cs typeface="Times New Roman" panose="02020603050405020304" pitchFamily="18" charset="0"/>
              </a:rPr>
              <a:t>This project understands the core issues and the key challenges identified, creating a software to solve the same efficiently. It uses multiple languages, libraries and domains that communicate internally to achieve a common goal.</a:t>
            </a:r>
          </a:p>
          <a:p>
            <a:pPr marL="342900" indent="-190500" algn="just">
              <a:lnSpc>
                <a:spcPct val="200000"/>
              </a:lnSpc>
              <a:spcBef>
                <a:spcPts val="0"/>
              </a:spcBef>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Props1.xml><?xml version="1.0" encoding="utf-8"?>
<ds:datastoreItem xmlns:ds="http://schemas.openxmlformats.org/officeDocument/2006/customXml" ds:itemID="{398BEEDA-DB72-4A6C-ABCA-D68770155D9E}"/>
</file>

<file path=customXml/itemProps2.xml><?xml version="1.0" encoding="utf-8"?>
<ds:datastoreItem xmlns:ds="http://schemas.openxmlformats.org/officeDocument/2006/customXml" ds:itemID="{52B8751A-E9AE-47FE-85FE-9EA8A4E7E736}"/>
</file>

<file path=customXml/itemProps3.xml><?xml version="1.0" encoding="utf-8"?>
<ds:datastoreItem xmlns:ds="http://schemas.openxmlformats.org/officeDocument/2006/customXml" ds:itemID="{F6E6F47B-F458-4F4A-9EE8-16296211F3B0}"/>
</file>

<file path=docProps/app.xml><?xml version="1.0" encoding="utf-8"?>
<Properties xmlns="http://schemas.openxmlformats.org/officeDocument/2006/extended-properties" xmlns:vt="http://schemas.openxmlformats.org/officeDocument/2006/docPropsVTypes">
  <TotalTime>230</TotalTime>
  <Words>1392</Words>
  <Application>Microsoft Office PowerPoint</Application>
  <PresentationFormat>Widescreen</PresentationFormat>
  <Paragraphs>123</Paragraphs>
  <Slides>23</Slides>
  <Notes>10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Bioinformatics</vt:lpstr>
      <vt:lpstr>Paperless Scholarship Disbursement System for PMSSS</vt:lpstr>
      <vt:lpstr>Content</vt:lpstr>
      <vt:lpstr>Problem Statement Number: PSCS_429</vt:lpstr>
      <vt:lpstr>Abstract</vt:lpstr>
      <vt:lpstr>Github Link</vt:lpstr>
      <vt:lpstr>Analysis of Problem Statement</vt:lpstr>
      <vt:lpstr>Analysis of Problem Statement </vt:lpstr>
      <vt:lpstr>Analysis of Problem Statement (contd...)</vt:lpstr>
      <vt:lpstr>Analysis of Problem Statement (contd...)</vt:lpstr>
      <vt:lpstr>Objectives</vt:lpstr>
      <vt:lpstr>Existing Methods-Drawbacks</vt:lpstr>
      <vt:lpstr>Existing Methods-Drawbacks</vt:lpstr>
      <vt:lpstr>Proposed Methodology</vt:lpstr>
      <vt:lpstr>Architecture Diagram</vt:lpstr>
      <vt:lpstr>Architecture Diagram</vt:lpstr>
      <vt:lpstr>Architecture Diagram</vt:lpstr>
      <vt:lpstr>Timeline of the Project (Gantt Chart)</vt:lpstr>
      <vt:lpstr>Literature Survey</vt:lpstr>
      <vt:lpstr>Literature Survey</vt:lpstr>
      <vt:lpstr>Conclusion </vt:lpstr>
      <vt:lpstr>References (IEEE Paper format)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vaishnavi s</cp:lastModifiedBy>
  <cp:revision>371</cp:revision>
  <dcterms:modified xsi:type="dcterms:W3CDTF">2025-05-20T08:11:57Z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0x010100FA8A2C149D477E4E814B4B477F0E243C</vt:lpwstr>
  </property>
</Properties>
</file>