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</p:sldMasterIdLst>
  <p:notesMasterIdLst>
    <p:notesMasterId r:id="rId14"/>
  </p:notesMasterIdLst>
  <p:handoutMasterIdLst>
    <p:handoutMasterId r:id="rId15"/>
  </p:handoutMasterIdLst>
  <p:sldIdLst>
    <p:sldId id="256" r:id="rId2"/>
    <p:sldId id="740" r:id="rId3"/>
    <p:sldId id="789" r:id="rId4"/>
    <p:sldId id="786" r:id="rId5"/>
    <p:sldId id="790" r:id="rId6"/>
    <p:sldId id="807" r:id="rId7"/>
    <p:sldId id="808" r:id="rId8"/>
    <p:sldId id="804" r:id="rId9"/>
    <p:sldId id="805" r:id="rId10"/>
    <p:sldId id="806" r:id="rId11"/>
    <p:sldId id="803" r:id="rId12"/>
    <p:sldId id="791" r:id="rId1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енис Тараканов" initials="ДТ" lastIdx="1" clrIdx="0">
    <p:extLst>
      <p:ext uri="{19B8F6BF-5375-455C-9EA6-DF929625EA0E}">
        <p15:presenceInfo xmlns:p15="http://schemas.microsoft.com/office/powerpoint/2012/main" userId="6a8024b9f6caa3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2796" autoAdjust="0"/>
  </p:normalViewPr>
  <p:slideViewPr>
    <p:cSldViewPr>
      <p:cViewPr varScale="1">
        <p:scale>
          <a:sx n="110" d="100"/>
          <a:sy n="110" d="100"/>
        </p:scale>
        <p:origin x="113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116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20A7F71-EEDB-4817-81E9-08B5615BF2BF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79581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145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9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Click to edit Master text styles</a:t>
            </a:r>
          </a:p>
          <a:p>
            <a:pPr lvl="1"/>
            <a:r>
              <a:rPr lang="ru-RU" noProof="0"/>
              <a:t>Second level</a:t>
            </a:r>
          </a:p>
          <a:p>
            <a:pPr lvl="2"/>
            <a:r>
              <a:rPr lang="ru-RU" noProof="0"/>
              <a:t>Third level</a:t>
            </a:r>
          </a:p>
          <a:p>
            <a:pPr lvl="3"/>
            <a:r>
              <a:rPr lang="ru-RU" noProof="0"/>
              <a:t>Fourth level</a:t>
            </a:r>
          </a:p>
          <a:p>
            <a:pPr lvl="4"/>
            <a:r>
              <a:rPr lang="ru-RU" noProof="0"/>
              <a:t>Fifth level</a:t>
            </a:r>
          </a:p>
        </p:txBody>
      </p:sp>
      <p:sp>
        <p:nvSpPr>
          <p:cNvPr id="149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149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805E54F-58BD-4A0E-929B-3088E87CF1A3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62774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05E54F-58BD-4A0E-929B-3088E87CF1A3}" type="slidenum">
              <a:rPr lang="ru-RU" smtClean="0"/>
              <a:pPr>
                <a:defRPr/>
              </a:pPr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0473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15913" y="1772816"/>
            <a:ext cx="8693150" cy="1052513"/>
            <a:chOff x="199" y="1536"/>
            <a:chExt cx="5476" cy="663"/>
          </a:xfrm>
        </p:grpSpPr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980728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noProof="0"/>
              <a:t>Click to edit Master title style</a:t>
            </a:r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ru-RU" noProof="0"/>
              <a:t>Click to edit Master subtitle style</a:t>
            </a:r>
          </a:p>
        </p:txBody>
      </p:sp>
      <p:sp>
        <p:nvSpPr>
          <p:cNvPr id="20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59488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21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87624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22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83968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fld id="{344F3687-847D-4148-AC57-64BC0EF96266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468" y="112075"/>
            <a:ext cx="3761558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86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85A44-72B1-4E20-BB8D-C45A8028E55E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528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C19C82-2DAB-4879-AF62-83C709606D5B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6269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911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1484313"/>
            <a:ext cx="7772400" cy="4648200"/>
          </a:xfrm>
        </p:spPr>
        <p:txBody>
          <a:bodyPr/>
          <a:lstStyle/>
          <a:p>
            <a:pPr lvl="0"/>
            <a:endParaRPr lang="ru-RU" noProof="0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8A7C3-67DA-4247-AFFB-4D85B8685431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2512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endParaRPr lang="ru-RU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16416" y="6243638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fld id="{3ECADAC8-7DF4-43AA-B6D9-0D67F52DFBED}" type="slidenum">
              <a:rPr lang="ru-RU" smtClean="0"/>
              <a:pPr algn="l"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6487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38DEBA-4727-458A-A7A5-5298D61904B6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3048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484313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484313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843238-44FD-4E60-B78D-87F83F5510E7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9315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F44D8B-544B-49A1-A4CA-649CF19FE9FE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0563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406A3-2C08-4CD0-866F-5624CABD0A63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1565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AF0867-D76A-4F83-9F73-029B8DC46454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9410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71226-1314-49C3-A8B6-3908528C7485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7705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099116-8795-43C5-8C09-B2372C8B4FFB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0728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468" y="112075"/>
            <a:ext cx="3761558" cy="762066"/>
          </a:xfrm>
          <a:prstGeom prst="rect">
            <a:avLst/>
          </a:prstGeom>
        </p:spPr>
      </p:pic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47625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sz="2400" dirty="0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gray">
          <a:xfrm>
            <a:off x="442913" y="126682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sz="2400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91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484313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59488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87624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algn="l">
              <a:defRPr/>
            </a:pPr>
            <a:endParaRPr lang="ru-RU" dirty="0"/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83968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fld id="{344F3687-847D-4148-AC57-64BC0EF96266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vk.com/distributedclass_201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hduitmo.ads@yandex.r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hduitmo.ads@yandex.ru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cm.timus.ru/help.aspx?topic=judge&amp;locale=en" TargetMode="External"/><Relationship Id="rId2" Type="http://schemas.openxmlformats.org/officeDocument/2006/relationships/hyperlink" Target="https://acm.timus.ru/register.aspx?locale=e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cm.timus.ru/submit.aspx?space=1&amp;num=1000&amp;locale=en" TargetMode="External"/><Relationship Id="rId4" Type="http://schemas.openxmlformats.org/officeDocument/2006/relationships/hyperlink" Target="https://acm.timus.ru/problem.aspx?space=1&amp;num=1000&amp;locale=e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cm.timus.ru/problem.aspx?space=1&amp;num=1296&amp;locale=e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Algorithms and Data Structures </a:t>
            </a:r>
            <a:br>
              <a:rPr lang="en-US" dirty="0"/>
            </a:br>
            <a:r>
              <a:rPr lang="en-US" sz="2000" dirty="0"/>
              <a:t>Introduction to practice part of the course</a:t>
            </a:r>
            <a:endParaRPr lang="ru-RU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55576" y="2924944"/>
            <a:ext cx="6400800" cy="3096344"/>
          </a:xfrm>
        </p:spPr>
        <p:txBody>
          <a:bodyPr/>
          <a:lstStyle/>
          <a:p>
            <a:pPr algn="l" eaLnBrk="1" hangingPunct="1">
              <a:spcBef>
                <a:spcPts val="0"/>
              </a:spcBef>
            </a:pPr>
            <a:r>
              <a:rPr lang="en-US" sz="2400" dirty="0"/>
              <a:t>Michael Kosyakov</a:t>
            </a:r>
            <a:endParaRPr lang="ru-RU" sz="2400" dirty="0"/>
          </a:p>
          <a:p>
            <a:pPr algn="l" eaLnBrk="1" hangingPunct="1">
              <a:spcBef>
                <a:spcPts val="0"/>
              </a:spcBef>
            </a:pPr>
            <a:r>
              <a:rPr lang="en-US" sz="1800" dirty="0"/>
              <a:t>Associate Professor</a:t>
            </a:r>
            <a:endParaRPr lang="ru-RU" sz="1800" dirty="0"/>
          </a:p>
          <a:p>
            <a:pPr algn="l" eaLnBrk="1" hangingPunct="1">
              <a:spcBef>
                <a:spcPts val="0"/>
              </a:spcBef>
            </a:pPr>
            <a:endParaRPr lang="ru-RU" sz="2000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/>
              </a:rPr>
              <a:t>Aglaya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/>
              </a:rPr>
              <a:t>Iliina</a:t>
            </a: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Arial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Arial"/>
              </a:rPr>
              <a:t>Associate Professor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Arial"/>
              <a:hlinkClick r:id="rId3"/>
            </a:endParaRPr>
          </a:p>
          <a:p>
            <a:pPr lvl="0" algn="l" eaLnBrk="1" hangingPunct="1">
              <a:spcBef>
                <a:spcPts val="0"/>
              </a:spcBef>
              <a:buClr>
                <a:srgbClr val="3333CC"/>
              </a:buClr>
            </a:pPr>
            <a:endParaRPr lang="ru-RU" sz="2400" dirty="0">
              <a:solidFill>
                <a:srgbClr val="000000"/>
              </a:solidFill>
            </a:endParaRPr>
          </a:p>
          <a:p>
            <a:pPr lvl="0" algn="l" eaLnBrk="1" hangingPunct="1">
              <a:spcBef>
                <a:spcPts val="0"/>
              </a:spcBef>
              <a:buClr>
                <a:srgbClr val="3333CC"/>
              </a:buClr>
            </a:pPr>
            <a:r>
              <a:rPr lang="en-US" sz="2400" dirty="0">
                <a:solidFill>
                  <a:srgbClr val="000000"/>
                </a:solidFill>
              </a:rPr>
              <a:t>Denis Tarakanov</a:t>
            </a:r>
            <a:endParaRPr lang="ru-RU" sz="2400" dirty="0">
              <a:solidFill>
                <a:srgbClr val="000000"/>
              </a:solidFill>
            </a:endParaRPr>
          </a:p>
          <a:p>
            <a:pPr lvl="0" algn="l" eaLnBrk="1" hangingPunct="1">
              <a:spcBef>
                <a:spcPts val="0"/>
              </a:spcBef>
              <a:buClr>
                <a:srgbClr val="3333CC"/>
              </a:buClr>
            </a:pPr>
            <a:r>
              <a:rPr lang="en-US" sz="1800">
                <a:solidFill>
                  <a:srgbClr val="000000"/>
                </a:solidFill>
              </a:rPr>
              <a:t>Assistant</a:t>
            </a:r>
            <a:endParaRPr lang="ru-RU" sz="1800" dirty="0">
              <a:solidFill>
                <a:srgbClr val="000000"/>
              </a:solidFill>
            </a:endParaRPr>
          </a:p>
          <a:p>
            <a:pPr algn="l" eaLnBrk="1" hangingPunct="1">
              <a:spcBef>
                <a:spcPts val="0"/>
              </a:spcBef>
              <a:spcAft>
                <a:spcPts val="0"/>
              </a:spcAft>
            </a:pPr>
            <a:endParaRPr lang="en-US" sz="1400" dirty="0">
              <a:hlinkClick r:id="rId3"/>
            </a:endParaRPr>
          </a:p>
          <a:p>
            <a:pPr algn="l" eaLnBrk="1" hangingPunct="1">
              <a:spcBef>
                <a:spcPts val="0"/>
              </a:spcBef>
              <a:spcAft>
                <a:spcPts val="0"/>
              </a:spcAft>
            </a:pPr>
            <a:endParaRPr lang="en-US" sz="1400" dirty="0">
              <a:hlinkClick r:id="rId3"/>
            </a:endParaRPr>
          </a:p>
          <a:p>
            <a:pPr algn="l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  <a:hlinkClick r:id="rId4"/>
              </a:rPr>
              <a:t>hduitmo.ads@yandex.ru</a:t>
            </a:r>
            <a:endParaRPr lang="ru-RU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214313"/>
            <a:ext cx="7972375" cy="911225"/>
          </a:xfrm>
        </p:spPr>
        <p:txBody>
          <a:bodyPr/>
          <a:lstStyle/>
          <a:p>
            <a:pPr eaLnBrk="1" hangingPunct="1"/>
            <a:r>
              <a:rPr lang="en-GB" dirty="0"/>
              <a:t>Laboratory works plan</a:t>
            </a:r>
            <a:endParaRPr lang="ru-RU" dirty="0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268760"/>
            <a:ext cx="7637784" cy="525658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400050">
              <a:spcBef>
                <a:spcPts val="0"/>
              </a:spcBef>
              <a:spcAft>
                <a:spcPts val="600"/>
              </a:spcAft>
              <a:buSzPct val="55000"/>
            </a:pPr>
            <a:endParaRPr lang="en-US" sz="20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EE4F48F-07ED-4F34-84AF-FE5DE4070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fld id="{3ECADAC8-7DF4-43AA-B6D9-0D67F52DFBED}" type="slidenum">
              <a:rPr lang="ru-RU" smtClean="0"/>
              <a:pPr algn="l">
                <a:defRPr/>
              </a:pPr>
              <a:t>10</a:t>
            </a:fld>
            <a:endParaRPr lang="ru-RU" dirty="0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5CAA622B-0E46-490B-B07F-CFB067BA1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162646"/>
              </p:ext>
            </p:extLst>
          </p:nvPr>
        </p:nvGraphicFramePr>
        <p:xfrm>
          <a:off x="545016" y="1838285"/>
          <a:ext cx="8280919" cy="37587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8656">
                  <a:extLst>
                    <a:ext uri="{9D8B030D-6E8A-4147-A177-3AD203B41FA5}">
                      <a16:colId xmlns:a16="http://schemas.microsoft.com/office/drawing/2014/main" val="1153427010"/>
                    </a:ext>
                  </a:extLst>
                </a:gridCol>
                <a:gridCol w="1143384">
                  <a:extLst>
                    <a:ext uri="{9D8B030D-6E8A-4147-A177-3AD203B41FA5}">
                      <a16:colId xmlns:a16="http://schemas.microsoft.com/office/drawing/2014/main" val="507494586"/>
                    </a:ext>
                  </a:extLst>
                </a:gridCol>
                <a:gridCol w="2244464">
                  <a:extLst>
                    <a:ext uri="{9D8B030D-6E8A-4147-A177-3AD203B41FA5}">
                      <a16:colId xmlns:a16="http://schemas.microsoft.com/office/drawing/2014/main" val="832182794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3813891931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8847359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Classes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Duration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Part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Related problems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Miscellaneous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7088962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Laboratory work #6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Data structures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13 May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 min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Comprehensive test #3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Up to 5 points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02347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Laboratory work #6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Data structures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17 April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effectLst/>
                          <a:latin typeface="+mn-lt"/>
                        </a:rPr>
                        <a:t>30 </a:t>
                      </a:r>
                      <a:r>
                        <a:rPr lang="en-US" sz="1100" dirty="0">
                          <a:effectLst/>
                          <a:latin typeface="+mn-lt"/>
                        </a:rPr>
                        <a:t>min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Video with explanation of problems</a:t>
                      </a:r>
                      <a:endParaRPr lang="ru-RU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Explanation of test #3</a:t>
                      </a:r>
                      <a:br>
                        <a:rPr lang="en-US" sz="1100" dirty="0">
                          <a:effectLst/>
                          <a:latin typeface="+mn-lt"/>
                        </a:rPr>
                      </a:br>
                      <a:r>
                        <a:rPr lang="en-US" sz="1100" dirty="0">
                          <a:effectLst/>
                          <a:latin typeface="+mn-lt"/>
                        </a:rPr>
                        <a:t>#1628 White Streaks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994835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Remaining time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/>
                        <a:t>Students can ask questions related to task and start implementation of a problem 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#1628 White Streaks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Up to 4 points</a:t>
                      </a:r>
                      <a:b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+1 bonus point if problem is finished during lesson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92075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20 May, 22:00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Homework and collecting reports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#1650 Billionaires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+2 points (not explained)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6825215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Laboratory work #7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Graphs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20 May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effectLst/>
                          <a:latin typeface="+mn-lt"/>
                        </a:rPr>
                        <a:t>30 </a:t>
                      </a:r>
                      <a:r>
                        <a:rPr lang="en-US" sz="1100" dirty="0">
                          <a:effectLst/>
                          <a:latin typeface="+mn-lt"/>
                        </a:rPr>
                        <a:t>min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Video with explanation of problems</a:t>
                      </a:r>
                      <a:endParaRPr lang="ru-RU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#1080 Map Coloring</a:t>
                      </a:r>
                      <a:br>
                        <a:rPr lang="en-US" sz="1100" dirty="0">
                          <a:effectLst/>
                          <a:latin typeface="+mn-lt"/>
                        </a:rPr>
                      </a:br>
                      <a:r>
                        <a:rPr lang="en-US" sz="1100" dirty="0">
                          <a:effectLst/>
                          <a:latin typeface="+mn-lt"/>
                        </a:rPr>
                        <a:t>#1806 Mobile Telegraphs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864809"/>
                  </a:ext>
                </a:extLst>
              </a:tr>
              <a:tr h="4238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Remaining time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/>
                        <a:t>Students can ask questions related to task and start implementation of a problem 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#1080 Map Coloring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Up to 5 points</a:t>
                      </a:r>
                      <a:b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+1 bonus point if problem is finished during lesson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5879565"/>
                  </a:ext>
                </a:extLst>
              </a:tr>
              <a:tr h="20213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27 May, 22:00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Homework and collecting reports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#1806 Mobile Telegraphs</a:t>
                      </a:r>
                      <a:br>
                        <a:rPr lang="en-US" sz="1100" dirty="0">
                          <a:effectLst/>
                          <a:latin typeface="+mn-lt"/>
                        </a:rPr>
                      </a:br>
                      <a:r>
                        <a:rPr lang="en-US" sz="1100" dirty="0">
                          <a:effectLst/>
                          <a:latin typeface="+mn-lt"/>
                        </a:rPr>
                        <a:t>#1450 Russian Pipelines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+2 points</a:t>
                      </a:r>
                      <a:b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+2 points (not explained)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4299717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Laboratory work #8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Graphs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27 May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 min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Comprehensive test #4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Up to 5 points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062365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Laboratory work #8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Graphs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29 April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effectLst/>
                          <a:latin typeface="+mn-lt"/>
                        </a:rPr>
                        <a:t>30 </a:t>
                      </a:r>
                      <a:r>
                        <a:rPr lang="en-US" sz="1100" dirty="0">
                          <a:effectLst/>
                          <a:latin typeface="+mn-lt"/>
                        </a:rPr>
                        <a:t>min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Video with explanation of problems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Explanation of test #4</a:t>
                      </a:r>
                      <a:br>
                        <a:rPr lang="en-US" sz="1100" dirty="0">
                          <a:effectLst/>
                          <a:latin typeface="+mn-lt"/>
                        </a:rPr>
                      </a:br>
                      <a:r>
                        <a:rPr lang="en-US" sz="1100" dirty="0">
                          <a:effectLst/>
                          <a:latin typeface="+mn-lt"/>
                        </a:rPr>
                        <a:t>#1160 Network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454728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Remaining time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/>
                        <a:t>Students can ask questions related to task and start implementation of a problem 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#1160 Network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Up to 4 points</a:t>
                      </a:r>
                      <a:b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+1 bonus point if problem is finished during lesson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16595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3 June, 22:00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Homework and collecting reports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#1162 Currency Exchange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+2 points (not explained)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265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0388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Laboratory work report</a:t>
            </a:r>
            <a:endParaRPr lang="ru-RU" dirty="0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484784"/>
            <a:ext cx="7637784" cy="5040560"/>
          </a:xfrm>
        </p:spPr>
        <p:txBody>
          <a:bodyPr/>
          <a:lstStyle/>
          <a:p>
            <a:pPr marL="400050">
              <a:spcBef>
                <a:spcPts val="0"/>
              </a:spcBef>
              <a:spcAft>
                <a:spcPts val="600"/>
              </a:spcAft>
              <a:buSzPct val="55000"/>
            </a:pPr>
            <a:r>
              <a:rPr lang="en-US" sz="2000" dirty="0"/>
              <a:t>For each laboratory work a report should be prepared</a:t>
            </a:r>
            <a:br>
              <a:rPr lang="en-US" sz="2000" dirty="0"/>
            </a:br>
            <a:r>
              <a:rPr lang="en-US" sz="2000" dirty="0"/>
              <a:t>Use file </a:t>
            </a:r>
            <a:r>
              <a:rPr lang="en-US" sz="2000" b="1" dirty="0">
                <a:solidFill>
                  <a:srgbClr val="FF0000"/>
                </a:solidFill>
              </a:rPr>
              <a:t>template.docx </a:t>
            </a:r>
            <a:r>
              <a:rPr lang="en-US" sz="2000" dirty="0"/>
              <a:t>for format of the report</a:t>
            </a:r>
          </a:p>
          <a:p>
            <a:pPr marL="400050">
              <a:spcBef>
                <a:spcPts val="0"/>
              </a:spcBef>
              <a:spcAft>
                <a:spcPts val="600"/>
              </a:spcAft>
              <a:buSzPct val="55000"/>
            </a:pPr>
            <a:r>
              <a:rPr lang="en-US" sz="2000" dirty="0"/>
              <a:t>All fields of report must be filled</a:t>
            </a:r>
          </a:p>
          <a:p>
            <a:pPr marL="400050">
              <a:spcBef>
                <a:spcPts val="0"/>
              </a:spcBef>
              <a:spcAft>
                <a:spcPts val="600"/>
              </a:spcAft>
              <a:buSzPct val="55000"/>
            </a:pPr>
            <a:r>
              <a:rPr lang="en-US" sz="2000" dirty="0"/>
              <a:t>Reports should contain </a:t>
            </a:r>
            <a:r>
              <a:rPr lang="en-US" sz="2000" b="1" dirty="0">
                <a:solidFill>
                  <a:srgbClr val="FF0000"/>
                </a:solidFill>
              </a:rPr>
              <a:t>explanation</a:t>
            </a:r>
            <a:r>
              <a:rPr lang="en-US" sz="2000" dirty="0"/>
              <a:t> of used algorithm and </a:t>
            </a:r>
            <a:r>
              <a:rPr lang="en-US" sz="2000" b="1" dirty="0">
                <a:solidFill>
                  <a:srgbClr val="FF0000"/>
                </a:solidFill>
              </a:rPr>
              <a:t>computational complexity </a:t>
            </a:r>
            <a:r>
              <a:rPr lang="en-US" sz="2000" dirty="0"/>
              <a:t>of algorithm</a:t>
            </a:r>
          </a:p>
          <a:p>
            <a:pPr marL="400050">
              <a:spcBef>
                <a:spcPts val="0"/>
              </a:spcBef>
              <a:spcAft>
                <a:spcPts val="600"/>
              </a:spcAft>
              <a:buSzPct val="55000"/>
            </a:pPr>
            <a:endParaRPr lang="en-US" sz="2000" dirty="0"/>
          </a:p>
          <a:p>
            <a:pPr marL="400050">
              <a:spcBef>
                <a:spcPts val="0"/>
              </a:spcBef>
              <a:spcAft>
                <a:spcPts val="600"/>
              </a:spcAft>
              <a:buSzPct val="55000"/>
            </a:pPr>
            <a:r>
              <a:rPr lang="en-US" sz="2000" dirty="0"/>
              <a:t>For remote laboratory classes:</a:t>
            </a:r>
          </a:p>
          <a:p>
            <a:pPr marL="800100" lvl="1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Report must be prepared in pdf format</a:t>
            </a:r>
          </a:p>
          <a:p>
            <a:pPr marL="800100" lvl="1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Reports should be sent to </a:t>
            </a:r>
            <a:r>
              <a:rPr lang="en-US" sz="2000" b="1" dirty="0">
                <a:solidFill>
                  <a:srgbClr val="FF0000"/>
                </a:solidFill>
                <a:hlinkClick r:id="rId2"/>
              </a:rPr>
              <a:t>hduitmo.ads@yandex.ru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/>
              <a:t>Please, note, email must have proper </a:t>
            </a:r>
            <a:r>
              <a:rPr lang="en-US" sz="2000" b="1" dirty="0">
                <a:solidFill>
                  <a:srgbClr val="FF0000"/>
                </a:solidFill>
              </a:rPr>
              <a:t>subject</a:t>
            </a:r>
            <a:r>
              <a:rPr lang="en-US" sz="2000" dirty="0"/>
              <a:t>!</a:t>
            </a:r>
          </a:p>
          <a:p>
            <a:pPr lvl="2"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sz="1600" dirty="0"/>
              <a:t>For Automation: </a:t>
            </a:r>
            <a:br>
              <a:rPr lang="en-US" sz="1600" dirty="0"/>
            </a:br>
            <a:r>
              <a:rPr lang="en-US" sz="1600" dirty="0"/>
              <a:t>“ADS2023 Lab #N Automation </a:t>
            </a:r>
            <a:r>
              <a:rPr lang="en-US" sz="1600" dirty="0" err="1"/>
              <a:t>Student_Name</a:t>
            </a:r>
            <a:r>
              <a:rPr lang="en-US" sz="1600" dirty="0"/>
              <a:t> </a:t>
            </a:r>
            <a:r>
              <a:rPr lang="en-US" sz="1600" dirty="0" err="1"/>
              <a:t>Student_ID</a:t>
            </a:r>
            <a:r>
              <a:rPr lang="en-US" sz="1600" dirty="0"/>
              <a:t>”</a:t>
            </a:r>
          </a:p>
          <a:p>
            <a:pPr lvl="2" eaLnBrk="1" hangingPunct="1">
              <a:spcBef>
                <a:spcPts val="600"/>
              </a:spcBef>
              <a:spcAft>
                <a:spcPts val="1200"/>
              </a:spcAft>
            </a:pPr>
            <a:r>
              <a:rPr lang="en-US" sz="1600" dirty="0"/>
              <a:t>For Computer Science and Technology: </a:t>
            </a:r>
            <a:br>
              <a:rPr lang="en-US" sz="1600" dirty="0"/>
            </a:br>
            <a:r>
              <a:rPr lang="en-US" sz="1600" dirty="0"/>
              <a:t>“ADS2023 Lab #N CS </a:t>
            </a:r>
            <a:r>
              <a:rPr lang="en-US" sz="1600" dirty="0" err="1"/>
              <a:t>Student_Name</a:t>
            </a:r>
            <a:r>
              <a:rPr lang="en-US" sz="1600" dirty="0"/>
              <a:t> </a:t>
            </a:r>
            <a:r>
              <a:rPr lang="en-US" sz="1600" dirty="0" err="1"/>
              <a:t>Student_ID</a:t>
            </a:r>
            <a:r>
              <a:rPr lang="en-US" sz="1600" dirty="0"/>
              <a:t>”</a:t>
            </a:r>
          </a:p>
          <a:p>
            <a:pPr marL="400050">
              <a:spcBef>
                <a:spcPts val="0"/>
              </a:spcBef>
              <a:spcAft>
                <a:spcPts val="600"/>
              </a:spcAft>
              <a:buSzPct val="55000"/>
            </a:pP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EE4F48F-07ED-4F34-84AF-FE5DE4070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fld id="{3ECADAC8-7DF4-43AA-B6D9-0D67F52DFBED}" type="slidenum">
              <a:rPr lang="ru-RU" smtClean="0"/>
              <a:pPr algn="l">
                <a:defRPr/>
              </a:pPr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1399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Working with </a:t>
            </a:r>
            <a:r>
              <a:rPr lang="en-GB" dirty="0" err="1"/>
              <a:t>Timus</a:t>
            </a:r>
            <a:endParaRPr lang="ru-RU" dirty="0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268760"/>
            <a:ext cx="7637784" cy="5256584"/>
          </a:xfrm>
        </p:spPr>
        <p:txBody>
          <a:bodyPr/>
          <a:lstStyle/>
          <a:p>
            <a:pPr marL="457200" indent="-457200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+mj-lt"/>
              <a:buAutoNum type="arabicPeriod"/>
            </a:pPr>
            <a:endParaRPr lang="en-US" sz="2000" dirty="0"/>
          </a:p>
          <a:p>
            <a:pPr marL="457200" indent="-457200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+mj-lt"/>
              <a:buAutoNum type="arabicPeriod"/>
            </a:pPr>
            <a:r>
              <a:rPr lang="en-US" sz="2000" dirty="0"/>
              <a:t>Prepare account</a:t>
            </a:r>
          </a:p>
          <a:p>
            <a:pPr marL="857250" lvl="1" indent="-457200">
              <a:spcBef>
                <a:spcPts val="0"/>
              </a:spcBef>
              <a:spcAft>
                <a:spcPts val="600"/>
              </a:spcAft>
            </a:pPr>
            <a:r>
              <a:rPr lang="en-US" sz="1600" dirty="0">
                <a:hlinkClick r:id="rId2"/>
              </a:rPr>
              <a:t>https://acm.timus.ru/register.aspx?locale=en</a:t>
            </a:r>
            <a:endParaRPr lang="en-US" sz="1600" dirty="0"/>
          </a:p>
          <a:p>
            <a:pPr marL="857250" lvl="1" indent="-457200"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Your name should have following format:</a:t>
            </a:r>
            <a:br>
              <a:rPr lang="en-US" sz="1600" dirty="0"/>
            </a:br>
            <a:r>
              <a:rPr lang="en-US" sz="1600" b="1" dirty="0">
                <a:solidFill>
                  <a:srgbClr val="FF0000"/>
                </a:solidFill>
              </a:rPr>
              <a:t>hduads2023_Student-ID</a:t>
            </a:r>
          </a:p>
          <a:p>
            <a:pPr marL="457200" indent="-457200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+mj-lt"/>
              <a:buAutoNum type="arabicPeriod"/>
            </a:pPr>
            <a:r>
              <a:rPr lang="en-US" sz="2000" dirty="0"/>
              <a:t>Check the guide about working with system</a:t>
            </a:r>
          </a:p>
          <a:p>
            <a:pPr marL="857250" lvl="1" indent="-457200">
              <a:spcBef>
                <a:spcPts val="0"/>
              </a:spcBef>
              <a:spcAft>
                <a:spcPts val="600"/>
              </a:spcAft>
            </a:pPr>
            <a:r>
              <a:rPr lang="en-US" sz="1600" dirty="0">
                <a:hlinkClick r:id="rId3"/>
              </a:rPr>
              <a:t>https://acm.timus.ru/help.aspx?topic=judge&amp;locale=en</a:t>
            </a:r>
            <a:endParaRPr lang="en-US" sz="1600" dirty="0"/>
          </a:p>
          <a:p>
            <a:pPr marL="457200" indent="-457200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+mj-lt"/>
              <a:buAutoNum type="arabicPeriod"/>
            </a:pPr>
            <a:r>
              <a:rPr lang="en-US" sz="2000" dirty="0"/>
              <a:t>Finish your learning with system</a:t>
            </a:r>
          </a:p>
          <a:p>
            <a:pPr marL="857250" lvl="1" indent="-457200"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Check the problem #1000 “A+B Problem”</a:t>
            </a:r>
            <a:br>
              <a:rPr lang="en-US" sz="1600" dirty="0"/>
            </a:br>
            <a:r>
              <a:rPr lang="en-US" sz="1600" dirty="0">
                <a:hlinkClick r:id="rId4"/>
              </a:rPr>
              <a:t>https://acm.timus.ru/problem.aspx?space=1&amp;num=1000&amp;locale=en</a:t>
            </a:r>
            <a:endParaRPr lang="en-US" sz="1600" dirty="0"/>
          </a:p>
          <a:p>
            <a:pPr marL="857250" lvl="1" indent="-457200"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And try to submit your solution for this problem!</a:t>
            </a:r>
            <a:br>
              <a:rPr lang="en-US" sz="1600" dirty="0"/>
            </a:br>
            <a:r>
              <a:rPr lang="en-US" sz="1600" dirty="0">
                <a:hlinkClick r:id="rId5"/>
              </a:rPr>
              <a:t>https://acm.timus.ru/submit.aspx?space=1&amp;num=1000&amp;locale=en</a:t>
            </a:r>
            <a:endParaRPr lang="ru-RU" sz="1600" dirty="0"/>
          </a:p>
          <a:p>
            <a:pPr>
              <a:spcBef>
                <a:spcPts val="0"/>
              </a:spcBef>
              <a:spcAft>
                <a:spcPts val="600"/>
              </a:spcAft>
              <a:buClrTx/>
              <a:buSzPct val="100000"/>
              <a:buFont typeface="+mj-lt"/>
              <a:buAutoNum type="arabicPeriod"/>
            </a:pPr>
            <a:r>
              <a:rPr lang="en-US" sz="2000" dirty="0"/>
              <a:t>If you have language issues, choose “ENG” in top left corner of the page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7F70015-7655-4C95-B75A-92C84CA3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fld id="{3ECADAC8-7DF4-43AA-B6D9-0D67F52DFBED}" type="slidenum">
              <a:rPr lang="ru-RU" smtClean="0"/>
              <a:pPr algn="l">
                <a:defRPr/>
              </a:pPr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24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Common information</a:t>
            </a:r>
            <a:endParaRPr lang="ru-RU" dirty="0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484312"/>
            <a:ext cx="7493768" cy="5113039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0"/>
              </a:spcAft>
            </a:pPr>
            <a:endParaRPr lang="en-US" sz="2800" dirty="0"/>
          </a:p>
          <a:p>
            <a:pPr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sz="2800" dirty="0"/>
              <a:t>8 laboratory works</a:t>
            </a:r>
          </a:p>
          <a:p>
            <a:pPr lvl="1"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sz="2400" dirty="0"/>
              <a:t>4 laboratory works – max up to 9 points each</a:t>
            </a:r>
          </a:p>
          <a:p>
            <a:pPr lvl="1" eaLnBrk="1" hangingPunct="1">
              <a:spcBef>
                <a:spcPts val="600"/>
              </a:spcBef>
              <a:spcAft>
                <a:spcPts val="1200"/>
              </a:spcAft>
            </a:pPr>
            <a:r>
              <a:rPr lang="en-US" sz="2400" dirty="0"/>
              <a:t>4 laboratory works – max up to 6 points each</a:t>
            </a:r>
          </a:p>
          <a:p>
            <a:pPr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sz="2800" dirty="0"/>
              <a:t>4 comprehensive tests</a:t>
            </a:r>
          </a:p>
          <a:p>
            <a:pPr lvl="1" eaLnBrk="1" hangingPunct="1">
              <a:spcBef>
                <a:spcPts val="600"/>
              </a:spcBef>
              <a:spcAft>
                <a:spcPts val="1200"/>
              </a:spcAft>
            </a:pPr>
            <a:r>
              <a:rPr lang="en-US" sz="2400" dirty="0"/>
              <a:t>Max up to 5 points each</a:t>
            </a:r>
          </a:p>
          <a:p>
            <a:pPr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sz="2800" dirty="0"/>
              <a:t>Exam</a:t>
            </a:r>
          </a:p>
          <a:p>
            <a:pPr lvl="1" eaLnBrk="1" hangingPunct="1">
              <a:spcBef>
                <a:spcPts val="600"/>
              </a:spcBef>
              <a:spcAft>
                <a:spcPts val="1200"/>
              </a:spcAft>
            </a:pPr>
            <a:r>
              <a:rPr lang="en-US" sz="2400" dirty="0"/>
              <a:t>Max up to 20 points</a:t>
            </a:r>
            <a:endParaRPr lang="ru-RU" sz="24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4E49545-7C28-40C6-8EFB-5BA099174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fld id="{3ECADAC8-7DF4-43AA-B6D9-0D67F52DFBED}" type="slidenum">
              <a:rPr lang="ru-RU" smtClean="0"/>
              <a:pPr algn="l">
                <a:defRPr/>
              </a:pPr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6368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Common information</a:t>
            </a:r>
            <a:endParaRPr lang="ru-RU" dirty="0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484312"/>
            <a:ext cx="7493768" cy="5113039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1200"/>
              </a:spcAft>
            </a:pPr>
            <a:r>
              <a:rPr lang="en-US" sz="2400" dirty="0"/>
              <a:t>Conversion from result score to result mark</a:t>
            </a:r>
            <a:endParaRPr lang="ru-RU" sz="2400" dirty="0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21EF3920-B597-442E-BBA2-26DF8ABA0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605462"/>
              </p:ext>
            </p:extLst>
          </p:nvPr>
        </p:nvGraphicFramePr>
        <p:xfrm>
          <a:off x="1395859" y="2564904"/>
          <a:ext cx="6352282" cy="2326702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2092369">
                  <a:extLst>
                    <a:ext uri="{9D8B030D-6E8A-4147-A177-3AD203B41FA5}">
                      <a16:colId xmlns:a16="http://schemas.microsoft.com/office/drawing/2014/main" val="534563387"/>
                    </a:ext>
                  </a:extLst>
                </a:gridCol>
                <a:gridCol w="1528557">
                  <a:extLst>
                    <a:ext uri="{9D8B030D-6E8A-4147-A177-3AD203B41FA5}">
                      <a16:colId xmlns:a16="http://schemas.microsoft.com/office/drawing/2014/main" val="839883950"/>
                    </a:ext>
                  </a:extLst>
                </a:gridCol>
                <a:gridCol w="1290503">
                  <a:extLst>
                    <a:ext uri="{9D8B030D-6E8A-4147-A177-3AD203B41FA5}">
                      <a16:colId xmlns:a16="http://schemas.microsoft.com/office/drawing/2014/main" val="4018586507"/>
                    </a:ext>
                  </a:extLst>
                </a:gridCol>
                <a:gridCol w="1440853">
                  <a:extLst>
                    <a:ext uri="{9D8B030D-6E8A-4147-A177-3AD203B41FA5}">
                      <a16:colId xmlns:a16="http://schemas.microsoft.com/office/drawing/2014/main" val="130410203"/>
                    </a:ext>
                  </a:extLst>
                </a:gridCol>
              </a:tblGrid>
              <a:tr h="332386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</a:pPr>
                      <a:r>
                        <a:rPr lang="en-US" sz="1400" dirty="0">
                          <a:effectLst/>
                        </a:rPr>
                        <a:t>Result score (%) 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</a:pPr>
                      <a:r>
                        <a:rPr lang="en-US" sz="1400" dirty="0">
                          <a:effectLst/>
                        </a:rPr>
                        <a:t>Result grade 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</a:pPr>
                      <a:r>
                        <a:rPr lang="en-US" sz="1400" dirty="0">
                          <a:effectLst/>
                        </a:rPr>
                        <a:t>Result mark 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</a:pPr>
                      <a:r>
                        <a:rPr lang="en-US" sz="1400" dirty="0">
                          <a:effectLst/>
                        </a:rPr>
                        <a:t>Explanation 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79031148"/>
                  </a:ext>
                </a:extLst>
              </a:tr>
              <a:tr h="332386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91 – 100 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A 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Pass 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Excellent 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79609371"/>
                  </a:ext>
                </a:extLst>
              </a:tr>
              <a:tr h="332386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</a:pPr>
                      <a:r>
                        <a:rPr lang="en-US" sz="1400" dirty="0">
                          <a:effectLst/>
                        </a:rPr>
                        <a:t>84 – 90 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B 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Pass 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Very good 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27376992"/>
                  </a:ext>
                </a:extLst>
              </a:tr>
              <a:tr h="332386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75 – 83 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C 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Pass 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</a:pPr>
                      <a:r>
                        <a:rPr lang="en-US" sz="1400" dirty="0">
                          <a:effectLst/>
                        </a:rPr>
                        <a:t>Good 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83847078"/>
                  </a:ext>
                </a:extLst>
              </a:tr>
              <a:tr h="332386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68 – 74 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D 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Pass 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Satisfactory 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43986663"/>
                  </a:ext>
                </a:extLst>
              </a:tr>
              <a:tr h="332386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60 – 67 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E 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Pass 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Satisfactory 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23527156"/>
                  </a:ext>
                </a:extLst>
              </a:tr>
              <a:tr h="332386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0 – 59 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F 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Fail 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</a:pPr>
                      <a:r>
                        <a:rPr lang="en-US" sz="1400" dirty="0">
                          <a:effectLst/>
                        </a:rPr>
                        <a:t>Unsatisfactory 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83349835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0C4EC58-4A6A-4631-96D2-98CD820F4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fld id="{3ECADAC8-7DF4-43AA-B6D9-0D67F52DFBED}" type="slidenum">
              <a:rPr lang="ru-RU" smtClean="0"/>
              <a:pPr algn="l">
                <a:defRPr/>
              </a:pPr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6390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Comprehensive tests</a:t>
            </a:r>
            <a:endParaRPr lang="ru-RU" dirty="0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268760"/>
            <a:ext cx="7637784" cy="525658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One test for each 4 lectures (6 April, 22 April, 13 May, 27 May) during laboratory work lessons 2, 4, 6, 8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3 questions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Variants will be announced later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Task for test will be shared via link to Yandex Forms and should be filled online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All fields in test should be filled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You have </a:t>
            </a:r>
            <a:r>
              <a:rPr lang="ru-RU" sz="2000" dirty="0"/>
              <a:t>30</a:t>
            </a:r>
            <a:r>
              <a:rPr lang="en-US" sz="2000" dirty="0"/>
              <a:t> minutes to finish test and submit the form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E62AF8A-F774-4702-B1F9-15768B7FF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fld id="{3ECADAC8-7DF4-43AA-B6D9-0D67F52DFBED}" type="slidenum">
              <a:rPr lang="ru-RU" smtClean="0"/>
              <a:pPr algn="l">
                <a:defRPr/>
              </a:pPr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8012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Laboratory works</a:t>
            </a:r>
            <a:endParaRPr lang="ru-RU" dirty="0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268760"/>
            <a:ext cx="7637784" cy="525658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Solving problems with different data structures and algorithms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All laboratory works must be implemented on </a:t>
            </a:r>
            <a:r>
              <a:rPr lang="en-US" sz="2000" b="1" dirty="0">
                <a:solidFill>
                  <a:srgbClr val="FF0000"/>
                </a:solidFill>
              </a:rPr>
              <a:t>C/C++ </a:t>
            </a:r>
            <a:r>
              <a:rPr lang="en-US" sz="2000" dirty="0"/>
              <a:t>(for Automation) or </a:t>
            </a:r>
            <a:r>
              <a:rPr lang="en-US" sz="2000" b="1" dirty="0">
                <a:solidFill>
                  <a:srgbClr val="FF0000"/>
                </a:solidFill>
              </a:rPr>
              <a:t>Java</a:t>
            </a:r>
            <a:r>
              <a:rPr lang="ru-RU" sz="2000" b="1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(for Computer Science and Technologies)</a:t>
            </a:r>
            <a:endParaRPr lang="en-US" sz="20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Text of all problems is available at </a:t>
            </a:r>
            <a:r>
              <a:rPr lang="en-US" sz="2000" b="1" dirty="0">
                <a:solidFill>
                  <a:srgbClr val="FF0000"/>
                </a:solidFill>
              </a:rPr>
              <a:t>https://acm.timus.ru/?locale=en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b="1" dirty="0">
                <a:solidFill>
                  <a:srgbClr val="FF0000"/>
                </a:solidFill>
              </a:rPr>
              <a:t>Important </a:t>
            </a:r>
            <a:r>
              <a:rPr lang="en-US" sz="2000" dirty="0"/>
              <a:t>– you should prepare account in </a:t>
            </a:r>
            <a:r>
              <a:rPr lang="en-US" sz="2000" dirty="0" err="1"/>
              <a:t>Timus</a:t>
            </a:r>
            <a:r>
              <a:rPr lang="en-US" sz="2000" dirty="0"/>
              <a:t> system (check slide 12) before first laboratory work classes on Saturday!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We have a zero-tolerance policy to any kind of cheating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1334A42-324F-4B31-A033-5014B62C8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fld id="{3ECADAC8-7DF4-43AA-B6D9-0D67F52DFBED}" type="slidenum">
              <a:rPr lang="ru-RU" smtClean="0"/>
              <a:pPr algn="l">
                <a:defRPr/>
              </a:pPr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5385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Laboratory works</a:t>
            </a:r>
            <a:endParaRPr lang="ru-RU" dirty="0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40768"/>
            <a:ext cx="7637784" cy="5184576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SzPct val="55000"/>
            </a:pPr>
            <a:r>
              <a:rPr lang="en-US" sz="2000" dirty="0"/>
              <a:t>Laboratory works will have following format: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en-US" sz="1800" dirty="0"/>
              <a:t>Comprehensive test during laboratory works 2, 4, 6, 8 (30 minutes)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en-US" sz="1800" dirty="0"/>
              <a:t>Explanation of possible solution for 2 problems or 1 problem and comprehensive test (30 minutes, video)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en-US" sz="1800" dirty="0"/>
              <a:t>Students can ask questions related to task and start implementation of a problem (remaining time)</a:t>
            </a:r>
          </a:p>
          <a:p>
            <a:pPr marL="400050">
              <a:spcBef>
                <a:spcPts val="0"/>
              </a:spcBef>
              <a:spcAft>
                <a:spcPts val="600"/>
              </a:spcAft>
              <a:buSzPct val="55000"/>
            </a:pPr>
            <a:r>
              <a:rPr lang="en-US" sz="2000" dirty="0"/>
              <a:t>Mandatory problem should be solved (passed tests on </a:t>
            </a:r>
            <a:r>
              <a:rPr lang="en-US" sz="2000" dirty="0" err="1"/>
              <a:t>Timus</a:t>
            </a:r>
            <a:r>
              <a:rPr lang="en-US" sz="2000" dirty="0"/>
              <a:t> and sent the </a:t>
            </a:r>
            <a:r>
              <a:rPr lang="en-US" sz="2000" dirty="0">
                <a:solidFill>
                  <a:srgbClr val="FF0000"/>
                </a:solidFill>
              </a:rPr>
              <a:t>report</a:t>
            </a:r>
            <a:r>
              <a:rPr lang="en-US" sz="2000" dirty="0"/>
              <a:t>, check slide 11) before the deadline (check slides 8-10)</a:t>
            </a:r>
          </a:p>
          <a:p>
            <a:pPr marL="400050">
              <a:spcBef>
                <a:spcPts val="0"/>
              </a:spcBef>
              <a:spcAft>
                <a:spcPts val="600"/>
              </a:spcAft>
              <a:buSzPct val="55000"/>
            </a:pPr>
            <a:r>
              <a:rPr lang="en-US" sz="2000" dirty="0"/>
              <a:t>If you solved mandatory problem till the end of lesson – you will get </a:t>
            </a:r>
            <a:r>
              <a:rPr lang="en-US" sz="2000" dirty="0">
                <a:solidFill>
                  <a:srgbClr val="FF0000"/>
                </a:solidFill>
              </a:rPr>
              <a:t>1 bonus point </a:t>
            </a:r>
            <a:r>
              <a:rPr lang="en-US" sz="2000" dirty="0"/>
              <a:t>(these bonus points can make your total score greater than 100)</a:t>
            </a:r>
            <a:endParaRPr lang="en-US" sz="2000" dirty="0">
              <a:solidFill>
                <a:srgbClr val="FF0000"/>
              </a:solidFill>
            </a:endParaRPr>
          </a:p>
          <a:p>
            <a:pPr marL="400050">
              <a:spcBef>
                <a:spcPts val="0"/>
              </a:spcBef>
              <a:spcAft>
                <a:spcPts val="600"/>
              </a:spcAft>
              <a:buSzPct val="55000"/>
            </a:pPr>
            <a:r>
              <a:rPr lang="en-US" sz="2000" dirty="0"/>
              <a:t>Bonus point will be granted only if work has good quality</a:t>
            </a:r>
          </a:p>
          <a:p>
            <a:pPr marL="400050">
              <a:spcBef>
                <a:spcPts val="0"/>
              </a:spcBef>
              <a:spcAft>
                <a:spcPts val="600"/>
              </a:spcAft>
              <a:buSzPct val="55000"/>
            </a:pPr>
            <a:r>
              <a:rPr lang="en-US" sz="2000" dirty="0"/>
              <a:t>At the end of the course bonus points will cover any type of work, where you didn’t get a maximum score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EE4F48F-07ED-4F34-84AF-FE5DE4070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fld id="{3ECADAC8-7DF4-43AA-B6D9-0D67F52DFBED}" type="slidenum">
              <a:rPr lang="ru-RU" smtClean="0"/>
              <a:pPr algn="l">
                <a:defRPr/>
              </a:pPr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5696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Laboratory works</a:t>
            </a:r>
            <a:endParaRPr lang="ru-RU" dirty="0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556792"/>
            <a:ext cx="8208912" cy="4968552"/>
          </a:xfrm>
        </p:spPr>
        <p:txBody>
          <a:bodyPr/>
          <a:lstStyle/>
          <a:p>
            <a:pPr marL="400050">
              <a:spcBef>
                <a:spcPts val="0"/>
              </a:spcBef>
              <a:spcAft>
                <a:spcPts val="600"/>
              </a:spcAft>
              <a:buSzPct val="55000"/>
            </a:pPr>
            <a:r>
              <a:rPr lang="en-US" sz="2000" dirty="0"/>
              <a:t>For homework you will have 1-2 problems (for greater points) to be solved (passed tests on </a:t>
            </a:r>
            <a:r>
              <a:rPr lang="en-US" sz="2000" dirty="0" err="1"/>
              <a:t>Timus</a:t>
            </a:r>
            <a:r>
              <a:rPr lang="en-US" sz="2000" dirty="0"/>
              <a:t> and sent the report, check slide 11) </a:t>
            </a:r>
          </a:p>
          <a:p>
            <a:pPr marL="400050">
              <a:spcBef>
                <a:spcPts val="0"/>
              </a:spcBef>
              <a:spcAft>
                <a:spcPts val="600"/>
              </a:spcAft>
              <a:buSzPct val="55000"/>
            </a:pPr>
            <a:r>
              <a:rPr lang="en-US" sz="2000" dirty="0"/>
              <a:t>Some of these problems will be explained during classes, while others will not</a:t>
            </a:r>
          </a:p>
          <a:p>
            <a:pPr marL="400050">
              <a:spcBef>
                <a:spcPts val="0"/>
              </a:spcBef>
              <a:spcAft>
                <a:spcPts val="600"/>
              </a:spcAft>
              <a:buSzPct val="55000"/>
            </a:pPr>
            <a:r>
              <a:rPr lang="en-US" sz="2000" dirty="0">
                <a:solidFill>
                  <a:srgbClr val="FF0000"/>
                </a:solidFill>
              </a:rPr>
              <a:t>Report</a:t>
            </a:r>
            <a:r>
              <a:rPr lang="en-US" sz="2000" dirty="0"/>
              <a:t> also should be sent before the deadline (check slides 8-10)</a:t>
            </a:r>
          </a:p>
          <a:p>
            <a:pPr marL="400050">
              <a:spcBef>
                <a:spcPts val="0"/>
              </a:spcBef>
              <a:spcAft>
                <a:spcPts val="600"/>
              </a:spcAft>
              <a:buSzPct val="55000"/>
            </a:pPr>
            <a:r>
              <a:rPr lang="en-US" sz="2000" dirty="0"/>
              <a:t>Separate report should be prepared for each problem!</a:t>
            </a:r>
          </a:p>
          <a:p>
            <a:pPr marL="400050">
              <a:spcBef>
                <a:spcPts val="0"/>
              </a:spcBef>
              <a:spcAft>
                <a:spcPts val="600"/>
              </a:spcAft>
              <a:buSzPct val="55000"/>
            </a:pPr>
            <a:endParaRPr lang="en-US" sz="2000" dirty="0"/>
          </a:p>
          <a:p>
            <a:pPr marL="400050">
              <a:spcBef>
                <a:spcPts val="0"/>
              </a:spcBef>
              <a:spcAft>
                <a:spcPts val="600"/>
              </a:spcAft>
              <a:buSzPct val="55000"/>
            </a:pPr>
            <a:r>
              <a:rPr lang="en-US" sz="2000" dirty="0"/>
              <a:t>Homework is </a:t>
            </a:r>
            <a:r>
              <a:rPr lang="en-US" sz="2000" dirty="0">
                <a:solidFill>
                  <a:srgbClr val="FF0000"/>
                </a:solidFill>
              </a:rPr>
              <a:t>optional</a:t>
            </a:r>
            <a:r>
              <a:rPr lang="en-US" sz="2000" dirty="0"/>
              <a:t>, but it gives greater points</a:t>
            </a:r>
          </a:p>
          <a:p>
            <a:pPr marL="800100" lvl="1"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For example, in laboratory work #1 for finishing problem #1296 you will get 5 points from 9 possible points for this work</a:t>
            </a:r>
          </a:p>
          <a:p>
            <a:pPr marL="800100" lvl="1"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If you also finishes problems #1155 and #1005 – you will get 9 points (5 + 2 + 2) from 9 possible points for this work</a:t>
            </a:r>
          </a:p>
          <a:p>
            <a:pPr marL="800100" lvl="1"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If you also solved problem #1296 till the end of lesson – you will get 9 points from 9 possible points for this work, and 1 bonus point (bonus points can make your total score greater than 100)</a:t>
            </a:r>
          </a:p>
          <a:p>
            <a:pPr marL="800100" lvl="1">
              <a:spcBef>
                <a:spcPts val="0"/>
              </a:spcBef>
              <a:spcAft>
                <a:spcPts val="600"/>
              </a:spcAft>
            </a:pPr>
            <a:endParaRPr lang="en-US" sz="16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EE4F48F-07ED-4F34-84AF-FE5DE4070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fld id="{3ECADAC8-7DF4-43AA-B6D9-0D67F52DFBED}" type="slidenum">
              <a:rPr lang="ru-RU" smtClean="0"/>
              <a:pPr algn="l">
                <a:defRPr/>
              </a:pPr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2975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214313"/>
            <a:ext cx="7972375" cy="911225"/>
          </a:xfrm>
        </p:spPr>
        <p:txBody>
          <a:bodyPr/>
          <a:lstStyle/>
          <a:p>
            <a:pPr eaLnBrk="1" hangingPunct="1"/>
            <a:r>
              <a:rPr lang="en-GB" dirty="0"/>
              <a:t>Laboratory works plan</a:t>
            </a:r>
            <a:endParaRPr lang="ru-RU" dirty="0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1584" y="1652306"/>
            <a:ext cx="7704856" cy="174655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You can check in this table, which problems will be discussed during next practice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You can find descriptions of problems on </a:t>
            </a:r>
            <a:r>
              <a:rPr lang="en-US" sz="1800" dirty="0" err="1"/>
              <a:t>Timus</a:t>
            </a:r>
            <a:endParaRPr lang="en-US" sz="1800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E.g. #1296 Hyperjump: </a:t>
            </a:r>
            <a:r>
              <a:rPr lang="en-US" sz="1400" dirty="0">
                <a:hlinkClick r:id="rId2"/>
              </a:rPr>
              <a:t>https://acm.timus.ru/problem.aspx?space=1&amp;num=1296&amp;locale=en</a:t>
            </a:r>
            <a:endParaRPr lang="en-US" sz="14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Please, read description of a problem before the classes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EE4F48F-07ED-4F34-84AF-FE5DE4070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fld id="{3ECADAC8-7DF4-43AA-B6D9-0D67F52DFBED}" type="slidenum">
              <a:rPr lang="ru-RU" smtClean="0"/>
              <a:pPr algn="l">
                <a:defRPr/>
              </a:pPr>
              <a:t>8</a:t>
            </a:fld>
            <a:endParaRPr lang="ru-RU" dirty="0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5CAA622B-0E46-490B-B07F-CFB067BA1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484196"/>
              </p:ext>
            </p:extLst>
          </p:nvPr>
        </p:nvGraphicFramePr>
        <p:xfrm>
          <a:off x="543552" y="3603073"/>
          <a:ext cx="8280920" cy="25678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8656">
                  <a:extLst>
                    <a:ext uri="{9D8B030D-6E8A-4147-A177-3AD203B41FA5}">
                      <a16:colId xmlns:a16="http://schemas.microsoft.com/office/drawing/2014/main" val="1153427010"/>
                    </a:ext>
                  </a:extLst>
                </a:gridCol>
                <a:gridCol w="1143384">
                  <a:extLst>
                    <a:ext uri="{9D8B030D-6E8A-4147-A177-3AD203B41FA5}">
                      <a16:colId xmlns:a16="http://schemas.microsoft.com/office/drawing/2014/main" val="507494586"/>
                    </a:ext>
                  </a:extLst>
                </a:gridCol>
                <a:gridCol w="2587788">
                  <a:extLst>
                    <a:ext uri="{9D8B030D-6E8A-4147-A177-3AD203B41FA5}">
                      <a16:colId xmlns:a16="http://schemas.microsoft.com/office/drawing/2014/main" val="832182794"/>
                    </a:ext>
                  </a:extLst>
                </a:gridCol>
                <a:gridCol w="1596892">
                  <a:extLst>
                    <a:ext uri="{9D8B030D-6E8A-4147-A177-3AD203B41FA5}">
                      <a16:colId xmlns:a16="http://schemas.microsoft.com/office/drawing/2014/main" val="3813891931"/>
                    </a:ext>
                  </a:extLst>
                </a:gridCol>
                <a:gridCol w="1804200">
                  <a:extLst>
                    <a:ext uri="{9D8B030D-6E8A-4147-A177-3AD203B41FA5}">
                      <a16:colId xmlns:a16="http://schemas.microsoft.com/office/drawing/2014/main" val="28847359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Classes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Duration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Part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Related problems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Miscellaneous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7088962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Laboratory work #1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Introduction to algorithms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28 March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effectLst/>
                          <a:latin typeface="+mn-lt"/>
                        </a:rPr>
                        <a:t>30 </a:t>
                      </a:r>
                      <a:r>
                        <a:rPr lang="en-US" sz="1100" dirty="0">
                          <a:effectLst/>
                          <a:latin typeface="+mn-lt"/>
                        </a:rPr>
                        <a:t>min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Video with explanation of problems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#1296 Hyperjump</a:t>
                      </a:r>
                      <a:br>
                        <a:rPr lang="en-US" sz="1100" dirty="0">
                          <a:effectLst/>
                          <a:latin typeface="+mn-lt"/>
                        </a:rPr>
                      </a:br>
                      <a:r>
                        <a:rPr lang="en-US" sz="1100" dirty="0">
                          <a:effectLst/>
                          <a:latin typeface="+mn-lt"/>
                        </a:rPr>
                        <a:t>#1155 </a:t>
                      </a:r>
                      <a:r>
                        <a:rPr lang="en-US" sz="1100" dirty="0" err="1">
                          <a:effectLst/>
                          <a:latin typeface="+mn-lt"/>
                        </a:rPr>
                        <a:t>Troubleduons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994835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Remaining time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/>
                        <a:t>Students can ask questions related to task and start implementation of a problem 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#1296 Hyperjump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Up to 5 points</a:t>
                      </a:r>
                      <a:b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+1 bonus point if problem is finished during lesson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9207503"/>
                  </a:ext>
                </a:extLst>
              </a:tr>
              <a:tr h="10523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6 April, 22:00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Homework and collecting reports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#1155 </a:t>
                      </a:r>
                      <a:r>
                        <a:rPr lang="en-US" sz="1100" dirty="0" err="1">
                          <a:effectLst/>
                          <a:latin typeface="+mn-lt"/>
                        </a:rPr>
                        <a:t>Troubleduons</a:t>
                      </a:r>
                      <a:br>
                        <a:rPr lang="en-US" sz="1100" dirty="0">
                          <a:effectLst/>
                          <a:latin typeface="+mn-lt"/>
                        </a:rPr>
                      </a:br>
                      <a:r>
                        <a:rPr lang="en-US" sz="1100" dirty="0">
                          <a:effectLst/>
                          <a:latin typeface="+mn-lt"/>
                        </a:rPr>
                        <a:t>#1005 Stone Pile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+2 points</a:t>
                      </a:r>
                      <a:b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+2 points (not explained)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6825215"/>
                  </a:ext>
                </a:extLst>
              </a:tr>
              <a:tr h="122696">
                <a:tc row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Laboratory work #2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Introduction to algorithms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6 April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 min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Comprehensive test #1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Up to 5 points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071409"/>
                  </a:ext>
                </a:extLst>
              </a:tr>
              <a:tr h="122696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Laboratory work #2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Introduction to algorithms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20 March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effectLst/>
                          <a:latin typeface="+mn-lt"/>
                        </a:rPr>
                        <a:t>30 </a:t>
                      </a:r>
                      <a:r>
                        <a:rPr lang="en-US" sz="1100" dirty="0">
                          <a:effectLst/>
                          <a:latin typeface="+mn-lt"/>
                        </a:rPr>
                        <a:t>min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Video with explanation of problems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Explanation of test #1</a:t>
                      </a:r>
                      <a:br>
                        <a:rPr lang="en-US" sz="1100" dirty="0">
                          <a:effectLst/>
                          <a:latin typeface="+mn-lt"/>
                        </a:rPr>
                      </a:br>
                      <a:r>
                        <a:rPr lang="en-US" sz="1100" dirty="0">
                          <a:effectLst/>
                          <a:latin typeface="+mn-lt"/>
                        </a:rPr>
                        <a:t>#1401 Gamers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86480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Remaining time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/>
                        <a:t>Students can ask questions related to task and start implementation of a problem 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#1401 Gamers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Up to 4 points</a:t>
                      </a:r>
                      <a:b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+1 bonus point if problem is finished during lesson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587956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15 April, 22:00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Homework and collecting reports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#2025 Line Fighting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+2 points (not explained)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4299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4397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214313"/>
            <a:ext cx="7972375" cy="911225"/>
          </a:xfrm>
        </p:spPr>
        <p:txBody>
          <a:bodyPr/>
          <a:lstStyle/>
          <a:p>
            <a:pPr eaLnBrk="1" hangingPunct="1"/>
            <a:r>
              <a:rPr lang="en-GB" dirty="0"/>
              <a:t>Laboratory works plan</a:t>
            </a:r>
            <a:endParaRPr lang="ru-RU" dirty="0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268760"/>
            <a:ext cx="7637784" cy="525658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400050">
              <a:spcBef>
                <a:spcPts val="0"/>
              </a:spcBef>
              <a:spcAft>
                <a:spcPts val="600"/>
              </a:spcAft>
              <a:buSzPct val="55000"/>
            </a:pPr>
            <a:endParaRPr lang="en-US" sz="20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EE4F48F-07ED-4F34-84AF-FE5DE4070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fld id="{3ECADAC8-7DF4-43AA-B6D9-0D67F52DFBED}" type="slidenum">
              <a:rPr lang="ru-RU" smtClean="0"/>
              <a:pPr algn="l">
                <a:defRPr/>
              </a:pPr>
              <a:t>9</a:t>
            </a:fld>
            <a:endParaRPr lang="ru-RU" dirty="0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5CAA622B-0E46-490B-B07F-CFB067BA1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674159"/>
              </p:ext>
            </p:extLst>
          </p:nvPr>
        </p:nvGraphicFramePr>
        <p:xfrm>
          <a:off x="539552" y="1891298"/>
          <a:ext cx="8280920" cy="37749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8691">
                  <a:extLst>
                    <a:ext uri="{9D8B030D-6E8A-4147-A177-3AD203B41FA5}">
                      <a16:colId xmlns:a16="http://schemas.microsoft.com/office/drawing/2014/main" val="1153427010"/>
                    </a:ext>
                  </a:extLst>
                </a:gridCol>
                <a:gridCol w="1113557">
                  <a:extLst>
                    <a:ext uri="{9D8B030D-6E8A-4147-A177-3AD203B41FA5}">
                      <a16:colId xmlns:a16="http://schemas.microsoft.com/office/drawing/2014/main" val="507494586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832182794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381389193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8847359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Classes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Duration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Part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Related problems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Miscellaneous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7088962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Laboratory work #3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Sorting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15 April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effectLst/>
                          <a:latin typeface="+mn-lt"/>
                        </a:rPr>
                        <a:t>30 </a:t>
                      </a:r>
                      <a:r>
                        <a:rPr lang="en-US" sz="1100" dirty="0">
                          <a:effectLst/>
                          <a:latin typeface="+mn-lt"/>
                        </a:rPr>
                        <a:t>min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Video with explanation of problems</a:t>
                      </a:r>
                      <a:endParaRPr lang="ru-RU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#1207 Median on the Plane</a:t>
                      </a:r>
                      <a:br>
                        <a:rPr lang="en-US" sz="1100" dirty="0">
                          <a:effectLst/>
                          <a:latin typeface="+mn-lt"/>
                        </a:rPr>
                      </a:br>
                      <a:r>
                        <a:rPr lang="en-US" sz="1100" dirty="0">
                          <a:effectLst/>
                          <a:latin typeface="+mn-lt"/>
                        </a:rPr>
                        <a:t>#1604 Country of Fools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994835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Remaining time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/>
                        <a:t>Students can ask questions related to task and start implementation of a problem 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#1207 Median on the Plane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Up to 5 points</a:t>
                      </a:r>
                      <a:b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+1 bonus point if problem is finished during lesson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92075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22 April, 22:00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Homework and collecting reports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#1604 Country of Fools</a:t>
                      </a:r>
                      <a:br>
                        <a:rPr lang="en-US" sz="1100" dirty="0">
                          <a:effectLst/>
                          <a:latin typeface="+mn-lt"/>
                        </a:rPr>
                      </a:br>
                      <a:r>
                        <a:rPr lang="en-US" sz="1100" dirty="0">
                          <a:effectLst/>
                          <a:latin typeface="+mn-lt"/>
                        </a:rPr>
                        <a:t>#1444 </a:t>
                      </a:r>
                      <a:r>
                        <a:rPr lang="en-US" sz="1100" dirty="0" err="1">
                          <a:effectLst/>
                          <a:latin typeface="+mn-lt"/>
                        </a:rPr>
                        <a:t>Elephpotamus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+2 points</a:t>
                      </a:r>
                      <a:b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+2 points (not explained)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6825215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Laboratory work #4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Sorting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22 April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 min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Comprehensive test #2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Up to 5 points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0378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Laboratory work #4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Sorting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1 April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effectLst/>
                          <a:latin typeface="+mn-lt"/>
                        </a:rPr>
                        <a:t>30 </a:t>
                      </a:r>
                      <a:r>
                        <a:rPr lang="en-US" sz="1100" dirty="0">
                          <a:effectLst/>
                          <a:latin typeface="+mn-lt"/>
                        </a:rPr>
                        <a:t>min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Video with explanation of problems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Explanation of test #2</a:t>
                      </a:r>
                      <a:br>
                        <a:rPr lang="en-US" sz="1100" dirty="0">
                          <a:effectLst/>
                          <a:latin typeface="+mn-lt"/>
                        </a:rPr>
                      </a:br>
                      <a:r>
                        <a:rPr lang="en-US" sz="1100" dirty="0">
                          <a:effectLst/>
                          <a:latin typeface="+mn-lt"/>
                        </a:rPr>
                        <a:t>#1322 Spy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86480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Remaining time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/>
                        <a:t>Students can ask questions related to task and start implementation of a problem 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#1322 Spy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Up to 4 points</a:t>
                      </a:r>
                      <a:b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+1 bonus point if problem is finished during lesson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587956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4 May, 22:00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Homework and collecting reports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#1726 Visits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+2 points (not explained)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4299717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Laboratory work #5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Data structures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4 May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effectLst/>
                          <a:latin typeface="+mn-lt"/>
                        </a:rPr>
                        <a:t>30 </a:t>
                      </a:r>
                      <a:r>
                        <a:rPr lang="en-US" sz="1100" dirty="0">
                          <a:effectLst/>
                          <a:latin typeface="+mn-lt"/>
                        </a:rPr>
                        <a:t>min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Video with explanation of problems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#1521 War Games 2</a:t>
                      </a:r>
                      <a:br>
                        <a:rPr lang="en-US" sz="1100" dirty="0">
                          <a:effectLst/>
                          <a:latin typeface="+mn-lt"/>
                        </a:rPr>
                      </a:br>
                      <a:r>
                        <a:rPr lang="en-US" sz="1100" dirty="0">
                          <a:effectLst/>
                          <a:latin typeface="+mn-lt"/>
                        </a:rPr>
                        <a:t>#1494 </a:t>
                      </a:r>
                      <a:r>
                        <a:rPr lang="en-US" sz="1100" dirty="0" err="1">
                          <a:effectLst/>
                          <a:latin typeface="+mn-lt"/>
                        </a:rPr>
                        <a:t>Monobilliards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454728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Remaining time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/>
                        <a:t>Students can ask questions related to task and start implementation of a problem 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#1521 War Games 2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Up to 5 points</a:t>
                      </a:r>
                      <a:b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+1 bonus point if problem is finished during lesson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16595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13 May, 22:00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Homework and collecting reports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#1494 </a:t>
                      </a:r>
                      <a:r>
                        <a:rPr lang="en-US" sz="1100" dirty="0" err="1">
                          <a:effectLst/>
                          <a:latin typeface="+mn-lt"/>
                        </a:rPr>
                        <a:t>Monobilliards</a:t>
                      </a:r>
                      <a:br>
                        <a:rPr lang="en-US" sz="1100" dirty="0">
                          <a:effectLst/>
                          <a:latin typeface="+mn-lt"/>
                        </a:rPr>
                      </a:br>
                      <a:r>
                        <a:rPr lang="en-US" sz="1100" dirty="0">
                          <a:effectLst/>
                          <a:latin typeface="+mn-lt"/>
                        </a:rPr>
                        <a:t>#1067 Disk Tree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+2 points</a:t>
                      </a:r>
                      <a:b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+2 points (not explained)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265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0303298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13571</TotalTime>
  <Words>1657</Words>
  <Application>Microsoft Office PowerPoint</Application>
  <PresentationFormat>全屏显示(4:3)</PresentationFormat>
  <Paragraphs>266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Arial</vt:lpstr>
      <vt:lpstr>Calibri</vt:lpstr>
      <vt:lpstr>Tahoma</vt:lpstr>
      <vt:lpstr>Wingdings</vt:lpstr>
      <vt:lpstr>Blends</vt:lpstr>
      <vt:lpstr>Algorithms and Data Structures  Introduction to practice part of the course</vt:lpstr>
      <vt:lpstr>Common information</vt:lpstr>
      <vt:lpstr>Common information</vt:lpstr>
      <vt:lpstr>Comprehensive tests</vt:lpstr>
      <vt:lpstr>Laboratory works</vt:lpstr>
      <vt:lpstr>Laboratory works</vt:lpstr>
      <vt:lpstr>Laboratory works</vt:lpstr>
      <vt:lpstr>Laboratory works plan</vt:lpstr>
      <vt:lpstr>Laboratory works plan</vt:lpstr>
      <vt:lpstr>Laboratory works plan</vt:lpstr>
      <vt:lpstr>Laboratory work report</vt:lpstr>
      <vt:lpstr>Working with Timus</vt:lpstr>
    </vt:vector>
  </TitlesOfParts>
  <Company>BBLAW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Data Structures  Introduction to practice part of the course</dc:title>
  <dc:creator>User</dc:creator>
  <cp:lastModifiedBy>Chan Benny</cp:lastModifiedBy>
  <cp:revision>1274</cp:revision>
  <cp:lastPrinted>2013-07-23T11:32:45Z</cp:lastPrinted>
  <dcterms:created xsi:type="dcterms:W3CDTF">2010-11-18T09:38:06Z</dcterms:created>
  <dcterms:modified xsi:type="dcterms:W3CDTF">2023-05-04T07:01:36Z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