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02C19-1AFC-4817-8101-1F5267CADB99}" v="193" dt="2025-06-30T10:35:21.809"/>
    <p1510:client id="{56AD4C79-6D61-4B51-859F-58A52A6F9859}" v="34" dt="2025-06-30T09:57:19.099"/>
    <p1510:client id="{CA59C4D4-9E7B-4229-A3FD-C4A7995D8561}" v="135" dt="2025-06-30T10:32:09.280"/>
    <p1510:client id="{F66B97D2-0B1B-4359-8AC4-3A50D2BB2A5E}" v="484" dt="2025-06-30T10:28:35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717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0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1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4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96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5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76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4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27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1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1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1700EC-4A55-3D76-F8AD-1705A5CE5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Differential Privacy vs Non-DP Model Performance Comparison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955AF84-32CB-AD22-F8B2-C46527287730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b="1" dirty="0">
                <a:ea typeface="等线"/>
              </a:rPr>
              <a:t>Privacy Budget</a:t>
            </a:r>
            <a:r>
              <a:rPr lang="en-US" altLang="zh-CN" sz="1500" dirty="0">
                <a:ea typeface="等线"/>
              </a:rPr>
              <a:t>: ε = 1.2270 (Strong privacy protection)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b="1" dirty="0">
                <a:ea typeface="等线"/>
              </a:rPr>
              <a:t>Performance Impact</a:t>
            </a:r>
            <a:r>
              <a:rPr lang="en-US" altLang="zh-CN" sz="1500" dirty="0">
                <a:ea typeface="等线"/>
              </a:rPr>
              <a:t>: DP models showed </a:t>
            </a:r>
            <a:r>
              <a:rPr lang="en-US" altLang="zh-CN" sz="1500" b="1" dirty="0">
                <a:ea typeface="等线"/>
              </a:rPr>
              <a:t>0.14-0.15% R² improvement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b="1" dirty="0">
                <a:ea typeface="等线"/>
              </a:rPr>
              <a:t>MSE Reduction</a:t>
            </a:r>
            <a:r>
              <a:rPr lang="en-US" altLang="zh-CN" sz="1500" dirty="0">
                <a:ea typeface="等线"/>
              </a:rPr>
              <a:t>: 60-69% improvement with DP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b="1" dirty="0">
                <a:ea typeface="等线"/>
              </a:rPr>
              <a:t>Unexpected Result</a:t>
            </a:r>
            <a:r>
              <a:rPr lang="en-US" altLang="zh-CN" sz="1500" dirty="0">
                <a:ea typeface="等线"/>
              </a:rPr>
              <a:t>: DP noise acted as regularization, preventing overfitting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5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500" b="1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500" dirty="0">
                <a:ea typeface="等线"/>
              </a:rPr>
              <a:t>Strong privacy protection (ε &lt; 3.0) achieved with </a:t>
            </a:r>
            <a:r>
              <a:rPr lang="en-US" altLang="zh-CN" sz="1500" b="1" dirty="0">
                <a:ea typeface="等线"/>
              </a:rPr>
              <a:t>no performance degradation</a:t>
            </a:r>
            <a:r>
              <a:rPr lang="en-US" altLang="zh-CN" sz="1500" dirty="0">
                <a:ea typeface="等线"/>
              </a:rPr>
              <a:t> - DP noise provided beneficial regularization effect on high-quality cleaned dataset.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内容占位符 8">
            <a:extLst>
              <a:ext uri="{FF2B5EF4-FFF2-40B4-BE49-F238E27FC236}">
                <a16:creationId xmlns:a16="http://schemas.microsoft.com/office/drawing/2014/main" id="{B39CD2E4-9F82-240F-B351-CF72C21DD1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364773"/>
              </p:ext>
            </p:extLst>
          </p:nvPr>
        </p:nvGraphicFramePr>
        <p:xfrm>
          <a:off x="5987738" y="2131124"/>
          <a:ext cx="5628021" cy="23628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42244">
                  <a:extLst>
                    <a:ext uri="{9D8B030D-6E8A-4147-A177-3AD203B41FA5}">
                      <a16:colId xmlns:a16="http://schemas.microsoft.com/office/drawing/2014/main" val="2211501365"/>
                    </a:ext>
                  </a:extLst>
                </a:gridCol>
                <a:gridCol w="870990">
                  <a:extLst>
                    <a:ext uri="{9D8B030D-6E8A-4147-A177-3AD203B41FA5}">
                      <a16:colId xmlns:a16="http://schemas.microsoft.com/office/drawing/2014/main" val="2881271629"/>
                    </a:ext>
                  </a:extLst>
                </a:gridCol>
                <a:gridCol w="754212">
                  <a:extLst>
                    <a:ext uri="{9D8B030D-6E8A-4147-A177-3AD203B41FA5}">
                      <a16:colId xmlns:a16="http://schemas.microsoft.com/office/drawing/2014/main" val="2566733114"/>
                    </a:ext>
                  </a:extLst>
                </a:gridCol>
                <a:gridCol w="908719">
                  <a:extLst>
                    <a:ext uri="{9D8B030D-6E8A-4147-A177-3AD203B41FA5}">
                      <a16:colId xmlns:a16="http://schemas.microsoft.com/office/drawing/2014/main" val="3391192696"/>
                    </a:ext>
                  </a:extLst>
                </a:gridCol>
                <a:gridCol w="743432">
                  <a:extLst>
                    <a:ext uri="{9D8B030D-6E8A-4147-A177-3AD203B41FA5}">
                      <a16:colId xmlns:a16="http://schemas.microsoft.com/office/drawing/2014/main" val="4069861399"/>
                    </a:ext>
                  </a:extLst>
                </a:gridCol>
                <a:gridCol w="754212">
                  <a:extLst>
                    <a:ext uri="{9D8B030D-6E8A-4147-A177-3AD203B41FA5}">
                      <a16:colId xmlns:a16="http://schemas.microsoft.com/office/drawing/2014/main" val="3991531144"/>
                    </a:ext>
                  </a:extLst>
                </a:gridCol>
                <a:gridCol w="754212">
                  <a:extLst>
                    <a:ext uri="{9D8B030D-6E8A-4147-A177-3AD203B41FA5}">
                      <a16:colId xmlns:a16="http://schemas.microsoft.com/office/drawing/2014/main" val="2795493026"/>
                    </a:ext>
                  </a:extLst>
                </a:gridCol>
              </a:tblGrid>
              <a:tr h="7485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sz="1800" cap="none" spc="0" err="1">
                          <a:solidFill>
                            <a:srgbClr val="000000"/>
                          </a:solidFill>
                        </a:rPr>
                        <a:t>Tool</a:t>
                      </a:r>
                      <a:endParaRPr lang="af-ZA" sz="1800" cap="none" spc="0" dirty="0">
                        <a:solidFill>
                          <a:srgbClr val="000000"/>
                        </a:solidFill>
                      </a:endParaRPr>
                    </a:p>
                  </a:txBody>
                  <a:tcPr marL="51742" marR="51742" marT="51742" marB="103484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sz="1800" cap="none" spc="0" dirty="0">
                          <a:solidFill>
                            <a:srgbClr val="000000"/>
                          </a:solidFill>
                        </a:rPr>
                        <a:t>Model </a:t>
                      </a:r>
                      <a:r>
                        <a:rPr lang="af-ZA" sz="1800" cap="none" spc="0" err="1">
                          <a:solidFill>
                            <a:srgbClr val="000000"/>
                          </a:solidFill>
                        </a:rPr>
                        <a:t>Type</a:t>
                      </a:r>
                      <a:endParaRPr lang="af-ZA" sz="1800" cap="none" spc="0" dirty="0">
                        <a:solidFill>
                          <a:srgbClr val="000000"/>
                        </a:solidFill>
                      </a:endParaRPr>
                    </a:p>
                  </a:txBody>
                  <a:tcPr marL="51742" marR="51742" marT="51742" marB="103484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sz="1800" cap="none" spc="0" dirty="0">
                          <a:solidFill>
                            <a:srgbClr val="000000"/>
                          </a:solidFill>
                        </a:rPr>
                        <a:t>MSE</a:t>
                      </a:r>
                    </a:p>
                  </a:txBody>
                  <a:tcPr marL="51742" marR="51742" marT="51742" marB="103484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sz="1800" cap="none" spc="0" dirty="0">
                          <a:solidFill>
                            <a:srgbClr val="000000"/>
                          </a:solidFill>
                        </a:rPr>
                        <a:t>RMSE</a:t>
                      </a:r>
                    </a:p>
                  </a:txBody>
                  <a:tcPr marL="51742" marR="51742" marT="51742" marB="103484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sz="1800" cap="none" spc="0" dirty="0">
                          <a:solidFill>
                            <a:srgbClr val="000000"/>
                          </a:solidFill>
                        </a:rPr>
                        <a:t>MAE</a:t>
                      </a:r>
                    </a:p>
                  </a:txBody>
                  <a:tcPr marL="51742" marR="51742" marT="51742" marB="103484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sz="1800" cap="none" spc="0" dirty="0">
                          <a:solidFill>
                            <a:srgbClr val="000000"/>
                          </a:solidFill>
                        </a:rPr>
                        <a:t>R²</a:t>
                      </a:r>
                    </a:p>
                  </a:txBody>
                  <a:tcPr marL="51742" marR="51742" marT="51742" marB="103484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sz="1800" cap="none" spc="0" dirty="0">
                          <a:solidFill>
                            <a:srgbClr val="000000"/>
                          </a:solidFill>
                        </a:rPr>
                        <a:t>ε</a:t>
                      </a:r>
                    </a:p>
                  </a:txBody>
                  <a:tcPr marL="51742" marR="51742" marT="51742" marB="103484" anchor="b"/>
                </a:tc>
                <a:extLst>
                  <a:ext uri="{0D108BD9-81ED-4DB2-BD59-A6C34878D82A}">
                    <a16:rowId xmlns:a16="http://schemas.microsoft.com/office/drawing/2014/main" val="2772582615"/>
                  </a:ext>
                </a:extLst>
              </a:tr>
              <a:tr h="4035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sz="1400" cap="none" spc="0" err="1">
                          <a:solidFill>
                            <a:srgbClr val="000000"/>
                          </a:solidFill>
                        </a:rPr>
                        <a:t>LakeFS</a:t>
                      </a:r>
                      <a:endParaRPr lang="af-ZA" sz="1400" cap="none" spc="0" dirty="0">
                        <a:solidFill>
                          <a:srgbClr val="000000"/>
                        </a:solidFill>
                      </a:endParaRP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sz="1400" cap="none" spc="0" dirty="0">
                          <a:solidFill>
                            <a:srgbClr val="000000"/>
                          </a:solidFill>
                        </a:rPr>
                        <a:t>Non-DP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172.32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13.13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4.50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0.9978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-</a:t>
                      </a:r>
                    </a:p>
                  </a:txBody>
                  <a:tcPr marL="51742" marR="51742" marT="51742" marB="103484" anchor="ctr"/>
                </a:tc>
                <a:extLst>
                  <a:ext uri="{0D108BD9-81ED-4DB2-BD59-A6C34878D82A}">
                    <a16:rowId xmlns:a16="http://schemas.microsoft.com/office/drawing/2014/main" val="2496914683"/>
                  </a:ext>
                </a:extLst>
              </a:tr>
              <a:tr h="4035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sz="1400" cap="none" spc="0" err="1">
                          <a:solidFill>
                            <a:srgbClr val="000000"/>
                          </a:solidFill>
                        </a:rPr>
                        <a:t>LakeFS</a:t>
                      </a:r>
                      <a:endParaRPr lang="af-ZA" sz="1400" cap="none" spc="0" dirty="0">
                        <a:solidFill>
                          <a:srgbClr val="000000"/>
                        </a:solidFill>
                      </a:endParaRP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sz="1400" cap="none" spc="0" dirty="0">
                          <a:solidFill>
                            <a:srgbClr val="000000"/>
                          </a:solidFill>
                        </a:rPr>
                        <a:t>DP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68.14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8.25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5.78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0.9991</a:t>
                      </a:r>
                      <a:endParaRPr lang="zh-CN" altLang="en-US" sz="1400" cap="none" spc="0">
                        <a:solidFill>
                          <a:srgbClr val="000000"/>
                        </a:solidFill>
                      </a:endParaRP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1.2270</a:t>
                      </a:r>
                    </a:p>
                  </a:txBody>
                  <a:tcPr marL="51742" marR="51742" marT="51742" marB="103484" anchor="ctr"/>
                </a:tc>
                <a:extLst>
                  <a:ext uri="{0D108BD9-81ED-4DB2-BD59-A6C34878D82A}">
                    <a16:rowId xmlns:a16="http://schemas.microsoft.com/office/drawing/2014/main" val="3995869670"/>
                  </a:ext>
                </a:extLst>
              </a:tr>
              <a:tr h="4035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sz="1400" cap="none" spc="0" dirty="0">
                          <a:solidFill>
                            <a:srgbClr val="000000"/>
                          </a:solidFill>
                        </a:rPr>
                        <a:t>DVC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sz="1400" cap="none" spc="0" dirty="0">
                          <a:solidFill>
                            <a:srgbClr val="000000"/>
                          </a:solidFill>
                        </a:rPr>
                        <a:t>Non-DP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172.32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13.13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4.50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0.9978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-</a:t>
                      </a:r>
                    </a:p>
                  </a:txBody>
                  <a:tcPr marL="51742" marR="51742" marT="51742" marB="103484" anchor="ctr"/>
                </a:tc>
                <a:extLst>
                  <a:ext uri="{0D108BD9-81ED-4DB2-BD59-A6C34878D82A}">
                    <a16:rowId xmlns:a16="http://schemas.microsoft.com/office/drawing/2014/main" val="728139647"/>
                  </a:ext>
                </a:extLst>
              </a:tr>
              <a:tr h="4035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sz="1400" cap="none" spc="0" dirty="0">
                          <a:solidFill>
                            <a:srgbClr val="000000"/>
                          </a:solidFill>
                        </a:rPr>
                        <a:t>DVC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sz="1400" cap="none" spc="0" dirty="0">
                          <a:solidFill>
                            <a:srgbClr val="000000"/>
                          </a:solidFill>
                        </a:rPr>
                        <a:t>DP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54.10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7.36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5.39</a:t>
                      </a: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0.9993</a:t>
                      </a:r>
                      <a:endParaRPr lang="zh-CN" altLang="en-US" sz="1400" cap="none" spc="0">
                        <a:solidFill>
                          <a:srgbClr val="000000"/>
                        </a:solidFill>
                      </a:endParaRPr>
                    </a:p>
                  </a:txBody>
                  <a:tcPr marL="51742" marR="51742" marT="51742" marB="10348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400" cap="none" spc="0" dirty="0">
                          <a:solidFill>
                            <a:srgbClr val="000000"/>
                          </a:solidFill>
                        </a:rPr>
                        <a:t>1.2270</a:t>
                      </a:r>
                    </a:p>
                  </a:txBody>
                  <a:tcPr marL="51742" marR="51742" marT="51742" marB="103484" anchor="ctr"/>
                </a:tc>
                <a:extLst>
                  <a:ext uri="{0D108BD9-81ED-4DB2-BD59-A6C34878D82A}">
                    <a16:rowId xmlns:a16="http://schemas.microsoft.com/office/drawing/2014/main" val="320800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49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DC463E-B24C-6B92-364A-41AADFE6C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283763-DFA5-7C65-ABBF-EB1C21EB3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60E2B77-B545-4022-D612-8E3A8426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dirty="0">
                <a:ea typeface="+mj-lt"/>
                <a:cs typeface="+mj-lt"/>
              </a:rPr>
              <a:t>Data Versioning Tools</a:t>
            </a:r>
            <a:r>
              <a:rPr lang="en-US" sz="2500" kern="1200" dirty="0">
                <a:ea typeface="+mj-lt"/>
                <a:cs typeface="+mj-lt"/>
              </a:rPr>
              <a:t> Comparison</a:t>
            </a:r>
            <a:endParaRPr lang="zh-CN" dirty="0">
              <a:ea typeface="+mj-lt"/>
              <a:cs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EA5157-B233-0A76-6718-555E2D48E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BC670D-41E6-2435-7973-FBC2166953A4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ea typeface="+mn-lt"/>
                <a:cs typeface="+mn-lt"/>
              </a:rPr>
              <a:t>Installation</a:t>
            </a:r>
            <a:r>
              <a:rPr lang="en-US" sz="1500" dirty="0">
                <a:ea typeface="+mn-lt"/>
                <a:cs typeface="+mn-lt"/>
              </a:rPr>
              <a:t>: DVC simpler (single pip command vs Docker setup)</a:t>
            </a:r>
            <a:endParaRPr lang="zh-CN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ea typeface="+mn-lt"/>
                <a:cs typeface="+mn-lt"/>
              </a:rPr>
              <a:t>Versioning</a:t>
            </a:r>
            <a:r>
              <a:rPr lang="en-US" sz="1500" dirty="0">
                <a:ea typeface="+mn-lt"/>
                <a:cs typeface="+mn-lt"/>
              </a:rPr>
              <a:t>: </a:t>
            </a:r>
            <a:r>
              <a:rPr lang="en-US" sz="1500" dirty="0" err="1">
                <a:ea typeface="+mn-lt"/>
                <a:cs typeface="+mn-lt"/>
              </a:rPr>
              <a:t>LakeFS</a:t>
            </a:r>
            <a:r>
              <a:rPr lang="en-US" sz="1500" dirty="0">
                <a:ea typeface="+mn-lt"/>
                <a:cs typeface="+mn-lt"/>
              </a:rPr>
              <a:t> more intuitive (Web UI) vs DVC command-driven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ea typeface="+mn-lt"/>
                <a:cs typeface="+mn-lt"/>
              </a:rPr>
              <a:t>Switching</a:t>
            </a:r>
            <a:r>
              <a:rPr lang="en-US" sz="1500" dirty="0">
                <a:ea typeface="+mn-lt"/>
                <a:cs typeface="+mn-lt"/>
              </a:rPr>
              <a:t>: </a:t>
            </a:r>
            <a:r>
              <a:rPr lang="en-US" sz="1500" dirty="0" err="1">
                <a:ea typeface="+mn-lt"/>
                <a:cs typeface="+mn-lt"/>
              </a:rPr>
              <a:t>LakeFS</a:t>
            </a:r>
            <a:r>
              <a:rPr lang="en-US" sz="1500" dirty="0">
                <a:ea typeface="+mn-lt"/>
                <a:cs typeface="+mn-lt"/>
              </a:rPr>
              <a:t> easier with visual interface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ea typeface="+mn-lt"/>
                <a:cs typeface="+mn-lt"/>
              </a:rPr>
              <a:t>DP Effect</a:t>
            </a:r>
            <a:r>
              <a:rPr lang="en-US" sz="1500" dirty="0">
                <a:ea typeface="+mn-lt"/>
                <a:cs typeface="+mn-lt"/>
              </a:rPr>
              <a:t>: Both tools achieved strong privacy (ε=1.23) with performance gains</a:t>
            </a: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500" dirty="0">
              <a:ea typeface="等线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B5EC3B-695C-6CD5-5A0D-EA3B38C6C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2C298A-AC7B-E44E-857C-0EF5434FF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DB2886-AEF8-DEAD-7CDC-37274A568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CC345FE-689E-A5C4-392E-6D5092735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033178"/>
              </p:ext>
            </p:extLst>
          </p:nvPr>
        </p:nvGraphicFramePr>
        <p:xfrm>
          <a:off x="5696184" y="663220"/>
          <a:ext cx="6095916" cy="274320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2031972">
                  <a:extLst>
                    <a:ext uri="{9D8B030D-6E8A-4147-A177-3AD203B41FA5}">
                      <a16:colId xmlns:a16="http://schemas.microsoft.com/office/drawing/2014/main" val="1104002515"/>
                    </a:ext>
                  </a:extLst>
                </a:gridCol>
                <a:gridCol w="2031972">
                  <a:extLst>
                    <a:ext uri="{9D8B030D-6E8A-4147-A177-3AD203B41FA5}">
                      <a16:colId xmlns:a16="http://schemas.microsoft.com/office/drawing/2014/main" val="1548864029"/>
                    </a:ext>
                  </a:extLst>
                </a:gridCol>
                <a:gridCol w="2031972">
                  <a:extLst>
                    <a:ext uri="{9D8B030D-6E8A-4147-A177-3AD203B41FA5}">
                      <a16:colId xmlns:a16="http://schemas.microsoft.com/office/drawing/2014/main" val="31646899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 err="1"/>
                        <a:t>Criteria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 err="1"/>
                        <a:t>LakeFS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/>
                        <a:t>DVC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6105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 err="1"/>
                        <a:t>Installation</a:t>
                      </a:r>
                      <a:r>
                        <a:rPr lang="af-ZA" dirty="0"/>
                        <a:t> </a:t>
                      </a:r>
                      <a:r>
                        <a:rPr lang="af-ZA" dirty="0" err="1"/>
                        <a:t>Ease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 err="1"/>
                        <a:t>Docker</a:t>
                      </a:r>
                      <a:r>
                        <a:rPr lang="af-ZA" dirty="0"/>
                        <a:t> + Web UI </a:t>
                      </a:r>
                      <a:r>
                        <a:rPr lang="af-ZA" dirty="0" err="1"/>
                        <a:t>setup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 err="1"/>
                        <a:t>pip</a:t>
                      </a:r>
                      <a:r>
                        <a:rPr lang="af-ZA" dirty="0"/>
                        <a:t> </a:t>
                      </a:r>
                      <a:r>
                        <a:rPr lang="af-ZA" dirty="0" err="1"/>
                        <a:t>install</a:t>
                      </a:r>
                      <a:r>
                        <a:rPr lang="af-ZA" dirty="0"/>
                        <a:t> </a:t>
                      </a:r>
                      <a:r>
                        <a:rPr lang="af-ZA" dirty="0" err="1"/>
                        <a:t>dvc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90165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 err="1"/>
                        <a:t>Complexity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/>
                        <a:t>Medium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 err="1"/>
                        <a:t>Simple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1575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/>
                        <a:t>Data </a:t>
                      </a:r>
                      <a:r>
                        <a:rPr lang="af-ZA" err="1"/>
                        <a:t>Versioning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/>
                        <a:t>Git-</a:t>
                      </a:r>
                      <a:r>
                        <a:rPr lang="af-ZA" dirty="0" err="1"/>
                        <a:t>like</a:t>
                      </a:r>
                      <a:r>
                        <a:rPr lang="af-ZA" dirty="0"/>
                        <a:t> </a:t>
                      </a:r>
                      <a:r>
                        <a:rPr lang="af-ZA" dirty="0" err="1"/>
                        <a:t>branches</a:t>
                      </a:r>
                      <a:r>
                        <a:rPr lang="af-ZA" dirty="0"/>
                        <a:t>, Web UI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/>
                        <a:t>Git </a:t>
                      </a:r>
                      <a:r>
                        <a:rPr lang="af-ZA" err="1"/>
                        <a:t>tags</a:t>
                      </a:r>
                      <a:r>
                        <a:rPr lang="af-ZA" dirty="0"/>
                        <a:t>, CLI </a:t>
                      </a:r>
                      <a:r>
                        <a:rPr lang="af-ZA" err="1"/>
                        <a:t>commands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80664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err="1"/>
                        <a:t>Version</a:t>
                      </a:r>
                      <a:r>
                        <a:rPr lang="af-ZA" dirty="0"/>
                        <a:t> </a:t>
                      </a:r>
                      <a:r>
                        <a:rPr lang="af-ZA" err="1"/>
                        <a:t>Switching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/>
                        <a:t>Web </a:t>
                      </a:r>
                      <a:r>
                        <a:rPr lang="af-ZA" dirty="0" err="1"/>
                        <a:t>interface</a:t>
                      </a:r>
                      <a:r>
                        <a:rPr lang="af-ZA" dirty="0"/>
                        <a:t> (</a:t>
                      </a:r>
                      <a:r>
                        <a:rPr lang="af-ZA" dirty="0" err="1"/>
                        <a:t>Easy</a:t>
                      </a:r>
                      <a:r>
                        <a:rPr lang="af-ZA" dirty="0"/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 err="1"/>
                        <a:t>dvc</a:t>
                      </a:r>
                      <a:r>
                        <a:rPr lang="af-ZA" dirty="0"/>
                        <a:t> </a:t>
                      </a:r>
                      <a:r>
                        <a:rPr lang="af-ZA" dirty="0" err="1"/>
                        <a:t>checkout</a:t>
                      </a:r>
                      <a:r>
                        <a:rPr lang="af-ZA" dirty="0"/>
                        <a:t> (</a:t>
                      </a:r>
                      <a:r>
                        <a:rPr lang="af-ZA" dirty="0" err="1"/>
                        <a:t>Moderate</a:t>
                      </a:r>
                      <a:r>
                        <a:rPr lang="af-ZA" dirty="0"/>
                        <a:t>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4143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/>
                        <a:t>Best </a:t>
                      </a:r>
                      <a:r>
                        <a:rPr lang="af-ZA" err="1"/>
                        <a:t>Suited</a:t>
                      </a:r>
                      <a:r>
                        <a:rPr lang="af-ZA" dirty="0"/>
                        <a:t> </a:t>
                      </a:r>
                      <a:r>
                        <a:rPr lang="af-ZA" err="1"/>
                        <a:t>For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err="1"/>
                        <a:t>Enterprise</a:t>
                      </a:r>
                      <a:r>
                        <a:rPr lang="af-ZA" dirty="0"/>
                        <a:t>, </a:t>
                      </a:r>
                      <a:r>
                        <a:rPr lang="af-ZA" err="1"/>
                        <a:t>large</a:t>
                      </a:r>
                      <a:r>
                        <a:rPr lang="af-ZA" dirty="0"/>
                        <a:t> </a:t>
                      </a:r>
                      <a:r>
                        <a:rPr lang="af-ZA" err="1"/>
                        <a:t>teams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/>
                        <a:t>Small-medium </a:t>
                      </a:r>
                      <a:r>
                        <a:rPr lang="af-ZA" err="1"/>
                        <a:t>projects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525019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749AF495-8893-2382-789B-5CA186A66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38815"/>
              </p:ext>
            </p:extLst>
          </p:nvPr>
        </p:nvGraphicFramePr>
        <p:xfrm>
          <a:off x="5686778" y="3786481"/>
          <a:ext cx="6106180" cy="21945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221236">
                  <a:extLst>
                    <a:ext uri="{9D8B030D-6E8A-4147-A177-3AD203B41FA5}">
                      <a16:colId xmlns:a16="http://schemas.microsoft.com/office/drawing/2014/main" val="1696847482"/>
                    </a:ext>
                  </a:extLst>
                </a:gridCol>
                <a:gridCol w="1221236">
                  <a:extLst>
                    <a:ext uri="{9D8B030D-6E8A-4147-A177-3AD203B41FA5}">
                      <a16:colId xmlns:a16="http://schemas.microsoft.com/office/drawing/2014/main" val="2619714637"/>
                    </a:ext>
                  </a:extLst>
                </a:gridCol>
                <a:gridCol w="1221236">
                  <a:extLst>
                    <a:ext uri="{9D8B030D-6E8A-4147-A177-3AD203B41FA5}">
                      <a16:colId xmlns:a16="http://schemas.microsoft.com/office/drawing/2014/main" val="1912905151"/>
                    </a:ext>
                  </a:extLst>
                </a:gridCol>
                <a:gridCol w="1221236">
                  <a:extLst>
                    <a:ext uri="{9D8B030D-6E8A-4147-A177-3AD203B41FA5}">
                      <a16:colId xmlns:a16="http://schemas.microsoft.com/office/drawing/2014/main" val="3129837445"/>
                    </a:ext>
                  </a:extLst>
                </a:gridCol>
                <a:gridCol w="1221236">
                  <a:extLst>
                    <a:ext uri="{9D8B030D-6E8A-4147-A177-3AD203B41FA5}">
                      <a16:colId xmlns:a16="http://schemas.microsoft.com/office/drawing/2014/main" val="921707811"/>
                    </a:ext>
                  </a:extLst>
                </a:gridCol>
              </a:tblGrid>
              <a:tr h="5091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/>
                        <a:t>Tool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/>
                        <a:t>Non-DP R²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/>
                        <a:t>DP R²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/>
                        <a:t>DP </a:t>
                      </a:r>
                      <a:r>
                        <a:rPr lang="af-ZA" dirty="0" err="1"/>
                        <a:t>Impact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 err="1"/>
                        <a:t>Privacy</a:t>
                      </a:r>
                      <a:r>
                        <a:rPr lang="af-ZA" dirty="0"/>
                        <a:t> </a:t>
                      </a:r>
                      <a:r>
                        <a:rPr lang="af-ZA" dirty="0" err="1"/>
                        <a:t>Budget</a:t>
                      </a:r>
                      <a:r>
                        <a:rPr lang="af-ZA" dirty="0"/>
                        <a:t> (</a:t>
                      </a:r>
                      <a:r>
                        <a:rPr lang="el-GR" dirty="0"/>
                        <a:t>ε)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99751930"/>
                  </a:ext>
                </a:extLst>
              </a:tr>
              <a:tr h="7273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 err="1"/>
                        <a:t>LakeFS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0.9978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0.9991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/>
                        <a:t>+0.14% improvement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1.2270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2411393"/>
                  </a:ext>
                </a:extLst>
              </a:tr>
              <a:tr h="7273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 dirty="0"/>
                        <a:t>DVC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0.9978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0.9993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f-ZA"/>
                        <a:t>+0.15% improvement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1.2270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26538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027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Differential Privacy vs Non-DP Model Performance Comparison</vt:lpstr>
      <vt:lpstr>Data Versioning Tools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152</cp:revision>
  <dcterms:created xsi:type="dcterms:W3CDTF">2025-06-30T09:54:26Z</dcterms:created>
  <dcterms:modified xsi:type="dcterms:W3CDTF">2025-06-30T10:39:55Z</dcterms:modified>
</cp:coreProperties>
</file>