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7" r:id="rId2"/>
    <p:sldId id="269" r:id="rId3"/>
    <p:sldId id="268" r:id="rId4"/>
    <p:sldId id="266" r:id="rId5"/>
    <p:sldId id="270" r:id="rId6"/>
    <p:sldId id="271" r:id="rId7"/>
    <p:sldId id="276" r:id="rId8"/>
    <p:sldId id="273" r:id="rId9"/>
    <p:sldId id="275" r:id="rId10"/>
    <p:sldId id="277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9865" autoAdjust="0"/>
  </p:normalViewPr>
  <p:slideViewPr>
    <p:cSldViewPr snapToGrid="0">
      <p:cViewPr varScale="1">
        <p:scale>
          <a:sx n="87" d="100"/>
          <a:sy n="87" d="100"/>
        </p:scale>
        <p:origin x="2162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CF7F4-E0FA-4EEC-9F48-E6AECBAD1E0F}" type="datetimeFigureOut">
              <a:rPr lang="zh-TW" altLang="en-US" smtClean="0"/>
              <a:t>2019/6/17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C17F7-0B7C-4766-B3A8-4FA38E1EE6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09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This is our abstract.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C17F7-0B7C-4766-B3A8-4FA38E1EE6C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841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We get this idea from paper “Cuff-less high-accuracy calibration-free blood pressure estimation using pulse transit time.”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And trace the steps from the paper.</a:t>
            </a:r>
          </a:p>
          <a:p>
            <a:r>
              <a:rPr lang="en-US" altLang="zh-TW" dirty="0"/>
              <a:t>This is our block diagram.</a:t>
            </a:r>
          </a:p>
          <a:p>
            <a:r>
              <a:rPr lang="en-US" altLang="zh-TW" dirty="0"/>
              <a:t>First, we acquire our data from UCI database.</a:t>
            </a:r>
          </a:p>
          <a:p>
            <a:r>
              <a:rPr lang="en-US" altLang="zh-TW" dirty="0"/>
              <a:t>This Data set provides preprocessed and cleaned vital signals which can be used in designing algorithms for cuff-less estimation of the blood pressure.</a:t>
            </a:r>
          </a:p>
          <a:p>
            <a:r>
              <a:rPr lang="en-US" altLang="zh-TW" dirty="0"/>
              <a:t>Then, we extract feature of ECG and PPG as our parameters.</a:t>
            </a:r>
          </a:p>
          <a:p>
            <a:r>
              <a:rPr lang="en-US" altLang="zh-TW" dirty="0"/>
              <a:t>Finally, we use 50% set as training sample, and 50% set as testing.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C17F7-0B7C-4766-B3A8-4FA38E1EE6C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619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 feature extraction block.</a:t>
            </a:r>
          </a:p>
          <a:p>
            <a:r>
              <a:rPr lang="en-US" altLang="zh-TW" dirty="0"/>
              <a:t>We extract several physiological parameters</a:t>
            </a:r>
            <a:r>
              <a:rPr lang="zh-TW" altLang="en-US" dirty="0"/>
              <a:t> </a:t>
            </a:r>
            <a:r>
              <a:rPr lang="en-US" altLang="zh-TW" dirty="0"/>
              <a:t>from ECG and Photoplethysmography (PPG) signal as shown in the figure. 2.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C17F7-0B7C-4766-B3A8-4FA38E1EE6C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108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Then, we’ll introduce you how we derive regression model from multiple linear regression.</a:t>
            </a:r>
          </a:p>
          <a:p>
            <a:r>
              <a:rPr lang="en-US" altLang="zh-TW" dirty="0"/>
              <a:t>The independent variables ‘Xi’ are physiological parameters in one matrix shown as equation 1.</a:t>
            </a:r>
          </a:p>
          <a:p>
            <a:r>
              <a:rPr lang="en-US" altLang="zh-TW" dirty="0"/>
              <a:t>And the equation show the dependent variable ‘Y’ is a matrix, which is multiplied by the regression coefficient matrix B shown as equation 2 and 3.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C17F7-0B7C-4766-B3A8-4FA38E1EE6C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622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Next, in this slide, we will talk about the loss function.</a:t>
            </a:r>
          </a:p>
          <a:p>
            <a:r>
              <a:rPr lang="en-US" altLang="zh-TW" dirty="0"/>
              <a:t>Why we use the loss function?</a:t>
            </a:r>
          </a:p>
          <a:p>
            <a:r>
              <a:rPr lang="en-US" altLang="zh-TW" dirty="0"/>
              <a:t>Because we want to find out the minimum error in regression.</a:t>
            </a:r>
          </a:p>
          <a:p>
            <a:r>
              <a:rPr lang="en-US" altLang="zh-TW" dirty="0"/>
              <a:t>And in calculus, the local minimum will occur in the slope value equal to 0.</a:t>
            </a:r>
          </a:p>
          <a:p>
            <a:r>
              <a:rPr lang="en-US" altLang="zh-TW" dirty="0"/>
              <a:t>The loss function is used to derive the regression coefficient B.</a:t>
            </a:r>
          </a:p>
          <a:p>
            <a:r>
              <a:rPr lang="en-US" altLang="zh-TW" dirty="0"/>
              <a:t>By doing transpose the ‘Y’ in equation 4</a:t>
            </a:r>
          </a:p>
          <a:p>
            <a:r>
              <a:rPr lang="en-US" altLang="zh-TW" dirty="0"/>
              <a:t>and partial differential the loss function of B in equation 5,</a:t>
            </a:r>
          </a:p>
          <a:p>
            <a:r>
              <a:rPr lang="en-US" altLang="zh-TW" dirty="0"/>
              <a:t>We derive the regression coefficient B finally.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C17F7-0B7C-4766-B3A8-4FA38E1EE6C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77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In the result part, predicting data shown in this figure. 3	is very similar to the real data,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and this indicates that  ECG and PPG parameter have a strong correlation with blood pressure.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A is systolic blood pressure, and b is diastolic blood pressure.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So it could be possible that we can measure blood pressure without using cuff.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In the future, we still need to add more physiological parameters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Or try another different regression model to estimate BP.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As long as we do something like that, we may get the more ideal results.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C17F7-0B7C-4766-B3A8-4FA38E1EE6C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8012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Continuously, we want to know whether the regression model works appropriately even we use unknown data.</a:t>
            </a:r>
          </a:p>
          <a:p>
            <a:r>
              <a:rPr lang="en-US" altLang="zh-TW" dirty="0"/>
              <a:t>As shown in this figure, you can see that predicting data is very similar to the real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In the future, we still need to add more physiological parameters to estimate BP.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As long as we do something like that, we may get the ideal results.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C17F7-0B7C-4766-B3A8-4FA38E1EE6C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276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4F8E85C-3C66-4A2E-8367-F05046A62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1" y="1125538"/>
            <a:ext cx="38100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 sz="180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0BBCF8D-F3E5-4116-94F9-018B34B48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1601" y="1987550"/>
            <a:ext cx="48684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 sz="18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41A3615-8A9B-4F37-93EE-9DB5DBCB9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618" y="2708276"/>
            <a:ext cx="9840383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 sz="180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ABE4F30-4B81-4D02-8751-D184BE4F17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charset="0"/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8A17770C-7AB9-427E-B5AC-15B08F43C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5538"/>
            <a:ext cx="12192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 sz="180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B929A66D-8707-4F15-AA07-1F1C4DEE2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1" y="549276"/>
            <a:ext cx="38100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 sz="1800"/>
          </a:p>
        </p:txBody>
      </p:sp>
      <p:sp>
        <p:nvSpPr>
          <p:cNvPr id="12" name="TextBox 15">
            <a:extLst>
              <a:ext uri="{FF2B5EF4-FFF2-40B4-BE49-F238E27FC236}">
                <a16:creationId xmlns:a16="http://schemas.microsoft.com/office/drawing/2014/main" id="{14DE21CD-D067-4AC1-9732-455F5B376C34}"/>
              </a:ext>
            </a:extLst>
          </p:cNvPr>
          <p:cNvSpPr txBox="1"/>
          <p:nvPr userDrawn="1"/>
        </p:nvSpPr>
        <p:spPr bwMode="auto">
          <a:xfrm>
            <a:off x="2351618" y="66280"/>
            <a:ext cx="792500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000" b="1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Biomedical Signal Processing Final Project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213101" y="1844675"/>
            <a:ext cx="7776633" cy="769441"/>
          </a:xfrm>
        </p:spPr>
        <p:txBody>
          <a:bodyPr anchor="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Chapter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213101" y="2924175"/>
            <a:ext cx="7776633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dirty="0"/>
              <a:t>Subtitle</a:t>
            </a:r>
          </a:p>
        </p:txBody>
      </p:sp>
      <p:pic>
        <p:nvPicPr>
          <p:cNvPr id="14338" name="Picture 2" descr="ãæå¤§ æ ¡å¾½ãçåçæå°çµæ">
            <a:extLst>
              <a:ext uri="{FF2B5EF4-FFF2-40B4-BE49-F238E27FC236}">
                <a16:creationId xmlns:a16="http://schemas.microsoft.com/office/drawing/2014/main" id="{B0AAE3B9-3B6C-4E60-A5B8-732E8BF2A8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9734" y="66280"/>
            <a:ext cx="1077436" cy="101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B8FB35BB-A39E-46F1-9D42-10670B4F7B89}"/>
              </a:ext>
            </a:extLst>
          </p:cNvPr>
          <p:cNvSpPr txBox="1"/>
          <p:nvPr userDrawn="1"/>
        </p:nvSpPr>
        <p:spPr>
          <a:xfrm>
            <a:off x="39138" y="179944"/>
            <a:ext cx="21579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Ultrasound Lab</a:t>
            </a:r>
          </a:p>
          <a:p>
            <a:endParaRPr lang="zh-TW" altLang="en-US" sz="1200" b="1" kern="12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en-US" altLang="zh-TW" sz="12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-IoT x AI x Embedded System</a:t>
            </a:r>
            <a:endParaRPr lang="zh-TW" altLang="en-US" sz="1200" b="1" kern="12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46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06F621-1B8A-4527-BE04-31C1654BF81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6367" y="6381751"/>
            <a:ext cx="9696451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altLang="en-US" dirty="0"/>
              <a:t>Project — </a:t>
            </a:r>
            <a:r>
              <a:rPr lang="en-US" altLang="en-US" dirty="0"/>
              <a:t>Cuff-less Blood Pressure Estimation Using Pulse Transit Time </a:t>
            </a:r>
            <a:r>
              <a:rPr lang="en-AU" altLang="en-US" dirty="0"/>
              <a:t>— </a:t>
            </a:r>
            <a:fld id="{D8E7281F-5054-4C02-860E-5CBA38EC8475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78586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84218" y="146050"/>
            <a:ext cx="1538883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2284" y="146050"/>
            <a:ext cx="8068733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ECD71B-316A-477F-AE74-C16871B3616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6367" y="6381751"/>
            <a:ext cx="9696451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altLang="en-US" dirty="0"/>
              <a:t>Project — </a:t>
            </a:r>
            <a:r>
              <a:rPr lang="en-US" altLang="en-US" dirty="0"/>
              <a:t>Cuff-less Blood Pressure Estimation Using Pulse Transit Time </a:t>
            </a:r>
            <a:r>
              <a:rPr lang="en-AU" altLang="en-US" dirty="0"/>
              <a:t>— </a:t>
            </a:r>
            <a:fld id="{D8E7281F-5054-4C02-860E-5CBA38EC8475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3080479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146050"/>
            <a:ext cx="11013016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5" y="1125538"/>
            <a:ext cx="5412316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7800" y="1125538"/>
            <a:ext cx="541231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67D1B64-545D-42A2-89AC-B9307A0F601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6367" y="6381751"/>
            <a:ext cx="9696451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altLang="en-US" dirty="0"/>
              <a:t>Project — </a:t>
            </a:r>
            <a:r>
              <a:rPr lang="en-US" altLang="en-US" dirty="0"/>
              <a:t>Cuff-less Blood Pressure Estimation Using Pulse Transit Time </a:t>
            </a:r>
            <a:r>
              <a:rPr lang="en-AU" altLang="en-US" dirty="0"/>
              <a:t>— </a:t>
            </a:r>
            <a:fld id="{D8E7281F-5054-4C02-860E-5CBA38EC8475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836966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146050"/>
            <a:ext cx="11013016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2285" y="1125538"/>
            <a:ext cx="5412316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7800" y="1125538"/>
            <a:ext cx="541231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E68DCD7-DAB0-4587-9857-CF3C7E24619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6367" y="6381751"/>
            <a:ext cx="9696451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altLang="en-US" dirty="0"/>
              <a:t>Project — </a:t>
            </a:r>
            <a:r>
              <a:rPr lang="en-US" altLang="en-US" dirty="0"/>
              <a:t>Cuff-less Blood Pressure Estimation Using Pulse Transit Time </a:t>
            </a:r>
            <a:r>
              <a:rPr lang="en-AU" altLang="en-US" dirty="0"/>
              <a:t>— </a:t>
            </a:r>
            <a:fld id="{D8E7281F-5054-4C02-860E-5CBA38EC8475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530327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146050"/>
            <a:ext cx="11013016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2285" y="1125539"/>
            <a:ext cx="11027833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285" y="3757614"/>
            <a:ext cx="11027833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1A3558E-C9BD-4A65-A307-9A3A798B787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6367" y="6381751"/>
            <a:ext cx="9696451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altLang="en-US" dirty="0"/>
              <a:t>Project — </a:t>
            </a:r>
            <a:r>
              <a:rPr lang="en-US" altLang="en-US" dirty="0"/>
              <a:t>Cuff-less Blood Pressure Estimation Using Pulse Transit Time </a:t>
            </a:r>
            <a:r>
              <a:rPr lang="en-AU" altLang="en-US" dirty="0"/>
              <a:t>— </a:t>
            </a:r>
            <a:fld id="{D8E7281F-5054-4C02-860E-5CBA38EC8475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380886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034A3A-DCDF-4D27-A279-93A66DEF420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6367" y="6381751"/>
            <a:ext cx="9696451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altLang="en-US" dirty="0"/>
              <a:t>Project — </a:t>
            </a:r>
            <a:r>
              <a:rPr lang="en-US" altLang="en-US" dirty="0"/>
              <a:t>Cuff-less Blood Pressure Estimation Using Pulse Transit Time </a:t>
            </a:r>
            <a:r>
              <a:rPr lang="en-AU" altLang="en-US" dirty="0"/>
              <a:t>— </a:t>
            </a:r>
            <a:fld id="{D8E7281F-5054-4C02-860E-5CBA38EC8475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66441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0788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AD62E2-1229-496E-BBC2-E927DADECD3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6367" y="6381751"/>
            <a:ext cx="9696451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altLang="en-US" dirty="0"/>
              <a:t>Project — </a:t>
            </a:r>
            <a:r>
              <a:rPr lang="en-US" altLang="en-US" dirty="0"/>
              <a:t>Cuff-less Blood Pressure Estimation Using Pulse Transit Time </a:t>
            </a:r>
            <a:r>
              <a:rPr lang="en-AU" altLang="en-US" dirty="0"/>
              <a:t>— </a:t>
            </a:r>
            <a:fld id="{D8E7281F-5054-4C02-860E-5CBA38EC8475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94678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5" y="1125538"/>
            <a:ext cx="5412316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7800" y="1125538"/>
            <a:ext cx="541231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FB49D4C-DA79-4497-9EBC-018DB1D9181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6367" y="6381751"/>
            <a:ext cx="9696451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altLang="en-US" dirty="0"/>
              <a:t>Project — </a:t>
            </a:r>
            <a:r>
              <a:rPr lang="en-US" altLang="en-US" dirty="0"/>
              <a:t>Cuff-less Blood Pressure Estimation Using Pulse Transit Time </a:t>
            </a:r>
            <a:r>
              <a:rPr lang="en-AU" altLang="en-US" dirty="0"/>
              <a:t>— </a:t>
            </a:r>
            <a:fld id="{D8E7281F-5054-4C02-860E-5CBA38EC8475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56253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48197"/>
            <a:ext cx="10972800" cy="76944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B82FBA2E-1685-4894-816E-C4EB1C2BFC9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256367" y="6381751"/>
            <a:ext cx="9696451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altLang="en-US" dirty="0"/>
              <a:t>Project — </a:t>
            </a:r>
            <a:r>
              <a:rPr lang="en-US" altLang="en-US" dirty="0"/>
              <a:t>Cuff-less Blood Pressure Estimation Using Pulse Transit Time </a:t>
            </a:r>
            <a:r>
              <a:rPr lang="en-AU" altLang="en-US" dirty="0"/>
              <a:t>— </a:t>
            </a:r>
            <a:fld id="{D8E7281F-5054-4C02-860E-5CBA38EC8475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476585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0D3A23-7390-4616-BD23-5BF5DACC70E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6367" y="6381751"/>
            <a:ext cx="9696451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altLang="en-US" dirty="0"/>
              <a:t>Project — </a:t>
            </a:r>
            <a:r>
              <a:rPr lang="en-US" altLang="en-US" dirty="0"/>
              <a:t>Cuff-less Blood Pressure Estimation Using Pulse Transit Time </a:t>
            </a:r>
            <a:r>
              <a:rPr lang="en-AU" altLang="en-US" dirty="0"/>
              <a:t>— </a:t>
            </a:r>
            <a:fld id="{D8E7281F-5054-4C02-860E-5CBA38EC8475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944857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F46FF091-1479-45DE-9B6C-6AC3C90A39B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6367" y="6381751"/>
            <a:ext cx="9696451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altLang="en-US" dirty="0"/>
              <a:t>Project — </a:t>
            </a:r>
            <a:r>
              <a:rPr lang="en-US" altLang="en-US" dirty="0"/>
              <a:t>Cuff-less Blood Pressure Estimation Using Pulse Transit Time </a:t>
            </a:r>
            <a:r>
              <a:rPr lang="en-AU" altLang="en-US" dirty="0"/>
              <a:t>— </a:t>
            </a:r>
            <a:fld id="{D8E7281F-5054-4C02-860E-5CBA38EC8475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385675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4011084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75E490C-EEF4-4DEB-8268-1A566BB71B1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6367" y="6381751"/>
            <a:ext cx="9696451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altLang="en-US" dirty="0"/>
              <a:t>Project — </a:t>
            </a:r>
            <a:r>
              <a:rPr lang="en-US" altLang="en-US" dirty="0"/>
              <a:t>Cuff-less Blood Pressure Estimation Using Pulse Transit Time </a:t>
            </a:r>
            <a:r>
              <a:rPr lang="en-AU" altLang="en-US" dirty="0"/>
              <a:t>— </a:t>
            </a:r>
            <a:fld id="{D8E7281F-5054-4C02-860E-5CBA38EC8475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261868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D900B94-D7A3-4FF6-936A-04362B1578F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6367" y="6381751"/>
            <a:ext cx="9696451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altLang="en-US" dirty="0"/>
              <a:t>Project — </a:t>
            </a:r>
            <a:r>
              <a:rPr lang="en-US" altLang="en-US" dirty="0"/>
              <a:t>Cuff-less Blood Pressure Estimation Using Pulse Transit Time </a:t>
            </a:r>
            <a:r>
              <a:rPr lang="en-AU" altLang="en-US" dirty="0"/>
              <a:t>— </a:t>
            </a:r>
            <a:fld id="{D8E7281F-5054-4C02-860E-5CBA38EC8475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10226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B35F34A-47B6-4ACA-92B5-15403CA00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417" y="260350"/>
            <a:ext cx="4868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 sz="18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8AEB947-D3ED-43EA-B202-BC452BE7CE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2284" y="146050"/>
            <a:ext cx="11013016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7337912-2B82-45A5-83F9-315A40BA36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1125538"/>
            <a:ext cx="11027833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>
            <a:extLst>
              <a:ext uri="{FF2B5EF4-FFF2-40B4-BE49-F238E27FC236}">
                <a16:creationId xmlns:a16="http://schemas.microsoft.com/office/drawing/2014/main" id="{BB6911A0-9B89-4A6E-A04C-A66EC066DE3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6367" y="6381751"/>
            <a:ext cx="9696451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r>
              <a:rPr lang="en-AU" altLang="en-US" dirty="0"/>
              <a:t>Project — </a:t>
            </a:r>
            <a:r>
              <a:rPr lang="en-US" altLang="en-US" dirty="0"/>
              <a:t>Cuff-less Blood Pressure Estimation Using Pulse Transit Time</a:t>
            </a:r>
            <a:r>
              <a:rPr lang="en-AU" altLang="en-US" dirty="0"/>
              <a:t> — </a:t>
            </a:r>
            <a:fld id="{D8E7281F-5054-4C02-860E-5CBA38EC8475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5682955D-4BAA-481E-B9FB-0BF6966C7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34" y="981075"/>
            <a:ext cx="11425767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 sz="180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648CA11-2CFE-43FD-BD4F-D4665DF7901F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0" y="6251336"/>
            <a:ext cx="2256367" cy="60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5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86071244?tab=repositori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mode.net/upload/flip/book/e0/e08fb274e69efe4a/f1c8fef845f7.pdf" TargetMode="External"/><Relationship Id="rId2" Type="http://schemas.openxmlformats.org/officeDocument/2006/relationships/hyperlink" Target="https://medium.com/@chih.sheng.huang821/%E7%B7%9A%E6%80%A7%E5%9B%9E%E6%AD%B8-linear-regression-3a271a7453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stamp/stamp.jsp?arnumber=716880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4F86F1-C31F-4C36-8455-8D5848867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3101" y="2788571"/>
            <a:ext cx="7776633" cy="2123658"/>
          </a:xfrm>
        </p:spPr>
        <p:txBody>
          <a:bodyPr/>
          <a:lstStyle/>
          <a:p>
            <a:r>
              <a:rPr lang="en-US" altLang="zh-TW" dirty="0"/>
              <a:t>Cuff-less Blood Pressure Estimation Using Pulse Transit Time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7621CCE-6021-4CCC-A8AC-BCC6AAECD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3101" y="4912229"/>
            <a:ext cx="7776633" cy="1175706"/>
          </a:xfrm>
        </p:spPr>
        <p:txBody>
          <a:bodyPr/>
          <a:lstStyle/>
          <a:p>
            <a:r>
              <a:rPr lang="en-US" altLang="zh-TW" dirty="0"/>
              <a:t>Speaker : </a:t>
            </a:r>
            <a:r>
              <a:rPr lang="zh-TW" altLang="en-US" dirty="0"/>
              <a:t>顏伯任、陳瑋泰</a:t>
            </a:r>
            <a:endParaRPr lang="en-US" altLang="zh-TW" dirty="0"/>
          </a:p>
          <a:p>
            <a:r>
              <a:rPr lang="en-US" altLang="zh-TW" dirty="0"/>
              <a:t>ID</a:t>
            </a:r>
            <a:r>
              <a:rPr lang="zh-TW" altLang="en-US" dirty="0"/>
              <a:t>：</a:t>
            </a:r>
            <a:r>
              <a:rPr lang="en-US" altLang="zh-TW" dirty="0"/>
              <a:t>P86071244</a:t>
            </a:r>
            <a:r>
              <a:rPr lang="zh-TW" altLang="en-US" dirty="0"/>
              <a:t>、</a:t>
            </a:r>
            <a:r>
              <a:rPr lang="en-US" altLang="zh-TW" dirty="0"/>
              <a:t>P86071058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4993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A6A976-C0E1-410B-95BF-055E84F94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284" y="138609"/>
            <a:ext cx="11013016" cy="769441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7A9628-7F17-4C06-AEC3-68C65026F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3119" y="2769579"/>
            <a:ext cx="7151345" cy="2995525"/>
          </a:xfrm>
        </p:spPr>
        <p:txBody>
          <a:bodyPr/>
          <a:lstStyle/>
          <a:p>
            <a:r>
              <a:rPr lang="en-US" altLang="zh-TW" sz="8800" dirty="0">
                <a:solidFill>
                  <a:schemeClr val="tx2"/>
                </a:solidFill>
              </a:rPr>
              <a:t>Thank you! </a:t>
            </a:r>
            <a:r>
              <a:rPr lang="en-US" altLang="zh-TW" sz="14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zh-TW" altLang="en-US" sz="1200" dirty="0">
              <a:solidFill>
                <a:schemeClr val="accent1"/>
              </a:solidFill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AB6332C-ED6C-4D4C-B5A8-719376CC3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altLang="en-US"/>
              <a:t>Project — </a:t>
            </a:r>
            <a:r>
              <a:rPr lang="en-US" altLang="en-US"/>
              <a:t>Cuff-less Blood Pressure Estimation Using Pulse Transit Time </a:t>
            </a:r>
            <a:r>
              <a:rPr lang="en-AU" altLang="en-US"/>
              <a:t>— </a:t>
            </a:r>
            <a:fld id="{D8E7281F-5054-4C02-860E-5CBA38EC8475}" type="slidenum">
              <a:rPr lang="en-AU" altLang="en-US" smtClean="0"/>
              <a:pPr/>
              <a:t>10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346265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98B317-6643-4A5E-9127-9CD4C648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Abstract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A74EF87-3EDF-4AF5-909D-6BAF55005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2284" y="1218382"/>
            <a:ext cx="10591457" cy="4916947"/>
          </a:xfrm>
          <a:prstGeom prst="rect">
            <a:avLst/>
          </a:prstGeo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03773E1-C4AE-4552-B624-2B0A16635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altLang="en-US"/>
              <a:t>Project — </a:t>
            </a:r>
            <a:r>
              <a:rPr lang="en-US" altLang="en-US"/>
              <a:t>Cuff-less Blood Pressure Estimation Using Pulse Transit Time </a:t>
            </a:r>
            <a:r>
              <a:rPr lang="en-AU" altLang="en-US"/>
              <a:t>— </a:t>
            </a:r>
            <a:fld id="{D8E7281F-5054-4C02-860E-5CBA38EC8475}" type="slidenum">
              <a:rPr lang="en-AU" altLang="en-US" smtClean="0"/>
              <a:pPr/>
              <a:t>2</a:t>
            </a:fld>
            <a:endParaRPr lang="en-AU" altLang="en-US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857CF2D3-76A2-462A-9028-477E63B9A7B9}"/>
              </a:ext>
            </a:extLst>
          </p:cNvPr>
          <p:cNvCxnSpPr>
            <a:cxnSpLocks/>
          </p:cNvCxnSpPr>
          <p:nvPr/>
        </p:nvCxnSpPr>
        <p:spPr bwMode="auto">
          <a:xfrm>
            <a:off x="2757948" y="2109019"/>
            <a:ext cx="8096865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C5393322-4463-4069-8228-BE4C2CDD3E05}"/>
              </a:ext>
            </a:extLst>
          </p:cNvPr>
          <p:cNvCxnSpPr>
            <a:cxnSpLocks/>
          </p:cNvCxnSpPr>
          <p:nvPr/>
        </p:nvCxnSpPr>
        <p:spPr bwMode="auto">
          <a:xfrm>
            <a:off x="1022554" y="2467897"/>
            <a:ext cx="9832259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BD9B24D3-43CD-4CEB-ACB4-3A3BCE8D8539}"/>
              </a:ext>
            </a:extLst>
          </p:cNvPr>
          <p:cNvCxnSpPr>
            <a:cxnSpLocks/>
          </p:cNvCxnSpPr>
          <p:nvPr/>
        </p:nvCxnSpPr>
        <p:spPr bwMode="auto">
          <a:xfrm>
            <a:off x="1022554" y="2841523"/>
            <a:ext cx="9198078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CC8DEEDC-AB73-4137-A71C-8594CC007B42}"/>
              </a:ext>
            </a:extLst>
          </p:cNvPr>
          <p:cNvCxnSpPr>
            <a:cxnSpLocks/>
          </p:cNvCxnSpPr>
          <p:nvPr/>
        </p:nvCxnSpPr>
        <p:spPr bwMode="auto">
          <a:xfrm>
            <a:off x="1022554" y="3170904"/>
            <a:ext cx="10481187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B57C5D5-1C89-475E-91E1-33296C65C1C0}"/>
              </a:ext>
            </a:extLst>
          </p:cNvPr>
          <p:cNvCxnSpPr>
            <a:cxnSpLocks/>
          </p:cNvCxnSpPr>
          <p:nvPr/>
        </p:nvCxnSpPr>
        <p:spPr bwMode="auto">
          <a:xfrm>
            <a:off x="1022554" y="3448665"/>
            <a:ext cx="2826775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79BD14F7-64F4-467F-B069-557B31846204}"/>
              </a:ext>
            </a:extLst>
          </p:cNvPr>
          <p:cNvCxnSpPr>
            <a:cxnSpLocks/>
          </p:cNvCxnSpPr>
          <p:nvPr/>
        </p:nvCxnSpPr>
        <p:spPr bwMode="auto">
          <a:xfrm>
            <a:off x="912284" y="5830530"/>
            <a:ext cx="10481187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BCCF7BA2-1E4F-4788-A77F-DAE3D603F6C9}"/>
              </a:ext>
            </a:extLst>
          </p:cNvPr>
          <p:cNvCxnSpPr>
            <a:cxnSpLocks/>
          </p:cNvCxnSpPr>
          <p:nvPr/>
        </p:nvCxnSpPr>
        <p:spPr bwMode="auto">
          <a:xfrm>
            <a:off x="912284" y="6135329"/>
            <a:ext cx="4529871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18CC24D8-F8AF-4F67-8D22-859190E7F977}"/>
              </a:ext>
            </a:extLst>
          </p:cNvPr>
          <p:cNvCxnSpPr>
            <a:cxnSpLocks/>
          </p:cNvCxnSpPr>
          <p:nvPr/>
        </p:nvCxnSpPr>
        <p:spPr bwMode="auto">
          <a:xfrm>
            <a:off x="7669060" y="4144736"/>
            <a:ext cx="3807917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50D99471-B026-4A2F-9473-F5FF8CF17F82}"/>
              </a:ext>
            </a:extLst>
          </p:cNvPr>
          <p:cNvCxnSpPr>
            <a:cxnSpLocks/>
          </p:cNvCxnSpPr>
          <p:nvPr/>
        </p:nvCxnSpPr>
        <p:spPr bwMode="auto">
          <a:xfrm>
            <a:off x="954065" y="4494421"/>
            <a:ext cx="9827713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EAFD5475-5AD0-4DB8-B70D-646A29F117DE}"/>
              </a:ext>
            </a:extLst>
          </p:cNvPr>
          <p:cNvCxnSpPr>
            <a:cxnSpLocks/>
          </p:cNvCxnSpPr>
          <p:nvPr/>
        </p:nvCxnSpPr>
        <p:spPr bwMode="auto">
          <a:xfrm>
            <a:off x="954065" y="4847238"/>
            <a:ext cx="5180557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0508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5E6DCE-FBC9-4BCD-92FA-62ED8852B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B6931A8-95FE-44A1-98BB-D5F314EB7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5" t="15209" r="7089" b="14744"/>
          <a:stretch/>
        </p:blipFill>
        <p:spPr>
          <a:xfrm>
            <a:off x="5450252" y="1391624"/>
            <a:ext cx="5804502" cy="3846504"/>
          </a:xfrm>
          <a:prstGeom prst="rect">
            <a:avLst/>
          </a:prstGeo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0782185-32F5-4418-9ABB-12B0058AE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altLang="en-US"/>
              <a:t>Project — </a:t>
            </a:r>
            <a:r>
              <a:rPr lang="en-US" altLang="en-US"/>
              <a:t>Cuff-less Blood Pressure Estimation Using Pulse Transit Time </a:t>
            </a:r>
            <a:r>
              <a:rPr lang="en-AU" altLang="en-US"/>
              <a:t>— </a:t>
            </a:r>
            <a:fld id="{D8E7281F-5054-4C02-860E-5CBA38EC8475}" type="slidenum">
              <a:rPr lang="en-AU" altLang="en-US" smtClean="0"/>
              <a:pPr/>
              <a:t>3</a:t>
            </a:fld>
            <a:endParaRPr lang="en-AU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BF0381-16E7-4746-8AA4-280980D496B8}"/>
              </a:ext>
            </a:extLst>
          </p:cNvPr>
          <p:cNvSpPr/>
          <p:nvPr/>
        </p:nvSpPr>
        <p:spPr>
          <a:xfrm>
            <a:off x="3540227" y="5281710"/>
            <a:ext cx="51115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1.	Cuff-less BP estimator block diagram.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570379F-8949-43D2-8576-19DF94525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267" y="1219376"/>
            <a:ext cx="5724525" cy="2095500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CE854084-C0B0-4B13-B553-F9414ABF3025}"/>
              </a:ext>
            </a:extLst>
          </p:cNvPr>
          <p:cNvCxnSpPr>
            <a:cxnSpLocks/>
          </p:cNvCxnSpPr>
          <p:nvPr/>
        </p:nvCxnSpPr>
        <p:spPr bwMode="auto">
          <a:xfrm flipV="1">
            <a:off x="2551471" y="2051674"/>
            <a:ext cx="5294671" cy="114872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BE533BF5-4409-4AB5-9A9E-AB86C7DBC5C4}"/>
              </a:ext>
            </a:extLst>
          </p:cNvPr>
          <p:cNvSpPr/>
          <p:nvPr/>
        </p:nvSpPr>
        <p:spPr bwMode="auto">
          <a:xfrm>
            <a:off x="1578077" y="3097161"/>
            <a:ext cx="973394" cy="217715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35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946DBB-8BA7-4CEB-940F-9BA08DD17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 Extraction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03927F9-BD51-47E0-AD9B-69A0D31A4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altLang="en-US"/>
              <a:t>Project — </a:t>
            </a:r>
            <a:r>
              <a:rPr lang="en-US" altLang="en-US"/>
              <a:t>Cuff-less Blood Pressure Estimation Using Pulse Transit Time </a:t>
            </a:r>
            <a:r>
              <a:rPr lang="en-AU" altLang="en-US"/>
              <a:t>— </a:t>
            </a:r>
            <a:fld id="{D8E7281F-5054-4C02-860E-5CBA38EC8475}" type="slidenum">
              <a:rPr lang="en-AU" altLang="en-US" smtClean="0"/>
              <a:pPr/>
              <a:t>4</a:t>
            </a:fld>
            <a:endParaRPr lang="en-AU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95EB7221-44E2-4A8E-B467-D11BD3EAB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97780" y="1282376"/>
            <a:ext cx="6196439" cy="429324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5DF06C5-D3A8-4197-A452-DD897E133AB7}"/>
              </a:ext>
            </a:extLst>
          </p:cNvPr>
          <p:cNvSpPr/>
          <p:nvPr/>
        </p:nvSpPr>
        <p:spPr>
          <a:xfrm>
            <a:off x="2783843" y="5490969"/>
            <a:ext cx="72698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2.	Calculation of PTT from the time taken for the heart beat pulse to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arrive in the finger PPG signal. a) ECG signal. b) PPG signal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09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98AD10-8611-468A-B225-B033967E4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Regression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39102F2-9042-438A-BF54-C5904A6A1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altLang="en-US"/>
              <a:t>Project — </a:t>
            </a:r>
            <a:r>
              <a:rPr lang="en-US" altLang="en-US"/>
              <a:t>Cuff-less Blood Pressure Estimation Using Pulse Transit Time </a:t>
            </a:r>
            <a:r>
              <a:rPr lang="en-AU" altLang="en-US"/>
              <a:t>— </a:t>
            </a:r>
            <a:fld id="{D8E7281F-5054-4C02-860E-5CBA38EC8475}" type="slidenum">
              <a:rPr lang="en-AU" altLang="en-US" smtClean="0"/>
              <a:pPr/>
              <a:t>5</a:t>
            </a:fld>
            <a:endParaRPr lang="en-AU" altLang="en-US" dirty="0"/>
          </a:p>
        </p:txBody>
      </p:sp>
      <p:pic>
        <p:nvPicPr>
          <p:cNvPr id="1028" name="Picture 4" descr="https://cdn-images-1.medium.com/max/2000/1*eRL0NA4VuSt3VMDoP0Q0hQ.png">
            <a:extLst>
              <a:ext uri="{FF2B5EF4-FFF2-40B4-BE49-F238E27FC236}">
                <a16:creationId xmlns:a16="http://schemas.microsoft.com/office/drawing/2014/main" id="{DB8CA382-6038-4297-8A74-82B1D85DE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305" y="1530059"/>
            <a:ext cx="355282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-images-1.medium.com/max/2000/1*Zs4KuMj1s3m9IHKaQ3BgcA.png">
            <a:extLst>
              <a:ext uri="{FF2B5EF4-FFF2-40B4-BE49-F238E27FC236}">
                <a16:creationId xmlns:a16="http://schemas.microsoft.com/office/drawing/2014/main" id="{50D4E507-556C-4844-A390-DADFCDFF9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417" y="3388335"/>
            <a:ext cx="1724025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dn-images-1.medium.com/max/2000/1*abnAq9JsIEZsY4Qof4wLAg.png">
            <a:extLst>
              <a:ext uri="{FF2B5EF4-FFF2-40B4-BE49-F238E27FC236}">
                <a16:creationId xmlns:a16="http://schemas.microsoft.com/office/drawing/2014/main" id="{FCEC136A-F443-4C3A-85D2-1E160CEA0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004" y="4379836"/>
            <a:ext cx="530542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77A0001-1143-4E4E-AEB9-E95821415CC8}"/>
              </a:ext>
            </a:extLst>
          </p:cNvPr>
          <p:cNvSpPr txBox="1"/>
          <p:nvPr/>
        </p:nvSpPr>
        <p:spPr>
          <a:xfrm>
            <a:off x="8192022" y="2421950"/>
            <a:ext cx="106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44DBEC4-A331-4E45-B266-59ED0846FE1C}"/>
              </a:ext>
            </a:extLst>
          </p:cNvPr>
          <p:cNvSpPr txBox="1"/>
          <p:nvPr/>
        </p:nvSpPr>
        <p:spPr>
          <a:xfrm>
            <a:off x="8192022" y="3455304"/>
            <a:ext cx="106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430E8F4-B467-4F60-BD1A-A0BED26B630A}"/>
              </a:ext>
            </a:extLst>
          </p:cNvPr>
          <p:cNvSpPr txBox="1"/>
          <p:nvPr/>
        </p:nvSpPr>
        <p:spPr>
          <a:xfrm>
            <a:off x="8192022" y="5306111"/>
            <a:ext cx="106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7AF4D82-C84B-42FE-ADD3-E2F5FB5EB1C8}"/>
              </a:ext>
            </a:extLst>
          </p:cNvPr>
          <p:cNvSpPr/>
          <p:nvPr/>
        </p:nvSpPr>
        <p:spPr>
          <a:xfrm>
            <a:off x="912284" y="1230568"/>
            <a:ext cx="3360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23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3F847D-0949-4DE0-9D58-AAE972BCD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Regression (cont.)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03E3B37-E3D4-41CD-8E53-4933E382E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altLang="en-US"/>
              <a:t>Project — </a:t>
            </a:r>
            <a:r>
              <a:rPr lang="en-US" altLang="en-US"/>
              <a:t>Cuff-less Blood Pressure Estimation Using Pulse Transit Time </a:t>
            </a:r>
            <a:r>
              <a:rPr lang="en-AU" altLang="en-US"/>
              <a:t>— </a:t>
            </a:r>
            <a:fld id="{D8E7281F-5054-4C02-860E-5CBA38EC8475}" type="slidenum">
              <a:rPr lang="en-AU" altLang="en-US" smtClean="0"/>
              <a:pPr/>
              <a:t>6</a:t>
            </a:fld>
            <a:endParaRPr lang="en-AU" altLang="en-US" dirty="0"/>
          </a:p>
        </p:txBody>
      </p:sp>
      <p:pic>
        <p:nvPicPr>
          <p:cNvPr id="2050" name="Picture 2" descr="https://cdn-images-1.medium.com/max/2000/1*C76ST7wCcEplnhfgb38yXg.png">
            <a:extLst>
              <a:ext uri="{FF2B5EF4-FFF2-40B4-BE49-F238E27FC236}">
                <a16:creationId xmlns:a16="http://schemas.microsoft.com/office/drawing/2014/main" id="{E4042FD7-1364-4F52-8D8C-448D73DFF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817" y="1929269"/>
            <a:ext cx="31527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dn-images-1.medium.com/max/2000/1*xxLPnWqgZ6uB1U_bPFA2oA.png">
            <a:extLst>
              <a:ext uri="{FF2B5EF4-FFF2-40B4-BE49-F238E27FC236}">
                <a16:creationId xmlns:a16="http://schemas.microsoft.com/office/drawing/2014/main" id="{A3E21886-98C9-4BD9-AAC3-BB514F4A0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805" y="3429000"/>
            <a:ext cx="376237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6098FB7-5665-43CC-B3DB-EE3B68CADFAB}"/>
              </a:ext>
            </a:extLst>
          </p:cNvPr>
          <p:cNvSpPr/>
          <p:nvPr/>
        </p:nvSpPr>
        <p:spPr>
          <a:xfrm>
            <a:off x="912284" y="1267768"/>
            <a:ext cx="29645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4BD8B20-CEA6-497B-82A9-D049F9197AC6}"/>
              </a:ext>
            </a:extLst>
          </p:cNvPr>
          <p:cNvSpPr txBox="1"/>
          <p:nvPr/>
        </p:nvSpPr>
        <p:spPr>
          <a:xfrm>
            <a:off x="8192022" y="2421950"/>
            <a:ext cx="106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07A16EC-31E8-4F4B-ABA2-4EF3B066B7FF}"/>
              </a:ext>
            </a:extLst>
          </p:cNvPr>
          <p:cNvSpPr txBox="1"/>
          <p:nvPr/>
        </p:nvSpPr>
        <p:spPr>
          <a:xfrm>
            <a:off x="8192022" y="4831318"/>
            <a:ext cx="106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468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08F8AE-5CA3-432D-B6AB-E4CC4861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954E5B9-ED94-4459-9A9A-4E7146A47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altLang="en-US"/>
              <a:t>Project — </a:t>
            </a:r>
            <a:r>
              <a:rPr lang="en-US" altLang="en-US"/>
              <a:t>Cuff-less Blood Pressure Estimation Using Pulse Transit Time </a:t>
            </a:r>
            <a:r>
              <a:rPr lang="en-AU" altLang="en-US"/>
              <a:t>— </a:t>
            </a:r>
            <a:fld id="{D8E7281F-5054-4C02-860E-5CBA38EC8475}" type="slidenum">
              <a:rPr lang="en-AU" altLang="en-US" smtClean="0"/>
              <a:pPr/>
              <a:t>7</a:t>
            </a:fld>
            <a:endParaRPr lang="en-AU" altLang="en-US" dirty="0"/>
          </a:p>
        </p:txBody>
      </p:sp>
      <p:pic>
        <p:nvPicPr>
          <p:cNvPr id="6" name="圖片 5" descr="一張含有 文字, 地圖 的圖片&#10;&#10;描述是以非常高的可信度產生">
            <a:extLst>
              <a:ext uri="{FF2B5EF4-FFF2-40B4-BE49-F238E27FC236}">
                <a16:creationId xmlns:a16="http://schemas.microsoft.com/office/drawing/2014/main" id="{1A798865-B0BF-4760-8D3D-E597FE729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130" y="1139026"/>
            <a:ext cx="5461348" cy="4096011"/>
          </a:xfrm>
          <a:prstGeom prst="rect">
            <a:avLst/>
          </a:prstGeom>
        </p:spPr>
      </p:pic>
      <p:pic>
        <p:nvPicPr>
          <p:cNvPr id="8" name="圖片 7" descr="一張含有 地圖, 文字 的圖片&#10;&#10;描述是以非常高的可信度產生">
            <a:extLst>
              <a:ext uri="{FF2B5EF4-FFF2-40B4-BE49-F238E27FC236}">
                <a16:creationId xmlns:a16="http://schemas.microsoft.com/office/drawing/2014/main" id="{329FC005-3377-4C08-A5CD-3C670AEDA4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57" y="1242132"/>
            <a:ext cx="5323873" cy="399290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507A1BE-1382-4FF5-94B0-0115FE31687D}"/>
              </a:ext>
            </a:extLst>
          </p:cNvPr>
          <p:cNvSpPr/>
          <p:nvPr/>
        </p:nvSpPr>
        <p:spPr>
          <a:xfrm>
            <a:off x="3048000" y="5338143"/>
            <a:ext cx="51878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3.	Training results. a) Systolic blood pressure; b) Diastolic blood pressure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962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914E4-81A4-4A54-B460-A53AD245D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 (cont.)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225762C-C315-4365-82DC-6280DA458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altLang="en-US"/>
              <a:t>Project — </a:t>
            </a:r>
            <a:r>
              <a:rPr lang="en-US" altLang="en-US"/>
              <a:t>Cuff-less Blood Pressure Estimation Using Pulse Transit Time </a:t>
            </a:r>
            <a:r>
              <a:rPr lang="en-AU" altLang="en-US"/>
              <a:t>— </a:t>
            </a:r>
            <a:fld id="{D8E7281F-5054-4C02-860E-5CBA38EC8475}" type="slidenum">
              <a:rPr lang="en-AU" altLang="en-US" smtClean="0"/>
              <a:pPr/>
              <a:t>8</a:t>
            </a:fld>
            <a:endParaRPr lang="en-AU" altLang="en-US" dirty="0"/>
          </a:p>
        </p:txBody>
      </p:sp>
      <p:pic>
        <p:nvPicPr>
          <p:cNvPr id="6" name="圖片 5" descr="一張含有 文字, 地圖 的圖片&#10;&#10;描述是以非常高的可信度產生">
            <a:extLst>
              <a:ext uri="{FF2B5EF4-FFF2-40B4-BE49-F238E27FC236}">
                <a16:creationId xmlns:a16="http://schemas.microsoft.com/office/drawing/2014/main" id="{3AA199B4-5AF8-439E-B06D-5C363EB927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577" y="1397404"/>
            <a:ext cx="5085565" cy="3814174"/>
          </a:xfrm>
          <a:prstGeom prst="rect">
            <a:avLst/>
          </a:prstGeom>
        </p:spPr>
      </p:pic>
      <p:pic>
        <p:nvPicPr>
          <p:cNvPr id="8" name="圖片 7" descr="一張含有 文字, 地圖 的圖片&#10;&#10;描述是以非常高的可信度產生">
            <a:extLst>
              <a:ext uri="{FF2B5EF4-FFF2-40B4-BE49-F238E27FC236}">
                <a16:creationId xmlns:a16="http://schemas.microsoft.com/office/drawing/2014/main" id="{9B3980D5-77AC-4415-AB0F-8458CC81BB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50" y="1490597"/>
            <a:ext cx="5194127" cy="389559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9056A6A-A91F-4ED2-ACAE-3589BB99E1C4}"/>
              </a:ext>
            </a:extLst>
          </p:cNvPr>
          <p:cNvSpPr txBox="1"/>
          <p:nvPr/>
        </p:nvSpPr>
        <p:spPr>
          <a:xfrm>
            <a:off x="3909164" y="5386192"/>
            <a:ext cx="5466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4.	Testing results. a) Systolic blood pressure test; b) Diastolic blood pressure test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834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5DB8C-EE63-435F-9970-04ECB3FE3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C39778-682D-4E33-B8D1-AA5A204E3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 </a:t>
            </a:r>
            <a:r>
              <a:rPr lang="en-US" altLang="zh-TW" dirty="0">
                <a:hlinkClick r:id="rId2"/>
              </a:rPr>
              <a:t>Linear regression</a:t>
            </a:r>
            <a:endParaRPr lang="en-US" altLang="zh-TW" dirty="0"/>
          </a:p>
          <a:p>
            <a:r>
              <a:rPr lang="en-US" altLang="zh-TW" dirty="0"/>
              <a:t>2. </a:t>
            </a:r>
            <a:r>
              <a:rPr lang="en-US" altLang="zh-TW" dirty="0">
                <a:hlinkClick r:id="rId3"/>
              </a:rPr>
              <a:t>Single linear regression</a:t>
            </a:r>
            <a:endParaRPr lang="en-US" altLang="zh-TW" dirty="0"/>
          </a:p>
          <a:p>
            <a:r>
              <a:rPr lang="en-US" altLang="zh-TW" dirty="0"/>
              <a:t>3. </a:t>
            </a:r>
            <a:r>
              <a:rPr lang="en-US" altLang="zh-TW" dirty="0">
                <a:hlinkClick r:id="rId4"/>
              </a:rPr>
              <a:t>Cuff-Less High-Accuracy Calibration-Free Blood Pressure Estimation Using Pulse Transit Time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6C9009-AD68-4608-9F7F-4E12B69F4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AU" altLang="en-US"/>
              <a:t>Project — </a:t>
            </a:r>
            <a:r>
              <a:rPr lang="en-US" altLang="en-US"/>
              <a:t>Cuff-less Blood Pressure Estimation Using Pulse Transit Time </a:t>
            </a:r>
            <a:r>
              <a:rPr lang="en-AU" altLang="en-US"/>
              <a:t>— </a:t>
            </a:r>
            <a:fld id="{D8E7281F-5054-4C02-860E-5CBA38EC8475}" type="slidenum">
              <a:rPr lang="en-AU" altLang="en-US" smtClean="0"/>
              <a:pPr/>
              <a:t>9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899413516"/>
      </p:ext>
    </p:extLst>
  </p:cSld>
  <p:clrMapOvr>
    <a:masterClrMapping/>
  </p:clrMapOvr>
</p:sld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5918</TotalTime>
  <Words>576</Words>
  <Application>Microsoft Office PowerPoint</Application>
  <PresentationFormat>寬螢幕</PresentationFormat>
  <Paragraphs>75</Paragraphs>
  <Slides>10</Slides>
  <Notes>7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新細明體</vt:lpstr>
      <vt:lpstr>Arial</vt:lpstr>
      <vt:lpstr>Calibri</vt:lpstr>
      <vt:lpstr>Times New Roman</vt:lpstr>
      <vt:lpstr>Wingdings</vt:lpstr>
      <vt:lpstr>2_Blends</vt:lpstr>
      <vt:lpstr>Cuff-less Blood Pressure Estimation Using Pulse Transit Time</vt:lpstr>
      <vt:lpstr>Abstract</vt:lpstr>
      <vt:lpstr>Introduction</vt:lpstr>
      <vt:lpstr>Feature Extraction</vt:lpstr>
      <vt:lpstr>Regression</vt:lpstr>
      <vt:lpstr>Regression (cont.)</vt:lpstr>
      <vt:lpstr>Results</vt:lpstr>
      <vt:lpstr>Results (cont.)</vt:lpstr>
      <vt:lpstr>References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 顏</dc:creator>
  <cp:lastModifiedBy>顏伯任</cp:lastModifiedBy>
  <cp:revision>108</cp:revision>
  <dcterms:created xsi:type="dcterms:W3CDTF">2019-05-26T11:50:11Z</dcterms:created>
  <dcterms:modified xsi:type="dcterms:W3CDTF">2019-06-17T15:24:15Z</dcterms:modified>
</cp:coreProperties>
</file>