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handoutMasterIdLst>
    <p:handoutMasterId r:id="rId21"/>
  </p:handoutMasterIdLst>
  <p:sldIdLst>
    <p:sldId id="256" r:id="rId5"/>
    <p:sldId id="257" r:id="rId6"/>
    <p:sldId id="261" r:id="rId8"/>
    <p:sldId id="263" r:id="rId9"/>
    <p:sldId id="267" r:id="rId10"/>
    <p:sldId id="290" r:id="rId11"/>
    <p:sldId id="275" r:id="rId12"/>
    <p:sldId id="273" r:id="rId13"/>
    <p:sldId id="276" r:id="rId14"/>
    <p:sldId id="264" r:id="rId15"/>
    <p:sldId id="291" r:id="rId16"/>
    <p:sldId id="292" r:id="rId17"/>
    <p:sldId id="280" r:id="rId18"/>
    <p:sldId id="293" r:id="rId19"/>
    <p:sldId id="271" r:id="rId20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98"/>
        <p:guide pos="283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9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1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4181475"/>
            <a:ext cx="9144000" cy="963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4100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1213" y="2128838"/>
            <a:ext cx="2546350" cy="2039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0221" y="2051034"/>
            <a:ext cx="4830437" cy="860764"/>
          </a:xfrm>
        </p:spPr>
        <p:txBody>
          <a:bodyPr anchor="t"/>
          <a:lstStyle>
            <a:lvl1pPr algn="l">
              <a:defRPr sz="3375" b="1"/>
            </a:lvl1pPr>
          </a:lstStyle>
          <a:p>
            <a:pPr fontAlgn="auto"/>
            <a:r>
              <a:rPr lang="zh-CN" altLang="en-US" sz="337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221" y="2930072"/>
            <a:ext cx="4830437" cy="313094"/>
          </a:xfrm>
        </p:spPr>
        <p:txBody>
          <a:bodyPr>
            <a:normAutofit/>
          </a:bodyPr>
          <a:lstStyle>
            <a:lvl1pPr marL="0" indent="0" algn="l">
              <a:buNone/>
              <a:defRPr sz="79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auto"/>
            <a:r>
              <a:rPr lang="zh-CN" altLang="en-US" sz="790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B885E2AA-F0F3-4CCE-84AF-019E5CBEDDD1}" type="datetimeFigureOut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0014383-025F-4889-B26A-A5749CCC0423}" type="slidenum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1763713"/>
            <a:ext cx="9144000" cy="1617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905000" y="1320800"/>
            <a:ext cx="5334000" cy="2503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30000"/>
              </a:lnSpc>
            </a:pPr>
            <a:endParaRPr lang="zh-CN" altLang="en-US" sz="3375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04999" y="2075026"/>
            <a:ext cx="5334001" cy="99434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3375"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4179888"/>
            <a:ext cx="9144000" cy="963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7172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1213" y="2128838"/>
            <a:ext cx="2546350" cy="2039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0221" y="2050929"/>
            <a:ext cx="4830437" cy="860719"/>
          </a:xfrm>
        </p:spPr>
        <p:txBody>
          <a:bodyPr anchor="t"/>
          <a:lstStyle>
            <a:lvl1pPr algn="l">
              <a:defRPr sz="4500" b="1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221" y="2929921"/>
            <a:ext cx="4830437" cy="313077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z="1050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B885E2AA-F0F3-4CCE-84AF-019E5CBEDDD1}" type="datetimeFigureOut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0014383-025F-4889-B26A-A5749CCC0423}" type="slidenum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 rot="5400000" flipH="1">
            <a:off x="3981450" y="-19050"/>
            <a:ext cx="1181100" cy="9144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任意多边形: 形状 4"/>
          <p:cNvSpPr/>
          <p:nvPr>
            <p:custDataLst>
              <p:tags r:id="rId3"/>
            </p:custDataLst>
          </p:nvPr>
        </p:nvSpPr>
        <p:spPr>
          <a:xfrm rot="16200000">
            <a:off x="3981450" y="-19050"/>
            <a:ext cx="1181100" cy="9144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343025" y="1374775"/>
            <a:ext cx="6467475" cy="2109788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4094163" y="900113"/>
            <a:ext cx="982663" cy="982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Shape 3598"/>
          <p:cNvSpPr/>
          <p:nvPr>
            <p:custDataLst>
              <p:tags r:id="rId6"/>
            </p:custDataLst>
          </p:nvPr>
        </p:nvSpPr>
        <p:spPr>
          <a:xfrm>
            <a:off x="4316413" y="1122363"/>
            <a:ext cx="538163" cy="536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sz="1350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1199" y="2819846"/>
            <a:ext cx="5181601" cy="49146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3954AF2-503E-426F-8740-22E56E371511}" type="datetimeFigureOut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9F847256-E239-4B61-8876-51653AA1E2CB}" type="slidenum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63252"/>
            <a:ext cx="7886700" cy="994295"/>
          </a:xfrm>
        </p:spPr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24153"/>
            <a:ext cx="3868340" cy="618010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24153"/>
            <a:ext cx="3887391" cy="618010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42"/>
            <a:ext cx="3123900" cy="120029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42"/>
            <a:ext cx="4627800" cy="40532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241"/>
            <a:ext cx="3123900" cy="285904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202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74231" y="273878"/>
            <a:ext cx="641119" cy="4359417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7170767" cy="4359417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08"/>
            <a:ext cx="7886700" cy="4169743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1763713"/>
            <a:ext cx="9144000" cy="1616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905000" y="1320800"/>
            <a:ext cx="5334000" cy="2503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30000"/>
              </a:lnSpc>
            </a:pPr>
            <a:endParaRPr lang="zh-CN" altLang="en-US" sz="4500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04999" y="2074920"/>
            <a:ext cx="5334001" cy="99429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4179888"/>
            <a:ext cx="9144000" cy="963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10244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1213" y="2128838"/>
            <a:ext cx="2546350" cy="2039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0221" y="2050929"/>
            <a:ext cx="4830437" cy="860719"/>
          </a:xfrm>
        </p:spPr>
        <p:txBody>
          <a:bodyPr anchor="t"/>
          <a:lstStyle>
            <a:lvl1pPr algn="l">
              <a:defRPr sz="4500" b="1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221" y="2929921"/>
            <a:ext cx="4830437" cy="313077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z="1050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B885E2AA-F0F3-4CCE-84AF-019E5CBEDDD1}" type="datetimeFigureOut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A0014383-025F-4889-B26A-A5749CCC0423}" type="slidenum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 rot="5400000" flipH="1">
            <a:off x="3981450" y="-19050"/>
            <a:ext cx="1181100" cy="9144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任意多边形: 形状 4"/>
          <p:cNvSpPr/>
          <p:nvPr>
            <p:custDataLst>
              <p:tags r:id="rId3"/>
            </p:custDataLst>
          </p:nvPr>
        </p:nvSpPr>
        <p:spPr>
          <a:xfrm rot="16200000">
            <a:off x="3981450" y="-19050"/>
            <a:ext cx="1181100" cy="9144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343025" y="1374775"/>
            <a:ext cx="6467475" cy="2109788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4094163" y="900113"/>
            <a:ext cx="982663" cy="982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Shape 3598"/>
          <p:cNvSpPr/>
          <p:nvPr>
            <p:custDataLst>
              <p:tags r:id="rId6"/>
            </p:custDataLst>
          </p:nvPr>
        </p:nvSpPr>
        <p:spPr>
          <a:xfrm>
            <a:off x="4316413" y="1122363"/>
            <a:ext cx="538163" cy="536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sz="1350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1199" y="2819846"/>
            <a:ext cx="5181601" cy="49146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05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3954AF2-503E-426F-8740-22E56E371511}" type="datetimeFigureOut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9F847256-E239-4B61-8876-51653AA1E2CB}" type="slidenum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63252"/>
            <a:ext cx="7886700" cy="994295"/>
          </a:xfrm>
        </p:spPr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24153"/>
            <a:ext cx="3868340" cy="618010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24153"/>
            <a:ext cx="3887391" cy="618010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 rot="5400000" flipH="1">
            <a:off x="3981450" y="-19050"/>
            <a:ext cx="1181100" cy="9147175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8" name="任意多边形: 形状 4"/>
          <p:cNvSpPr/>
          <p:nvPr>
            <p:custDataLst>
              <p:tags r:id="rId3"/>
            </p:custDataLst>
          </p:nvPr>
        </p:nvSpPr>
        <p:spPr>
          <a:xfrm rot="16200000">
            <a:off x="3981450" y="-19050"/>
            <a:ext cx="1181100" cy="9147175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343025" y="1374775"/>
            <a:ext cx="6467475" cy="2109788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4094163" y="900113"/>
            <a:ext cx="982663" cy="982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11" name="Shape 3598"/>
          <p:cNvSpPr/>
          <p:nvPr>
            <p:custDataLst>
              <p:tags r:id="rId6"/>
            </p:custDataLst>
          </p:nvPr>
        </p:nvSpPr>
        <p:spPr>
          <a:xfrm>
            <a:off x="4316413" y="1122363"/>
            <a:ext cx="538163" cy="538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1434" tIns="21434" rIns="21434" bIns="21434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sz="1015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1199" y="2819991"/>
            <a:ext cx="5181601" cy="4914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7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90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3954AF2-503E-426F-8740-22E56E371511}" type="datetimeFigureOut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9F847256-E239-4B61-8876-51653AA1E2CB}" type="slidenum">
              <a:rPr lang="zh-CN" altLang="en-US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42"/>
            <a:ext cx="3123900" cy="120029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42"/>
            <a:ext cx="4627800" cy="40532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241"/>
            <a:ext cx="3123900" cy="285904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74231" y="273878"/>
            <a:ext cx="641119" cy="4359417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7170767" cy="4359417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08"/>
            <a:ext cx="7886700" cy="4169743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1763713"/>
            <a:ext cx="9144000" cy="16160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905000" y="1320800"/>
            <a:ext cx="5334000" cy="2503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30000"/>
              </a:lnSpc>
            </a:pPr>
            <a:endParaRPr lang="zh-CN" altLang="en-US" sz="4500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04999" y="2074920"/>
            <a:ext cx="5334001" cy="99429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202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63261"/>
            <a:ext cx="7886700" cy="994346"/>
          </a:xfrm>
        </p:spPr>
        <p:txBody>
          <a:bodyPr/>
          <a:lstStyle/>
          <a:p>
            <a:pPr fontAlgn="auto"/>
            <a:r>
              <a:rPr lang="zh-CN" altLang="en-US" sz="202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24216"/>
            <a:ext cx="3868340" cy="618042"/>
          </a:xfrm>
        </p:spPr>
        <p:txBody>
          <a:bodyPr anchor="b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auto"/>
            <a:r>
              <a:rPr lang="zh-CN" altLang="en-US" sz="157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24216"/>
            <a:ext cx="3887391" cy="618042"/>
          </a:xfrm>
        </p:spPr>
        <p:txBody>
          <a:bodyPr anchor="b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auto"/>
            <a:r>
              <a:rPr lang="zh-CN" altLang="en-US" sz="157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202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60"/>
            <a:ext cx="3123900" cy="1200360"/>
          </a:xfrm>
        </p:spPr>
        <p:txBody>
          <a:bodyPr anchor="t" anchorCtr="0">
            <a:normAutofit/>
          </a:bodyPr>
          <a:lstStyle>
            <a:lvl1pPr>
              <a:defRPr sz="2025"/>
            </a:lvl1pPr>
          </a:lstStyle>
          <a:p>
            <a:pPr fontAlgn="auto"/>
            <a:r>
              <a:rPr lang="zh-CN" altLang="en-US" sz="202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60"/>
            <a:ext cx="4627800" cy="405340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320"/>
            <a:ext cx="3123900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auto"/>
            <a:r>
              <a:rPr lang="zh-CN" altLang="en-US" sz="112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74231" y="273892"/>
            <a:ext cx="641119" cy="4359641"/>
          </a:xfrm>
        </p:spPr>
        <p:txBody>
          <a:bodyPr vert="eaVert"/>
          <a:lstStyle/>
          <a:p>
            <a:pPr fontAlgn="auto"/>
            <a:r>
              <a:rPr lang="zh-CN" altLang="en-US" sz="202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7170767" cy="4359641"/>
          </a:xfrm>
        </p:spPr>
        <p:txBody>
          <a:bodyPr vert="eaVert"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z="202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112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01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1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1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fld id="{13954AF2-503E-426F-8740-22E56E371511}" type="datetimeFigureOut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fld id="{9F847256-E239-4B61-8876-51653AA1E2CB}" type="slidenum">
              <a:rPr lang="zh-CN" altLang="en-US" sz="675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514350" rtl="0" eaLnBrk="1" latinLnBrk="0" hangingPunct="1">
        <a:lnSpc>
          <a:spcPct val="120000"/>
        </a:lnSpc>
        <a:spcBef>
          <a:spcPct val="0"/>
        </a:spcBef>
        <a:buNone/>
        <a:defRPr sz="20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120000"/>
        </a:lnSpc>
        <a:spcBef>
          <a:spcPct val="113000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9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803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1350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3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fld id="{13954AF2-503E-426F-8740-22E56E371511}" type="datetimeFigureOut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fld id="{9F847256-E239-4B61-8876-51653AA1E2CB}" type="slidenum">
              <a:rPr lang="zh-CN" altLang="en-US" strike="noStrike" noProof="1" smtClean="0"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29.xml"/><Relationship Id="rId5" Type="http://schemas.openxmlformats.org/officeDocument/2006/relationships/image" Target="../media/image6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4.xml"/><Relationship Id="rId5" Type="http://schemas.openxmlformats.org/officeDocument/2006/relationships/image" Target="../media/image6.png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9.xml"/><Relationship Id="rId5" Type="http://schemas.openxmlformats.org/officeDocument/2006/relationships/image" Target="../media/image6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tags" Target="../tags/tag144.xml"/><Relationship Id="rId5" Type="http://schemas.openxmlformats.org/officeDocument/2006/relationships/image" Target="../media/image6.png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tags" Target="../tags/tag149.xml"/><Relationship Id="rId5" Type="http://schemas.openxmlformats.org/officeDocument/2006/relationships/image" Target="../media/image6.pn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75.xml"/><Relationship Id="rId19" Type="http://schemas.openxmlformats.org/officeDocument/2006/relationships/tags" Target="../tags/tag88.xml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94.xml"/><Relationship Id="rId10" Type="http://schemas.openxmlformats.org/officeDocument/2006/relationships/image" Target="../media/image10.png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0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09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tags" Target="../tags/tag114.xml"/><Relationship Id="rId7" Type="http://schemas.openxmlformats.org/officeDocument/2006/relationships/image" Target="../media/image17.png"/><Relationship Id="rId6" Type="http://schemas.openxmlformats.org/officeDocument/2006/relationships/image" Target="../media/image6.png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tags" Target="../tags/tag119.xml"/><Relationship Id="rId5" Type="http://schemas.openxmlformats.org/officeDocument/2006/relationships/image" Target="../media/image6.png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7" Type="http://schemas.openxmlformats.org/officeDocument/2006/relationships/tags" Target="../tags/tag124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 hasCustomPrompt="1"/>
          </p:nvPr>
        </p:nvSpPr>
        <p:spPr>
          <a:xfrm>
            <a:off x="606425" y="1057275"/>
            <a:ext cx="5830888" cy="1101725"/>
          </a:xfrm>
        </p:spPr>
        <p:txBody>
          <a:bodyPr anchor="ctr">
            <a:normAutofit/>
          </a:bodyPr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3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j-cs"/>
              </a:rPr>
              <a:t>《</a:t>
            </a:r>
            <a:r>
              <a:rPr kumimoji="0" lang="en-US" sz="33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j-cs"/>
              </a:rPr>
              <a:t>Git</a:t>
            </a:r>
            <a:r>
              <a:rPr kumimoji="0" lang="zh-CN" altLang="en-US" sz="33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j-cs"/>
              </a:rPr>
              <a:t>版本控制》</a:t>
            </a:r>
            <a:endParaRPr kumimoji="0" lang="zh-CN" altLang="en-US" sz="33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8" name="副标题 3074"/>
          <p:cNvSpPr>
            <a:spLocks noGrp="1"/>
          </p:cNvSpPr>
          <p:nvPr>
            <p:ph type="subTitle" idx="1"/>
          </p:nvPr>
        </p:nvSpPr>
        <p:spPr>
          <a:xfrm>
            <a:off x="1258888" y="2308225"/>
            <a:ext cx="4800600" cy="909638"/>
          </a:xfrm>
          <a:noFill/>
          <a:ln>
            <a:noFill/>
          </a:ln>
        </p:spPr>
        <p:txBody>
          <a:bodyPr lIns="91440" tIns="45720" rIns="91440" bIns="45720" anchor="t"/>
          <a:p>
            <a:pPr algn="ctr" defTabSz="914400">
              <a:buClrTx/>
            </a:pPr>
            <a:r>
              <a:rPr lang="zh-CN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地点：</a:t>
            </a:r>
            <a:r>
              <a:rPr lang="en-US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14</a:t>
            </a:r>
            <a:r>
              <a:rPr lang="zh-CN" altLang="en-US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层</a:t>
            </a:r>
            <a:r>
              <a:rPr lang="en-US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01</a:t>
            </a:r>
            <a:r>
              <a:rPr lang="zh-CN" altLang="en-US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室</a:t>
            </a:r>
            <a:r>
              <a:rPr lang="zh-CN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时间：</a:t>
            </a:r>
            <a:r>
              <a:rPr lang="en-US" altLang="zh-CN" sz="1600" b="1" kern="120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cs"/>
              </a:rPr>
              <a:t>... </a:t>
            </a:r>
            <a:endParaRPr lang="en-US" altLang="zh-CN" sz="1600" b="1" kern="1200" baseline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zh-CN" altLang="en-US" sz="1050" strike="noStrike" noProof="1">
                <a:latin typeface="Arial" panose="020B0604020202090204" pitchFamily="34" charset="0"/>
                <a:ea typeface="+mn-ea"/>
                <a:cs typeface="+mn-cs"/>
              </a:rPr>
              <a:t>问题</a:t>
            </a:r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2</a:t>
            </a:r>
            <a:r>
              <a:rPr lang="zh-CN" altLang="en-US" sz="1050" strike="noStrike" noProof="1">
                <a:latin typeface="Arial" panose="020B0604020202090204" pitchFamily="34" charset="0"/>
                <a:ea typeface="+mn-ea"/>
                <a:cs typeface="+mn-cs"/>
              </a:rPr>
              <a:t>：找出以下错误的地方</a:t>
            </a:r>
            <a:endParaRPr lang="zh-CN" altLang="en-US" sz="1050" strike="noStrike" noProof="1"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工作流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grpSp>
        <p:nvGrpSpPr>
          <p:cNvPr id="114" name="组合 113"/>
          <p:cNvGrpSpPr/>
          <p:nvPr/>
        </p:nvGrpSpPr>
        <p:grpSpPr>
          <a:xfrm>
            <a:off x="105410" y="830580"/>
            <a:ext cx="9024620" cy="4196080"/>
            <a:chOff x="166" y="1308"/>
            <a:chExt cx="14212" cy="6608"/>
          </a:xfrm>
        </p:grpSpPr>
        <p:sp>
          <p:nvSpPr>
            <p:cNvPr id="39" name="文本框 38"/>
            <p:cNvSpPr txBox="1"/>
            <p:nvPr/>
          </p:nvSpPr>
          <p:spPr>
            <a:xfrm>
              <a:off x="166" y="1665"/>
              <a:ext cx="1517" cy="625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r>
                <a:rPr lang="zh-CN" altLang="zh-CN" sz="1200">
                  <a:latin typeface="+mn-ea"/>
                  <a:ea typeface="+mn-ea"/>
                </a:rPr>
                <a:t>主干分支</a:t>
              </a:r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zh-CN" sz="1200">
                <a:latin typeface="+mn-ea"/>
                <a:ea typeface="+mn-ea"/>
                <a:sym typeface="+mn-ea"/>
              </a:endParaRPr>
            </a:p>
            <a:p>
              <a:pPr algn="ctr"/>
              <a:r>
                <a:rPr lang="zh-CN" altLang="zh-CN" sz="1200">
                  <a:latin typeface="+mn-ea"/>
                  <a:ea typeface="+mn-ea"/>
                  <a:sym typeface="+mn-ea"/>
                </a:rPr>
                <a:t>线上</a:t>
              </a:r>
              <a:r>
                <a:rPr lang="en-US" altLang="zh-CN" sz="1200">
                  <a:latin typeface="+mn-ea"/>
                  <a:ea typeface="+mn-ea"/>
                  <a:sym typeface="+mn-ea"/>
                </a:rPr>
                <a:t>fix</a:t>
              </a:r>
              <a:r>
                <a:rPr lang="zh-CN" altLang="en-US" sz="1200">
                  <a:latin typeface="+mn-ea"/>
                  <a:ea typeface="+mn-ea"/>
                  <a:sym typeface="+mn-ea"/>
                </a:rPr>
                <a:t>分支</a:t>
              </a:r>
              <a:endParaRPr lang="zh-CN" altLang="en-US" sz="1200">
                <a:latin typeface="+mn-ea"/>
                <a:ea typeface="+mn-ea"/>
                <a:sym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  <a:sym typeface="+mn-ea"/>
                </a:rPr>
                <a:t>上线分支</a:t>
              </a:r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主开发分支</a:t>
              </a:r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功能分支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en-US" altLang="zh-CN" sz="1200">
                <a:latin typeface="+mn-ea"/>
                <a:ea typeface="+mn-ea"/>
              </a:endParaRPr>
            </a:p>
            <a:p>
              <a:pPr algn="ctr"/>
              <a:endParaRPr lang="en-US" altLang="zh-CN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功能分支</a:t>
              </a:r>
              <a:r>
                <a:rPr lang="en-US" altLang="zh-CN" sz="1200">
                  <a:latin typeface="+mn-ea"/>
                  <a:ea typeface="+mn-ea"/>
                </a:rPr>
                <a:t>B</a:t>
              </a:r>
              <a:endParaRPr lang="en-US" altLang="zh-CN" sz="1200">
                <a:latin typeface="+mn-ea"/>
                <a:ea typeface="+mn-ea"/>
              </a:endParaRPr>
            </a:p>
          </p:txBody>
        </p:sp>
        <p:sp>
          <p:nvSpPr>
            <p:cNvPr id="48" name="流程图: 联系 47"/>
            <p:cNvSpPr/>
            <p:nvPr/>
          </p:nvSpPr>
          <p:spPr>
            <a:xfrm>
              <a:off x="1801" y="1856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5"/>
              <a:endCxn id="50" idx="1"/>
            </p:cNvCxnSpPr>
            <p:nvPr/>
          </p:nvCxnSpPr>
          <p:spPr>
            <a:xfrm>
              <a:off x="2381" y="2436"/>
              <a:ext cx="386" cy="1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流程图: 联系 49"/>
            <p:cNvSpPr/>
            <p:nvPr/>
          </p:nvSpPr>
          <p:spPr>
            <a:xfrm>
              <a:off x="2667" y="3808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箭头连接符 50"/>
            <p:cNvCxnSpPr>
              <a:stCxn id="48" idx="6"/>
            </p:cNvCxnSpPr>
            <p:nvPr/>
          </p:nvCxnSpPr>
          <p:spPr>
            <a:xfrm flipV="1">
              <a:off x="2481" y="2146"/>
              <a:ext cx="11692" cy="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113" idx="2"/>
            </p:cNvCxnSpPr>
            <p:nvPr/>
          </p:nvCxnSpPr>
          <p:spPr>
            <a:xfrm flipV="1">
              <a:off x="3397" y="4148"/>
              <a:ext cx="10096" cy="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213" y="4500"/>
              <a:ext cx="452" cy="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联系 53"/>
            <p:cNvSpPr/>
            <p:nvPr/>
          </p:nvSpPr>
          <p:spPr>
            <a:xfrm>
              <a:off x="3481" y="5344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>
              <a:stCxn id="50" idx="4"/>
              <a:endCxn id="56" idx="2"/>
            </p:cNvCxnSpPr>
            <p:nvPr/>
          </p:nvCxnSpPr>
          <p:spPr>
            <a:xfrm>
              <a:off x="3007" y="4488"/>
              <a:ext cx="474" cy="2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流程图: 联系 55"/>
            <p:cNvSpPr/>
            <p:nvPr/>
          </p:nvSpPr>
          <p:spPr>
            <a:xfrm>
              <a:off x="3481" y="6828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>
              <a:endCxn id="58" idx="2"/>
            </p:cNvCxnSpPr>
            <p:nvPr/>
          </p:nvCxnSpPr>
          <p:spPr>
            <a:xfrm>
              <a:off x="4150" y="5652"/>
              <a:ext cx="1751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联系 57"/>
            <p:cNvSpPr/>
            <p:nvPr/>
          </p:nvSpPr>
          <p:spPr>
            <a:xfrm>
              <a:off x="5901" y="5333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流程图: 联系 58"/>
            <p:cNvSpPr/>
            <p:nvPr/>
          </p:nvSpPr>
          <p:spPr>
            <a:xfrm>
              <a:off x="7777" y="3820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>
              <a:stCxn id="58" idx="6"/>
              <a:endCxn id="59" idx="4"/>
            </p:cNvCxnSpPr>
            <p:nvPr/>
          </p:nvCxnSpPr>
          <p:spPr>
            <a:xfrm flipV="1">
              <a:off x="6581" y="4500"/>
              <a:ext cx="1536" cy="1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流程图: 联系 60"/>
            <p:cNvSpPr/>
            <p:nvPr/>
          </p:nvSpPr>
          <p:spPr>
            <a:xfrm>
              <a:off x="5901" y="6828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4161" y="7113"/>
              <a:ext cx="7716" cy="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流程图: 联系 62"/>
            <p:cNvSpPr/>
            <p:nvPr/>
          </p:nvSpPr>
          <p:spPr>
            <a:xfrm>
              <a:off x="9437" y="6828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>
              <a:stCxn id="59" idx="4"/>
              <a:endCxn id="63" idx="1"/>
            </p:cNvCxnSpPr>
            <p:nvPr/>
          </p:nvCxnSpPr>
          <p:spPr>
            <a:xfrm>
              <a:off x="8117" y="4500"/>
              <a:ext cx="1420" cy="2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流程图: 联系 64"/>
            <p:cNvSpPr/>
            <p:nvPr/>
          </p:nvSpPr>
          <p:spPr>
            <a:xfrm>
              <a:off x="11905" y="6814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stCxn id="65" idx="6"/>
              <a:endCxn id="113" idx="4"/>
            </p:cNvCxnSpPr>
            <p:nvPr/>
          </p:nvCxnSpPr>
          <p:spPr>
            <a:xfrm flipV="1">
              <a:off x="12585" y="4488"/>
              <a:ext cx="1248" cy="2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10589" y="3808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流程图: 联系 67"/>
            <p:cNvSpPr/>
            <p:nvPr/>
          </p:nvSpPr>
          <p:spPr>
            <a:xfrm>
              <a:off x="4905" y="1856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箭头连接符 68"/>
            <p:cNvCxnSpPr>
              <a:stCxn id="68" idx="5"/>
              <a:endCxn id="70" idx="2"/>
            </p:cNvCxnSpPr>
            <p:nvPr/>
          </p:nvCxnSpPr>
          <p:spPr>
            <a:xfrm>
              <a:off x="5485" y="2436"/>
              <a:ext cx="1172" cy="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联系 69"/>
            <p:cNvSpPr/>
            <p:nvPr/>
          </p:nvSpPr>
          <p:spPr>
            <a:xfrm>
              <a:off x="6657" y="2832"/>
              <a:ext cx="680" cy="680"/>
            </a:xfrm>
            <a:prstGeom prst="flowChartConnector">
              <a:avLst/>
            </a:prstGeom>
            <a:solidFill>
              <a:srgbClr val="B518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8438" y="1831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70" idx="6"/>
              <a:endCxn id="71" idx="4"/>
            </p:cNvCxnSpPr>
            <p:nvPr/>
          </p:nvCxnSpPr>
          <p:spPr>
            <a:xfrm flipV="1">
              <a:off x="7337" y="2511"/>
              <a:ext cx="1441" cy="6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1566" y="1308"/>
              <a:ext cx="1281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v1.0                                       </a:t>
              </a:r>
              <a:r>
                <a:rPr lang="en-US" altLang="zh-CN" sz="1200">
                  <a:sym typeface="+mn-ea"/>
                </a:rPr>
                <a:t>v1.1                                              v1.2                                                                      v1.3</a:t>
              </a:r>
              <a:endParaRPr lang="en-US" altLang="zh-CN" sz="1200"/>
            </a:p>
            <a:p>
              <a:endParaRPr lang="en-US" altLang="zh-CN" sz="1200"/>
            </a:p>
            <a:p>
              <a:endParaRPr lang="en-US" altLang="zh-CN" sz="1200"/>
            </a:p>
          </p:txBody>
        </p:sp>
        <p:cxnSp>
          <p:nvCxnSpPr>
            <p:cNvPr id="103" name="直接箭头连接符 102"/>
            <p:cNvCxnSpPr>
              <a:stCxn id="63" idx="6"/>
              <a:endCxn id="67" idx="4"/>
            </p:cNvCxnSpPr>
            <p:nvPr/>
          </p:nvCxnSpPr>
          <p:spPr>
            <a:xfrm flipV="1">
              <a:off x="10117" y="4488"/>
              <a:ext cx="812" cy="2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流程图: 联系 103"/>
            <p:cNvSpPr/>
            <p:nvPr/>
          </p:nvSpPr>
          <p:spPr>
            <a:xfrm>
              <a:off x="9909" y="2832"/>
              <a:ext cx="680" cy="68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5" name="直接箭头连接符 104"/>
            <p:cNvCxnSpPr>
              <a:stCxn id="59" idx="6"/>
              <a:endCxn id="104" idx="2"/>
            </p:cNvCxnSpPr>
            <p:nvPr/>
          </p:nvCxnSpPr>
          <p:spPr>
            <a:xfrm flipV="1">
              <a:off x="8457" y="3172"/>
              <a:ext cx="1452" cy="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流程图: 联系 106"/>
            <p:cNvSpPr/>
            <p:nvPr/>
          </p:nvSpPr>
          <p:spPr>
            <a:xfrm>
              <a:off x="11225" y="1744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104" idx="7"/>
              <a:endCxn id="107" idx="3"/>
            </p:cNvCxnSpPr>
            <p:nvPr/>
          </p:nvCxnSpPr>
          <p:spPr>
            <a:xfrm flipV="1">
              <a:off x="10489" y="2324"/>
              <a:ext cx="836" cy="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联系 108"/>
            <p:cNvSpPr/>
            <p:nvPr/>
          </p:nvSpPr>
          <p:spPr>
            <a:xfrm>
              <a:off x="12467" y="2832"/>
              <a:ext cx="680" cy="68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>
              <a:stCxn id="104" idx="6"/>
              <a:endCxn id="109" idx="2"/>
            </p:cNvCxnSpPr>
            <p:nvPr/>
          </p:nvCxnSpPr>
          <p:spPr>
            <a:xfrm>
              <a:off x="10589" y="3172"/>
              <a:ext cx="18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流程图: 联系 110"/>
            <p:cNvSpPr/>
            <p:nvPr/>
          </p:nvSpPr>
          <p:spPr>
            <a:xfrm>
              <a:off x="13505" y="1819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>
              <a:stCxn id="109" idx="6"/>
              <a:endCxn id="111" idx="4"/>
            </p:cNvCxnSpPr>
            <p:nvPr/>
          </p:nvCxnSpPr>
          <p:spPr>
            <a:xfrm flipV="1">
              <a:off x="13147" y="2499"/>
              <a:ext cx="698" cy="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联系 112"/>
            <p:cNvSpPr/>
            <p:nvPr/>
          </p:nvSpPr>
          <p:spPr>
            <a:xfrm>
              <a:off x="13493" y="3808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zh-CN" altLang="en-US" sz="1050" strike="noStrike" noProof="1">
                <a:ea typeface="+mn-ea"/>
                <a:cs typeface="+mn-cs"/>
              </a:rPr>
              <a:t>问题</a:t>
            </a:r>
            <a:r>
              <a:rPr lang="en-US" altLang="zh-CN" sz="1050" strike="noStrike" noProof="1">
                <a:ea typeface="+mn-ea"/>
                <a:cs typeface="+mn-cs"/>
              </a:rPr>
              <a:t>3</a:t>
            </a:r>
            <a:r>
              <a:rPr lang="zh-CN" altLang="en-US" sz="1050" strike="noStrike" noProof="1">
                <a:ea typeface="+mn-ea"/>
                <a:cs typeface="+mn-cs"/>
              </a:rPr>
              <a:t>：预计明天要上线功能</a:t>
            </a:r>
            <a:r>
              <a:rPr lang="en-US" altLang="zh-CN" sz="1050" strike="noStrike" noProof="1">
                <a:ea typeface="+mn-ea"/>
                <a:cs typeface="+mn-cs"/>
              </a:rPr>
              <a:t>A</a:t>
            </a:r>
            <a:r>
              <a:rPr lang="zh-CN" altLang="en-US" sz="1050" strike="noStrike" noProof="1">
                <a:ea typeface="+mn-ea"/>
                <a:cs typeface="+mn-cs"/>
              </a:rPr>
              <a:t>和</a:t>
            </a:r>
            <a:r>
              <a:rPr lang="en-US" altLang="zh-CN" sz="1050" strike="noStrike" noProof="1">
                <a:ea typeface="+mn-ea"/>
                <a:cs typeface="+mn-cs"/>
              </a:rPr>
              <a:t>B</a:t>
            </a:r>
            <a:r>
              <a:rPr lang="zh-CN" altLang="en-US" sz="1050" strike="noStrike" noProof="1">
                <a:ea typeface="+mn-ea"/>
                <a:cs typeface="+mn-cs"/>
              </a:rPr>
              <a:t>，现</a:t>
            </a:r>
            <a:r>
              <a:rPr lang="en-US" altLang="zh-CN" sz="1050" strike="noStrike" noProof="1">
                <a:ea typeface="+mn-ea"/>
                <a:cs typeface="+mn-cs"/>
              </a:rPr>
              <a:t>A</a:t>
            </a:r>
            <a:r>
              <a:rPr lang="zh-CN" altLang="en-US" sz="1050" strike="noStrike" noProof="1">
                <a:ea typeface="+mn-ea"/>
                <a:cs typeface="+mn-cs"/>
              </a:rPr>
              <a:t>已测试通过，</a:t>
            </a:r>
            <a:r>
              <a:rPr lang="en-US" altLang="zh-CN" sz="1050" strike="noStrike" noProof="1">
                <a:ea typeface="+mn-ea"/>
                <a:cs typeface="+mn-cs"/>
              </a:rPr>
              <a:t>B</a:t>
            </a:r>
            <a:r>
              <a:rPr lang="zh-CN" altLang="en-US" sz="1050" strike="noStrike" noProof="1">
                <a:ea typeface="+mn-ea"/>
                <a:cs typeface="+mn-cs"/>
              </a:rPr>
              <a:t>还未开发完成，现决定明天只上线</a:t>
            </a:r>
            <a:r>
              <a:rPr lang="en-US" altLang="zh-CN" sz="1050" strike="noStrike" noProof="1">
                <a:ea typeface="+mn-ea"/>
                <a:cs typeface="+mn-cs"/>
              </a:rPr>
              <a:t>A</a:t>
            </a:r>
            <a:r>
              <a:rPr lang="zh-CN" altLang="en-US" sz="1050" strike="noStrike" noProof="1">
                <a:ea typeface="+mn-ea"/>
                <a:cs typeface="+mn-cs"/>
              </a:rPr>
              <a:t>功能，这时候该怎么处理？</a:t>
            </a:r>
            <a:endParaRPr lang="zh-CN" altLang="en-US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工作流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2075" y="742950"/>
            <a:ext cx="8892540" cy="3905885"/>
            <a:chOff x="145" y="1170"/>
            <a:chExt cx="14004" cy="6151"/>
          </a:xfrm>
        </p:grpSpPr>
        <p:sp>
          <p:nvSpPr>
            <p:cNvPr id="16" name="流程图: 联系 15"/>
            <p:cNvSpPr/>
            <p:nvPr/>
          </p:nvSpPr>
          <p:spPr>
            <a:xfrm>
              <a:off x="1777" y="1832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5"/>
            </p:cNvCxnSpPr>
            <p:nvPr/>
          </p:nvCxnSpPr>
          <p:spPr>
            <a:xfrm>
              <a:off x="2357" y="2412"/>
              <a:ext cx="452" cy="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联系 17"/>
            <p:cNvSpPr/>
            <p:nvPr/>
          </p:nvSpPr>
          <p:spPr>
            <a:xfrm>
              <a:off x="2721" y="3172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16" idx="6"/>
            </p:cNvCxnSpPr>
            <p:nvPr/>
          </p:nvCxnSpPr>
          <p:spPr>
            <a:xfrm flipV="1">
              <a:off x="2457" y="2122"/>
              <a:ext cx="11692" cy="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01" y="3485"/>
              <a:ext cx="10707" cy="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3217" y="3852"/>
              <a:ext cx="452" cy="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>
            <a:xfrm>
              <a:off x="3485" y="4696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8" idx="4"/>
            </p:cNvCxnSpPr>
            <p:nvPr/>
          </p:nvCxnSpPr>
          <p:spPr>
            <a:xfrm>
              <a:off x="3061" y="3852"/>
              <a:ext cx="542" cy="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3485" y="6600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endCxn id="27" idx="2"/>
            </p:cNvCxnSpPr>
            <p:nvPr/>
          </p:nvCxnSpPr>
          <p:spPr>
            <a:xfrm>
              <a:off x="4154" y="5004"/>
              <a:ext cx="1751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联系 26"/>
            <p:cNvSpPr/>
            <p:nvPr/>
          </p:nvSpPr>
          <p:spPr>
            <a:xfrm>
              <a:off x="5905" y="4685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7781" y="3172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7" idx="6"/>
              <a:endCxn id="29" idx="4"/>
            </p:cNvCxnSpPr>
            <p:nvPr/>
          </p:nvCxnSpPr>
          <p:spPr>
            <a:xfrm flipV="1">
              <a:off x="6585" y="3852"/>
              <a:ext cx="1536" cy="1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联系 30"/>
            <p:cNvSpPr/>
            <p:nvPr/>
          </p:nvSpPr>
          <p:spPr>
            <a:xfrm>
              <a:off x="5905" y="6600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4165" y="6885"/>
              <a:ext cx="7716" cy="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联系 32"/>
            <p:cNvSpPr/>
            <p:nvPr/>
          </p:nvSpPr>
          <p:spPr>
            <a:xfrm>
              <a:off x="9441" y="6600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11909" y="6586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5" y="1653"/>
              <a:ext cx="1488" cy="566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r>
                <a:rPr lang="zh-CN" altLang="zh-CN" sz="1200">
                  <a:latin typeface="+mn-ea"/>
                  <a:ea typeface="+mn-ea"/>
                </a:rPr>
                <a:t>主干分支</a:t>
              </a:r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主开发分支</a:t>
              </a:r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功能分支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en-US" altLang="zh-CN" sz="1200">
                <a:latin typeface="+mn-ea"/>
                <a:ea typeface="+mn-ea"/>
              </a:endParaRPr>
            </a:p>
            <a:p>
              <a:pPr algn="ctr"/>
              <a:endParaRPr lang="en-US" altLang="zh-CN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功能分支</a:t>
              </a:r>
              <a:r>
                <a:rPr lang="en-US" altLang="zh-CN" sz="1200">
                  <a:latin typeface="+mn-ea"/>
                  <a:ea typeface="+mn-ea"/>
                </a:rPr>
                <a:t>B</a:t>
              </a:r>
              <a:endParaRPr lang="en-US" altLang="zh-CN" sz="1200">
                <a:latin typeface="+mn-ea"/>
                <a:ea typeface="+mn-ea"/>
              </a:endParaRPr>
            </a:p>
          </p:txBody>
        </p:sp>
        <p:cxnSp>
          <p:nvCxnSpPr>
            <p:cNvPr id="2" name="直接箭头连接符 1"/>
            <p:cNvCxnSpPr/>
            <p:nvPr/>
          </p:nvCxnSpPr>
          <p:spPr>
            <a:xfrm flipV="1">
              <a:off x="6630" y="3823"/>
              <a:ext cx="1477" cy="3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674" y="1170"/>
              <a:ext cx="834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v1.0                                      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zh-CN" altLang="en-US" sz="1050" strike="noStrike" noProof="1">
                <a:ea typeface="+mn-ea"/>
                <a:cs typeface="+mn-cs"/>
              </a:rPr>
              <a:t>问题</a:t>
            </a:r>
            <a:r>
              <a:rPr lang="en-US" altLang="zh-CN" sz="1050" strike="noStrike" noProof="1">
                <a:ea typeface="+mn-ea"/>
                <a:cs typeface="+mn-cs"/>
              </a:rPr>
              <a:t>3</a:t>
            </a:r>
            <a:r>
              <a:rPr lang="zh-CN" altLang="en-US" sz="1050" strike="noStrike" noProof="1">
                <a:ea typeface="+mn-ea"/>
                <a:cs typeface="+mn-cs"/>
              </a:rPr>
              <a:t>：预计明天要上线功能</a:t>
            </a:r>
            <a:r>
              <a:rPr lang="en-US" altLang="zh-CN" sz="1050" strike="noStrike" noProof="1">
                <a:ea typeface="+mn-ea"/>
                <a:cs typeface="+mn-cs"/>
              </a:rPr>
              <a:t>A</a:t>
            </a:r>
            <a:r>
              <a:rPr lang="zh-CN" altLang="en-US" sz="1050" strike="noStrike" noProof="1">
                <a:ea typeface="+mn-ea"/>
                <a:cs typeface="+mn-cs"/>
              </a:rPr>
              <a:t>和</a:t>
            </a:r>
            <a:r>
              <a:rPr lang="en-US" altLang="zh-CN" sz="1050" strike="noStrike" noProof="1">
                <a:ea typeface="+mn-ea"/>
                <a:cs typeface="+mn-cs"/>
              </a:rPr>
              <a:t>B</a:t>
            </a:r>
            <a:r>
              <a:rPr lang="zh-CN" altLang="en-US" sz="1050" strike="noStrike" noProof="1">
                <a:ea typeface="+mn-ea"/>
                <a:cs typeface="+mn-cs"/>
              </a:rPr>
              <a:t>，现</a:t>
            </a:r>
            <a:r>
              <a:rPr lang="en-US" altLang="zh-CN" sz="1050" strike="noStrike" noProof="1">
                <a:ea typeface="+mn-ea"/>
                <a:cs typeface="+mn-cs"/>
              </a:rPr>
              <a:t>A</a:t>
            </a:r>
            <a:r>
              <a:rPr lang="zh-CN" altLang="en-US" sz="1050" strike="noStrike" noProof="1">
                <a:ea typeface="+mn-ea"/>
                <a:cs typeface="+mn-cs"/>
              </a:rPr>
              <a:t>已测试通过，</a:t>
            </a:r>
            <a:r>
              <a:rPr lang="en-US" altLang="zh-CN" sz="1050" strike="noStrike" noProof="1">
                <a:ea typeface="+mn-ea"/>
                <a:cs typeface="+mn-cs"/>
              </a:rPr>
              <a:t>B</a:t>
            </a:r>
            <a:r>
              <a:rPr lang="zh-CN" altLang="en-US" sz="1050" strike="noStrike" noProof="1">
                <a:ea typeface="+mn-ea"/>
                <a:cs typeface="+mn-cs"/>
              </a:rPr>
              <a:t>还未开发完成，现决定明天只上线</a:t>
            </a:r>
            <a:r>
              <a:rPr lang="en-US" altLang="zh-CN" sz="1050" strike="noStrike" noProof="1">
                <a:ea typeface="+mn-ea"/>
                <a:cs typeface="+mn-cs"/>
              </a:rPr>
              <a:t>A</a:t>
            </a:r>
            <a:r>
              <a:rPr lang="zh-CN" altLang="en-US" sz="1050" strike="noStrike" noProof="1">
                <a:ea typeface="+mn-ea"/>
                <a:cs typeface="+mn-cs"/>
              </a:rPr>
              <a:t>功能，这时候该怎么处理？</a:t>
            </a:r>
            <a:endParaRPr lang="zh-CN" altLang="en-US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工作流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92075" y="742950"/>
            <a:ext cx="9311005" cy="3906520"/>
            <a:chOff x="145" y="1170"/>
            <a:chExt cx="14663" cy="6152"/>
          </a:xfrm>
        </p:grpSpPr>
        <p:sp>
          <p:nvSpPr>
            <p:cNvPr id="16" name="流程图: 联系 15"/>
            <p:cNvSpPr/>
            <p:nvPr/>
          </p:nvSpPr>
          <p:spPr>
            <a:xfrm>
              <a:off x="1777" y="1832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4"/>
              <a:endCxn id="18" idx="2"/>
            </p:cNvCxnSpPr>
            <p:nvPr/>
          </p:nvCxnSpPr>
          <p:spPr>
            <a:xfrm>
              <a:off x="2117" y="2512"/>
              <a:ext cx="420" cy="1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联系 17"/>
            <p:cNvSpPr/>
            <p:nvPr/>
          </p:nvSpPr>
          <p:spPr>
            <a:xfrm>
              <a:off x="2537" y="3539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16" idx="6"/>
            </p:cNvCxnSpPr>
            <p:nvPr/>
          </p:nvCxnSpPr>
          <p:spPr>
            <a:xfrm flipV="1">
              <a:off x="2457" y="2122"/>
              <a:ext cx="11692" cy="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6"/>
            </p:cNvCxnSpPr>
            <p:nvPr/>
          </p:nvCxnSpPr>
          <p:spPr>
            <a:xfrm>
              <a:off x="3217" y="3879"/>
              <a:ext cx="112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8" idx="5"/>
            </p:cNvCxnSpPr>
            <p:nvPr/>
          </p:nvCxnSpPr>
          <p:spPr>
            <a:xfrm>
              <a:off x="3117" y="4119"/>
              <a:ext cx="820" cy="1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>
            <a:xfrm>
              <a:off x="3915" y="4957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8" idx="4"/>
            </p:cNvCxnSpPr>
            <p:nvPr/>
          </p:nvCxnSpPr>
          <p:spPr>
            <a:xfrm>
              <a:off x="2877" y="4219"/>
              <a:ext cx="542" cy="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3485" y="6600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endCxn id="27" idx="2"/>
            </p:cNvCxnSpPr>
            <p:nvPr/>
          </p:nvCxnSpPr>
          <p:spPr>
            <a:xfrm>
              <a:off x="4420" y="5276"/>
              <a:ext cx="1751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联系 26"/>
            <p:cNvSpPr/>
            <p:nvPr/>
          </p:nvSpPr>
          <p:spPr>
            <a:xfrm>
              <a:off x="6171" y="4957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8491" y="3539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7" idx="6"/>
              <a:endCxn id="29" idx="4"/>
            </p:cNvCxnSpPr>
            <p:nvPr/>
          </p:nvCxnSpPr>
          <p:spPr>
            <a:xfrm flipV="1">
              <a:off x="6851" y="4219"/>
              <a:ext cx="1980" cy="1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联系 30"/>
            <p:cNvSpPr/>
            <p:nvPr/>
          </p:nvSpPr>
          <p:spPr>
            <a:xfrm>
              <a:off x="5905" y="6600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4165" y="6885"/>
              <a:ext cx="7716" cy="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联系 32"/>
            <p:cNvSpPr/>
            <p:nvPr/>
          </p:nvSpPr>
          <p:spPr>
            <a:xfrm>
              <a:off x="8491" y="6642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10589" y="6642"/>
              <a:ext cx="680" cy="6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35" idx="6"/>
              <a:endCxn id="37" idx="4"/>
            </p:cNvCxnSpPr>
            <p:nvPr/>
          </p:nvCxnSpPr>
          <p:spPr>
            <a:xfrm flipV="1">
              <a:off x="11269" y="4219"/>
              <a:ext cx="507" cy="2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联系 36"/>
            <p:cNvSpPr/>
            <p:nvPr/>
          </p:nvSpPr>
          <p:spPr>
            <a:xfrm>
              <a:off x="11436" y="3539"/>
              <a:ext cx="680" cy="68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5" y="1653"/>
              <a:ext cx="1488" cy="566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r>
                <a:rPr lang="zh-CN" altLang="zh-CN" sz="1200">
                  <a:latin typeface="+mn-ea"/>
                  <a:ea typeface="+mn-ea"/>
                </a:rPr>
                <a:t>主干分支</a:t>
              </a:r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endParaRPr lang="zh-CN" altLang="zh-CN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  <a:sym typeface="+mn-ea"/>
                </a:rPr>
                <a:t>上线分支</a:t>
              </a:r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主开发分支</a:t>
              </a:r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功能分支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en-US" altLang="zh-CN" sz="1200">
                <a:latin typeface="+mn-ea"/>
                <a:ea typeface="+mn-ea"/>
              </a:endParaRPr>
            </a:p>
            <a:p>
              <a:pPr algn="ctr"/>
              <a:endParaRPr lang="en-US" altLang="zh-CN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endParaRPr lang="zh-CN" altLang="en-US" sz="1200">
                <a:latin typeface="+mn-ea"/>
                <a:ea typeface="+mn-ea"/>
              </a:endParaRPr>
            </a:p>
            <a:p>
              <a:pPr algn="ctr"/>
              <a:r>
                <a:rPr lang="zh-CN" altLang="en-US" sz="1200">
                  <a:latin typeface="+mn-ea"/>
                  <a:ea typeface="+mn-ea"/>
                </a:rPr>
                <a:t>功能分支</a:t>
              </a:r>
              <a:r>
                <a:rPr lang="en-US" altLang="zh-CN" sz="1200">
                  <a:latin typeface="+mn-ea"/>
                  <a:ea typeface="+mn-ea"/>
                </a:rPr>
                <a:t>B</a:t>
              </a:r>
              <a:endParaRPr lang="en-US" altLang="zh-CN" sz="1200">
                <a:latin typeface="+mn-ea"/>
                <a:ea typeface="+mn-ea"/>
              </a:endParaRPr>
            </a:p>
          </p:txBody>
        </p:sp>
        <p:cxnSp>
          <p:nvCxnSpPr>
            <p:cNvPr id="2" name="直接箭头连接符 1"/>
            <p:cNvCxnSpPr>
              <a:endCxn id="29" idx="4"/>
            </p:cNvCxnSpPr>
            <p:nvPr/>
          </p:nvCxnSpPr>
          <p:spPr>
            <a:xfrm flipV="1">
              <a:off x="6520" y="4219"/>
              <a:ext cx="2311" cy="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7" idx="2"/>
            </p:cNvCxnSpPr>
            <p:nvPr/>
          </p:nvCxnSpPr>
          <p:spPr>
            <a:xfrm flipV="1">
              <a:off x="3231" y="3016"/>
              <a:ext cx="3280" cy="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联系 6"/>
            <p:cNvSpPr/>
            <p:nvPr/>
          </p:nvSpPr>
          <p:spPr>
            <a:xfrm>
              <a:off x="6511" y="2676"/>
              <a:ext cx="680" cy="68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10677" y="1807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7" idx="7"/>
              <a:endCxn id="8" idx="2"/>
            </p:cNvCxnSpPr>
            <p:nvPr/>
          </p:nvCxnSpPr>
          <p:spPr>
            <a:xfrm flipV="1">
              <a:off x="7091" y="2147"/>
              <a:ext cx="3586" cy="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7" idx="4"/>
            </p:cNvCxnSpPr>
            <p:nvPr/>
          </p:nvCxnSpPr>
          <p:spPr>
            <a:xfrm flipV="1">
              <a:off x="6585" y="3356"/>
              <a:ext cx="266" cy="1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12747" y="2676"/>
              <a:ext cx="680" cy="68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37" idx="6"/>
              <a:endCxn id="14" idx="3"/>
            </p:cNvCxnSpPr>
            <p:nvPr/>
          </p:nvCxnSpPr>
          <p:spPr>
            <a:xfrm flipV="1">
              <a:off x="12116" y="3256"/>
              <a:ext cx="731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13469" y="1807"/>
              <a:ext cx="680" cy="680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14" idx="7"/>
              <a:endCxn id="26" idx="4"/>
            </p:cNvCxnSpPr>
            <p:nvPr/>
          </p:nvCxnSpPr>
          <p:spPr>
            <a:xfrm flipV="1">
              <a:off x="13327" y="2487"/>
              <a:ext cx="482" cy="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1674" y="1170"/>
              <a:ext cx="131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v1.0                                                                                                                              </a:t>
              </a:r>
              <a:r>
                <a:rPr lang="en-US" altLang="zh-CN" sz="1200">
                  <a:sym typeface="+mn-ea"/>
                </a:rPr>
                <a:t>v1.1                                   v1.2</a:t>
              </a:r>
              <a:endParaRPr lang="en-US" altLang="zh-CN" sz="1200"/>
            </a:p>
            <a:p>
              <a:endParaRPr lang="en-US" altLang="zh-CN" sz="1200"/>
            </a:p>
            <a:p>
              <a:endParaRPr lang="en-US" altLang="zh-CN" sz="1200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628900" y="26384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>
                <a:ea typeface="+mn-ea"/>
                <a:cs typeface="+mn-cs"/>
                <a:sym typeface="+mn-ea"/>
              </a:rPr>
              <a:t>Don't do this——“git commit -m ‘fix some bug’”</a:t>
            </a:r>
            <a:endParaRPr lang="zh-CN" altLang="en-US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zh-CN" altLang="en-US" sz="1500" strike="noStrike" noProof="1">
                <a:ea typeface="+mj-ea"/>
                <a:cs typeface="+mj-cs"/>
              </a:rPr>
              <a:t>部门</a:t>
            </a:r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使用现状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0" y="1223010"/>
            <a:ext cx="6251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1.项目版本太多,每一个版本对应一个分支,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2.由于加密系统的限制,每一次打包安装包都需要开发人员人工的解密代码 复制 加密代码,加大因人为操作失误导致安装包异常问题.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3.Git代码提交有时候不规范,出现一些模糊的提交说明.例如git commit -m “fix bug”,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4.最后打包发布代码后未对对应分支打版本标签tag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628900" y="26384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>
                <a:ea typeface="+mn-ea"/>
                <a:cs typeface="+mn-cs"/>
                <a:sym typeface="+mn-ea"/>
              </a:rPr>
              <a:t>Don't do this——“git commit -m ‘fix some bug’”</a:t>
            </a:r>
            <a:endParaRPr lang="zh-CN" altLang="en-US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zh-CN" altLang="en-US" sz="1500" strike="noStrike" noProof="1">
                <a:ea typeface="+mj-ea"/>
                <a:cs typeface="+mj-cs"/>
              </a:rPr>
              <a:t>如何规范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0" y="1223010"/>
            <a:ext cx="6251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1.项目版本太多,每一个版本对应一个分支,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2.由于加密系统的限制,每一次打包安装包都需要开发人员人工的解密代码 复制 加密代码,加大因人为操作失误导致安装包异常问题.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3.Git代码提交有时候不规范,出现一些模糊的提交说明.例如git commit -m “fix bug”,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4.最后打包发布代码后未对对应分支打版本标签tag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05000" y="2125663"/>
            <a:ext cx="5334000" cy="993775"/>
          </a:xfrm>
        </p:spPr>
        <p:txBody>
          <a:bodyPr lIns="67500" tIns="35100" rIns="67500" bIns="35100" rtlCol="0" anchor="ctr" anchorCtr="0">
            <a:normAutofit fontScale="9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500" b="1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THANK YOU</a:t>
            </a:r>
            <a:endParaRPr kumimoji="0" lang="en-US" altLang="zh-CN" sz="4500" b="1" i="0" u="none" strike="noStrike" kern="1200" cap="none" spc="0" normalizeH="0" baseline="0" noProof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任意多边形: 形状 20"/>
          <p:cNvSpPr/>
          <p:nvPr>
            <p:custDataLst>
              <p:tags r:id="rId1"/>
            </p:custDataLst>
          </p:nvPr>
        </p:nvSpPr>
        <p:spPr>
          <a:xfrm rot="5400000">
            <a:off x="3667919" y="-3667919"/>
            <a:ext cx="1808163" cy="9144000"/>
          </a:xfrm>
          <a:custGeom>
            <a:avLst/>
            <a:gdLst>
              <a:gd name="connsiteX0" fmla="*/ 0 w 2411399"/>
              <a:gd name="connsiteY0" fmla="*/ 12191998 h 12191998"/>
              <a:gd name="connsiteX1" fmla="*/ 0 w 2411399"/>
              <a:gd name="connsiteY1" fmla="*/ 194833 h 12191998"/>
              <a:gd name="connsiteX2" fmla="*/ 20316 w 2411399"/>
              <a:gd name="connsiteY2" fmla="*/ 0 h 12191998"/>
              <a:gd name="connsiteX3" fmla="*/ 1140064 w 2411399"/>
              <a:gd name="connsiteY3" fmla="*/ 0 h 12191998"/>
              <a:gd name="connsiteX4" fmla="*/ 2411399 w 2411399"/>
              <a:gd name="connsiteY4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399" h="12191998">
                <a:moveTo>
                  <a:pt x="0" y="12191998"/>
                </a:moveTo>
                <a:lnTo>
                  <a:pt x="0" y="194833"/>
                </a:lnTo>
                <a:lnTo>
                  <a:pt x="20316" y="0"/>
                </a:lnTo>
                <a:lnTo>
                  <a:pt x="1140064" y="0"/>
                </a:lnTo>
                <a:lnTo>
                  <a:pt x="2411399" y="121919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773863" y="2870200"/>
            <a:ext cx="1565275" cy="9810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4803775" y="2870200"/>
            <a:ext cx="1563688" cy="9810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2840038" y="2870200"/>
            <a:ext cx="1563688" cy="9810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884238" y="2870200"/>
            <a:ext cx="1563688" cy="9810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3" name="椭圆 2"/>
          <p:cNvSpPr/>
          <p:nvPr>
            <p:custDataLst>
              <p:tags r:id="rId6"/>
            </p:custDataLst>
          </p:nvPr>
        </p:nvSpPr>
        <p:spPr>
          <a:xfrm>
            <a:off x="7250113" y="2571750"/>
            <a:ext cx="611188" cy="6111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5280025" y="2571750"/>
            <a:ext cx="611188" cy="6111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1360488" y="2571750"/>
            <a:ext cx="611188" cy="6111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3316288" y="2571750"/>
            <a:ext cx="611188" cy="6111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785813" y="436563"/>
            <a:ext cx="3371850" cy="762000"/>
          </a:xfrm>
          <a:prstGeom prst="rect">
            <a:avLst/>
          </a:prstGeom>
          <a:noFill/>
        </p:spPr>
        <p:txBody>
          <a:bodyPr wrap="square" lIns="67500" tIns="35100" rIns="67500" bIns="35100" rtlCol="0" anchor="b">
            <a:normAutofit fontScale="90000"/>
          </a:bodyPr>
          <a:lstStyle/>
          <a:p>
            <a:r>
              <a:rPr lang="zh-CN" altLang="en-US" sz="4500" b="1" noProof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z="4500" b="1" noProof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884238" y="3335338"/>
            <a:ext cx="1563688" cy="276225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90000"/>
          </a:bodyPr>
          <a:lstStyle/>
          <a:p>
            <a:pPr algn="ctr"/>
            <a:r>
              <a:rPr lang="en-US" altLang="zh-CN" sz="1350" b="1" noProof="1">
                <a:latin typeface="+mj-lt"/>
                <a:ea typeface="+mj-ea"/>
                <a:cs typeface="+mj-cs"/>
              </a:rPr>
              <a:t>git</a:t>
            </a:r>
            <a:r>
              <a:rPr lang="zh-CN" altLang="en-US" sz="1350" b="1" noProof="1">
                <a:latin typeface="+mj-lt"/>
                <a:ea typeface="+mj-ea"/>
                <a:cs typeface="+mj-cs"/>
              </a:rPr>
              <a:t>简述</a:t>
            </a:r>
            <a:endParaRPr lang="zh-CN" altLang="en-US" sz="1350" b="1" noProof="1">
              <a:latin typeface="+mj-lt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2840038" y="3335338"/>
            <a:ext cx="1563688" cy="276225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90000"/>
          </a:bodyPr>
          <a:lstStyle/>
          <a:p>
            <a:pPr algn="ctr"/>
            <a:r>
              <a:rPr lang="en-US" altLang="zh-CN" sz="1350" b="1" noProof="1">
                <a:latin typeface="+mj-lt"/>
                <a:ea typeface="+mj-ea"/>
                <a:cs typeface="+mj-cs"/>
              </a:rPr>
              <a:t>git</a:t>
            </a:r>
            <a:r>
              <a:rPr lang="zh-CN" altLang="en-US" sz="1350" b="1" noProof="1">
                <a:latin typeface="+mj-lt"/>
                <a:ea typeface="+mj-ea"/>
                <a:cs typeface="+mj-cs"/>
              </a:rPr>
              <a:t>工作流</a:t>
            </a:r>
            <a:endParaRPr lang="zh-CN" altLang="en-US" sz="1350" b="1" noProof="1">
              <a:latin typeface="+mj-lt"/>
              <a:ea typeface="+mj-ea"/>
              <a:cs typeface="+mj-cs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803775" y="3335338"/>
            <a:ext cx="1563688" cy="276225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90000"/>
          </a:bodyPr>
          <a:lstStyle/>
          <a:p>
            <a:pPr algn="ctr"/>
            <a:r>
              <a:rPr lang="zh-CN" altLang="en-US" sz="1350" b="1" noProof="1">
                <a:latin typeface="+mj-lt"/>
                <a:ea typeface="+mj-ea"/>
                <a:cs typeface="+mj-cs"/>
              </a:rPr>
              <a:t>部门</a:t>
            </a:r>
            <a:r>
              <a:rPr lang="en-US" altLang="zh-CN" sz="1350" b="1" noProof="1">
                <a:latin typeface="+mj-lt"/>
                <a:ea typeface="+mj-ea"/>
                <a:cs typeface="+mj-cs"/>
              </a:rPr>
              <a:t>git</a:t>
            </a:r>
            <a:r>
              <a:rPr lang="zh-CN" altLang="en-US" sz="1350" b="1" noProof="1">
                <a:latin typeface="+mj-lt"/>
                <a:ea typeface="+mj-ea"/>
                <a:cs typeface="+mj-cs"/>
              </a:rPr>
              <a:t>使用现状</a:t>
            </a:r>
            <a:endParaRPr lang="zh-CN" altLang="en-US" sz="1350" b="1" noProof="1">
              <a:latin typeface="+mj-lt"/>
              <a:ea typeface="+mj-ea"/>
              <a:cs typeface="+mj-cs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6773863" y="3335338"/>
            <a:ext cx="1565275" cy="276225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90000"/>
          </a:bodyPr>
          <a:lstStyle/>
          <a:p>
            <a:pPr algn="ctr"/>
            <a:r>
              <a:rPr lang="zh-CN" altLang="en-US" sz="1350" b="1" noProof="1">
                <a:latin typeface="+mj-lt"/>
                <a:ea typeface="+mj-ea"/>
                <a:cs typeface="+mj-cs"/>
              </a:rPr>
              <a:t>如何规范</a:t>
            </a:r>
            <a:endParaRPr lang="zh-CN" altLang="en-US" sz="1350" b="1" noProof="1">
              <a:latin typeface="+mj-lt"/>
              <a:ea typeface="+mj-ea"/>
              <a:cs typeface="+mj-cs"/>
            </a:endParaRPr>
          </a:p>
        </p:txBody>
      </p:sp>
      <p:pic>
        <p:nvPicPr>
          <p:cNvPr id="22" name="图片 21" descr="git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1615" y="2691130"/>
            <a:ext cx="350520" cy="350520"/>
          </a:xfrm>
          <a:prstGeom prst="rect">
            <a:avLst/>
          </a:prstGeom>
        </p:spPr>
      </p:pic>
      <p:pic>
        <p:nvPicPr>
          <p:cNvPr id="23" name="图片 22" descr="流程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80435" y="2740025"/>
            <a:ext cx="283845" cy="283845"/>
          </a:xfrm>
          <a:prstGeom prst="rect">
            <a:avLst/>
          </a:prstGeom>
        </p:spPr>
      </p:pic>
      <p:pic>
        <p:nvPicPr>
          <p:cNvPr id="25" name="图片 24" descr="维修情况 (1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28615" y="2709545"/>
            <a:ext cx="314325" cy="314325"/>
          </a:xfrm>
          <a:prstGeom prst="rect">
            <a:avLst/>
          </a:prstGeom>
        </p:spPr>
      </p:pic>
      <p:pic>
        <p:nvPicPr>
          <p:cNvPr id="26" name="图片 25" descr="设计规范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14895" y="2724785"/>
            <a:ext cx="284480" cy="28448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2052955"/>
            <a:ext cx="9144000" cy="1123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简述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4" name="图片 3" descr="git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175" y="859155"/>
            <a:ext cx="7753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j-ea"/>
                <a:ea typeface="+mj-ea"/>
              </a:rPr>
              <a:t>什么是版本控制？</a:t>
            </a:r>
            <a:endParaRPr lang="zh-CN" altLang="en-US" b="1">
              <a:latin typeface="+mj-ea"/>
              <a:ea typeface="+mj-ea"/>
            </a:endParaRPr>
          </a:p>
          <a:p>
            <a:endParaRPr lang="zh-CN" altLang="en-US" sz="1600"/>
          </a:p>
          <a:p>
            <a:r>
              <a:rPr lang="zh-CN" altLang="en-US" sz="1600">
                <a:latin typeface="+mn-ea"/>
                <a:ea typeface="+mn-ea"/>
              </a:rPr>
              <a:t>确保 不同的人所编辑的同一个东西能集体得到更新，并在必要时候可以对每一个修改状态进行：查看、恢复</a:t>
            </a:r>
            <a:endParaRPr lang="zh-CN" altLang="en-US" sz="1600"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10260" y="2178685"/>
            <a:ext cx="749300" cy="869950"/>
            <a:chOff x="1303" y="3563"/>
            <a:chExt cx="1180" cy="1370"/>
          </a:xfrm>
        </p:grpSpPr>
        <p:sp>
          <p:nvSpPr>
            <p:cNvPr id="10" name="文本框 9"/>
            <p:cNvSpPr txBox="1"/>
            <p:nvPr/>
          </p:nvSpPr>
          <p:spPr>
            <a:xfrm>
              <a:off x="1303" y="4403"/>
              <a:ext cx="11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+mj-ea"/>
                  <a:ea typeface="+mj-ea"/>
                </a:rPr>
                <a:t>安装</a:t>
              </a:r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17" name="图片 16" descr="安装包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9" y="3563"/>
              <a:ext cx="788" cy="788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872740" y="2195195"/>
            <a:ext cx="749300" cy="869950"/>
            <a:chOff x="4030" y="3563"/>
            <a:chExt cx="1180" cy="1370"/>
          </a:xfrm>
        </p:grpSpPr>
        <p:sp>
          <p:nvSpPr>
            <p:cNvPr id="21" name="文本框 20"/>
            <p:cNvSpPr txBox="1"/>
            <p:nvPr/>
          </p:nvSpPr>
          <p:spPr>
            <a:xfrm>
              <a:off x="4030" y="4403"/>
              <a:ext cx="11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+mj-ea"/>
                  <a:ea typeface="+mj-ea"/>
                </a:rPr>
                <a:t>命令</a:t>
              </a:r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2" name="图片 21" descr="D:\360安全浏览器下载\cloudshell 云命令行.pngcloudshell 云命令行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200" y="3563"/>
              <a:ext cx="840" cy="84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5168900" y="2279650"/>
            <a:ext cx="749300" cy="802640"/>
            <a:chOff x="6955" y="3669"/>
            <a:chExt cx="1180" cy="1264"/>
          </a:xfrm>
        </p:grpSpPr>
        <p:sp>
          <p:nvSpPr>
            <p:cNvPr id="27" name="文本框 26"/>
            <p:cNvSpPr txBox="1"/>
            <p:nvPr/>
          </p:nvSpPr>
          <p:spPr>
            <a:xfrm>
              <a:off x="6955" y="4403"/>
              <a:ext cx="11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+mj-ea"/>
                  <a:ea typeface="+mj-ea"/>
                </a:rPr>
                <a:t>工具</a:t>
              </a:r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8" name="图片 27" descr="D:\360安全浏览器下载\工具.png工具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7231" y="3669"/>
              <a:ext cx="629" cy="629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7136130" y="2279650"/>
            <a:ext cx="749300" cy="795655"/>
            <a:chOff x="10439" y="3668"/>
            <a:chExt cx="1180" cy="1253"/>
          </a:xfrm>
        </p:grpSpPr>
        <p:sp>
          <p:nvSpPr>
            <p:cNvPr id="29" name="文本框 28"/>
            <p:cNvSpPr txBox="1"/>
            <p:nvPr/>
          </p:nvSpPr>
          <p:spPr>
            <a:xfrm>
              <a:off x="10439" y="4391"/>
              <a:ext cx="11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+mj-ea"/>
                  <a:ea typeface="+mj-ea"/>
                </a:rPr>
                <a:t>坑</a:t>
              </a:r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0" name="图片 29" descr="D:\360安全浏览器下载\危险.png危险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0715" y="3668"/>
              <a:ext cx="629" cy="629"/>
            </a:xfrm>
            <a:prstGeom prst="rect">
              <a:avLst/>
            </a:prstGeom>
          </p:spPr>
        </p:pic>
      </p:grpSp>
      <p:sp>
        <p:nvSpPr>
          <p:cNvPr id="47" name="文本框 46"/>
          <p:cNvSpPr txBox="1"/>
          <p:nvPr/>
        </p:nvSpPr>
        <p:spPr>
          <a:xfrm>
            <a:off x="2470150" y="3413760"/>
            <a:ext cx="23298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git add .</a:t>
            </a:r>
            <a:endParaRPr lang="en-US" altLang="zh-CN" sz="1400"/>
          </a:p>
          <a:p>
            <a:r>
              <a:rPr lang="en-US" altLang="zh-CN" sz="1400"/>
              <a:t>git commit -m “xxxx”</a:t>
            </a:r>
            <a:endParaRPr lang="en-US" altLang="zh-CN" sz="1400"/>
          </a:p>
          <a:p>
            <a:r>
              <a:rPr lang="en-US" altLang="zh-CN" sz="1400"/>
              <a:t>git push origin xxxx</a:t>
            </a:r>
            <a:endParaRPr lang="en-US" altLang="zh-CN" sz="1400"/>
          </a:p>
          <a:p>
            <a:r>
              <a:rPr lang="en-US" altLang="zh-CN" sz="1400"/>
              <a:t>git checkout xxx</a:t>
            </a:r>
            <a:endParaRPr lang="en-US" altLang="zh-CN" sz="1400"/>
          </a:p>
          <a:p>
            <a:r>
              <a:rPr lang="en-US" altLang="zh-CN" sz="1400"/>
              <a:t>git tag -a v1.x -m “xxxxx”</a:t>
            </a:r>
            <a:endParaRPr lang="en-US" altLang="zh-CN" sz="1400"/>
          </a:p>
          <a:p>
            <a:r>
              <a:rPr lang="en-US" altLang="zh-CN" sz="1400"/>
              <a:t>git merge xxx</a:t>
            </a:r>
            <a:endParaRPr lang="en-US" altLang="zh-CN" sz="1400"/>
          </a:p>
        </p:txBody>
      </p:sp>
      <p:sp>
        <p:nvSpPr>
          <p:cNvPr id="49" name="文本框 48"/>
          <p:cNvSpPr txBox="1"/>
          <p:nvPr/>
        </p:nvSpPr>
        <p:spPr>
          <a:xfrm>
            <a:off x="765810" y="3677920"/>
            <a:ext cx="12782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windows </a:t>
            </a:r>
            <a:endParaRPr lang="en-US" altLang="zh-CN" sz="1400"/>
          </a:p>
          <a:p>
            <a:pPr algn="l"/>
            <a:r>
              <a:rPr lang="en-US" altLang="zh-CN" sz="1400"/>
              <a:t>Linux</a:t>
            </a:r>
            <a:endParaRPr lang="en-US" altLang="zh-CN" sz="1400"/>
          </a:p>
          <a:p>
            <a:pPr algn="l"/>
            <a:r>
              <a:rPr lang="en-US" altLang="zh-CN" sz="1400"/>
              <a:t>Mac</a:t>
            </a:r>
            <a:endParaRPr lang="en-US" altLang="zh-CN" sz="1400"/>
          </a:p>
        </p:txBody>
      </p:sp>
      <p:sp>
        <p:nvSpPr>
          <p:cNvPr id="50" name="文本框 49"/>
          <p:cNvSpPr txBox="1"/>
          <p:nvPr/>
        </p:nvSpPr>
        <p:spPr>
          <a:xfrm>
            <a:off x="4959350" y="3629025"/>
            <a:ext cx="21132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IDE</a:t>
            </a:r>
            <a:endParaRPr lang="en-US" altLang="zh-CN" sz="1400"/>
          </a:p>
          <a:p>
            <a:pPr algn="l"/>
            <a:r>
              <a:rPr lang="en-US" altLang="zh-CN" sz="1400"/>
              <a:t>Source Tree</a:t>
            </a:r>
            <a:endParaRPr lang="en-US" altLang="zh-CN" sz="1400"/>
          </a:p>
          <a:p>
            <a:pPr algn="l"/>
            <a:r>
              <a:rPr lang="en-US" altLang="zh-CN" sz="1400"/>
              <a:t>TortoiseGit</a:t>
            </a:r>
            <a:endParaRPr lang="en-US" altLang="zh-CN" sz="1400"/>
          </a:p>
        </p:txBody>
      </p:sp>
      <p:sp>
        <p:nvSpPr>
          <p:cNvPr id="51" name="文本框 50"/>
          <p:cNvSpPr txBox="1"/>
          <p:nvPr/>
        </p:nvSpPr>
        <p:spPr>
          <a:xfrm>
            <a:off x="7072630" y="3629025"/>
            <a:ext cx="1734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ea"/>
                <a:ea typeface="+mn-ea"/>
              </a:rPr>
              <a:t>解决冲突</a:t>
            </a:r>
            <a:endParaRPr lang="zh-CN" altLang="en-US" sz="1400">
              <a:latin typeface="+mn-ea"/>
              <a:ea typeface="+mn-ea"/>
            </a:endParaRPr>
          </a:p>
          <a:p>
            <a:r>
              <a:rPr lang="zh-CN" altLang="en-US" sz="1400">
                <a:latin typeface="+mn-ea"/>
                <a:ea typeface="+mn-ea"/>
              </a:rPr>
              <a:t>代码被覆盖</a:t>
            </a:r>
            <a:endParaRPr lang="zh-CN" altLang="en-US" sz="1400">
              <a:latin typeface="+mn-ea"/>
              <a:ea typeface="+mn-ea"/>
            </a:endParaRPr>
          </a:p>
          <a:p>
            <a:r>
              <a:rPr lang="zh-CN" altLang="en-US" sz="1400">
                <a:latin typeface="+mn-ea"/>
                <a:ea typeface="+mn-ea"/>
              </a:rPr>
              <a:t>强制覆盖</a:t>
            </a:r>
            <a:endParaRPr lang="zh-CN" altLang="en-US" sz="1400">
              <a:latin typeface="+mn-ea"/>
              <a:ea typeface="+mn-ea"/>
            </a:endParaRPr>
          </a:p>
          <a:p>
            <a:r>
              <a:rPr lang="zh-CN" altLang="en-US" sz="1400">
                <a:latin typeface="+mn-ea"/>
                <a:ea typeface="+mn-ea"/>
              </a:rPr>
              <a:t>提交模糊说明</a:t>
            </a:r>
            <a:endParaRPr lang="zh-CN" altLang="en-US" sz="1400">
              <a:latin typeface="+mn-ea"/>
              <a:ea typeface="+mn-ea"/>
            </a:endParaRPr>
          </a:p>
          <a:p>
            <a:r>
              <a:rPr lang="en-US" altLang="zh-CN" sz="1400">
                <a:latin typeface="+mn-ea"/>
                <a:ea typeface="+mn-ea"/>
              </a:rPr>
              <a:t>.....</a:t>
            </a:r>
            <a:endParaRPr lang="en-US" altLang="zh-CN" sz="1400">
              <a:latin typeface="+mn-ea"/>
              <a:ea typeface="+mn-ea"/>
            </a:endParaRPr>
          </a:p>
        </p:txBody>
      </p:sp>
    </p:spTree>
    <p:custDataLst>
      <p:tags r:id="rId11"/>
    </p:custData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" grpId="0"/>
      <p:bldP spid="50" grpId="0"/>
      <p:bldP spid="5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简述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6" name="图片 5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05" y="1443990"/>
            <a:ext cx="5400040" cy="184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3110" y="37515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  <a:ea typeface="+mn-ea"/>
              </a:rPr>
              <a:t>集中式代码管理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7965" y="37515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  <a:ea typeface="+mn-ea"/>
              </a:rPr>
              <a:t>分布式代码管理</a:t>
            </a:r>
            <a:endParaRPr lang="zh-CN" altLang="en-US"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515" y="1179830"/>
            <a:ext cx="4764405" cy="2940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5" y="913130"/>
            <a:ext cx="4110990" cy="36429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简述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6" name="图片 5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7175" y="855345"/>
            <a:ext cx="857313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n-ea"/>
                <a:ea typeface="+mn-ea"/>
              </a:rPr>
              <a:t>SVN</a:t>
            </a:r>
            <a:endParaRPr lang="en-US" altLang="zh-CN">
              <a:latin typeface="+mn-ea"/>
              <a:ea typeface="+mn-ea"/>
            </a:endParaRPr>
          </a:p>
          <a:p>
            <a:pPr algn="l"/>
            <a:r>
              <a:rPr lang="zh-CN" altLang="en-US" sz="1400" b="1">
                <a:latin typeface="+mn-ea"/>
                <a:ea typeface="+mn-ea"/>
              </a:rPr>
              <a:t>优点：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1.相比老式版本控制，解决了协同合作问题，让每个人在一定的程度上知道其他人的工作；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2.权限管理方便，能做到非常"精细"的分配；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 b="1">
                <a:latin typeface="+mn-ea"/>
                <a:ea typeface="+mn-ea"/>
              </a:rPr>
              <a:t>缺点：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1.中央服务器单点故障，如果中央服务器磁盘发生故障，且没做过备份或者备份得不及时的话，还会有丢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失数据的风险,最坏的情况是彻底丢失整个项目的所有历史记录【不能保证所有的数据都已经有人提取出来】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2.提交必须有网络连接--非本地版本库；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3.权限不支持分支继承；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4.迁移量大【仍然是记录版本间的"差异"】；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5.SVN原理上只关心文件内容的具体差异--进行还原的时候需要反复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计算差异得到结果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6.SVN的工作区和版本库物理上分开，只能通过http、https、svn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等协议访问"某一历史状态下的快照"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7.服务器压力大，数据库容量暴增</a:t>
            </a:r>
            <a:endParaRPr lang="zh-CN" altLang="en-US" sz="1400">
              <a:latin typeface="+mn-ea"/>
              <a:ea typeface="+mn-ea"/>
            </a:endParaRPr>
          </a:p>
        </p:txBody>
      </p:sp>
      <p:pic>
        <p:nvPicPr>
          <p:cNvPr id="9" name="图片 8" descr="000260507beb508f1338ab6bbe01b5d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865" y="2921635"/>
            <a:ext cx="2599690" cy="19500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简述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6" name="图片 5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7175" y="855345"/>
            <a:ext cx="857313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n-ea"/>
                <a:ea typeface="+mn-ea"/>
              </a:rPr>
              <a:t>Git</a:t>
            </a:r>
            <a:endParaRPr lang="en-US" altLang="zh-CN">
              <a:latin typeface="+mn-ea"/>
              <a:ea typeface="+mn-ea"/>
            </a:endParaRPr>
          </a:p>
          <a:p>
            <a:pPr algn="l"/>
            <a:r>
              <a:rPr lang="zh-CN" altLang="en-US" sz="1400" b="1">
                <a:latin typeface="+mn-ea"/>
                <a:ea typeface="+mn-ea"/>
              </a:rPr>
              <a:t>优点：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  <a:sym typeface="+mn-ea"/>
              </a:rPr>
              <a:t>1.只要你愿意，你的"仓库"就是所有人的仓库；</a:t>
            </a:r>
            <a:endParaRPr lang="zh-CN" altLang="en-US" sz="1400">
              <a:latin typeface="+mn-ea"/>
              <a:ea typeface="+mn-ea"/>
              <a:sym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2.从技术上讲：Git可能永远做不到类似SVN的路径授权(精细授权)--公司对代码库进行合理拆分，按库授权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3.每一次提交都是对代码仓库的完整备份--快照模式==&gt;所以Git在切换操作上能如此的"速度"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4.工作区与本地仓库如影随行，不受"外界"干扰--你做你的，我做我的，必要的时候再提交到远程仓库合并更新；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5.只要有一个人的代码是最新的，那么就不会丢失掉"所有提交记录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6.Git使用SHA-1散列哈希值作为全球唯一的版本号，这样的好处：①对于一个分布式版本控制系统，每个人每次提交后形成的版本号都不会出现重复；②保证了数据的完整性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【哈希值是根据文件内容+目录结构计算出来的，且这一数据验证是被放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zh-CN" altLang="en-US" sz="1400">
                <a:latin typeface="+mn-ea"/>
                <a:ea typeface="+mn-ea"/>
              </a:rPr>
              <a:t>在Git的底层，所以想要瞒过Git进行操作几乎是不可能】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endParaRPr lang="zh-CN" altLang="en-US" sz="1400" b="1">
              <a:latin typeface="+mn-ea"/>
              <a:ea typeface="+mn-ea"/>
            </a:endParaRPr>
          </a:p>
          <a:p>
            <a:pPr algn="l"/>
            <a:r>
              <a:rPr lang="zh-CN" altLang="en-US" sz="1400" b="1">
                <a:latin typeface="+mn-ea"/>
                <a:ea typeface="+mn-ea"/>
              </a:rPr>
              <a:t>缺点：</a:t>
            </a:r>
            <a:endParaRPr lang="zh-CN" altLang="en-US" sz="1400">
              <a:latin typeface="+mn-ea"/>
              <a:ea typeface="+mn-ea"/>
            </a:endParaRPr>
          </a:p>
          <a:p>
            <a:pPr algn="l"/>
            <a:r>
              <a:rPr lang="en-US" altLang="zh-CN" sz="1400">
                <a:latin typeface="+mn-ea"/>
                <a:ea typeface="+mn-ea"/>
              </a:rPr>
              <a:t>1.</a:t>
            </a:r>
            <a:r>
              <a:rPr lang="zh-CN" altLang="en-US" sz="1400">
                <a:latin typeface="+mn-ea"/>
                <a:ea typeface="+mn-ea"/>
              </a:rPr>
              <a:t>代码保密性差，开发者可以克隆所有代码和版本信息</a:t>
            </a:r>
            <a:endParaRPr lang="zh-CN" altLang="en-US" sz="1400">
              <a:latin typeface="+mn-ea"/>
              <a:ea typeface="+mn-ea"/>
            </a:endParaRPr>
          </a:p>
        </p:txBody>
      </p:sp>
      <p:pic>
        <p:nvPicPr>
          <p:cNvPr id="9" name="图片 8" descr="D:\360安全浏览器下载\8d6c1d486ec2615a404d5826a0c09cbc.jpg8d6c1d486ec2615a404d5826a0c09cbc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230620" y="2922588"/>
            <a:ext cx="1948180" cy="19481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915670"/>
            <a:ext cx="7028815" cy="25520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简述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0" y="804545"/>
            <a:ext cx="7954010" cy="37014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工作流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7175" y="115824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本地环境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1508125" y="1269365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11095" y="115697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测试环境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4659630" y="115824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线上环境</a:t>
            </a:r>
            <a:endParaRPr lang="zh-CN" altLang="en-US" sz="1200"/>
          </a:p>
        </p:txBody>
      </p:sp>
      <p:sp>
        <p:nvSpPr>
          <p:cNvPr id="17" name="右箭头 16"/>
          <p:cNvSpPr/>
          <p:nvPr/>
        </p:nvSpPr>
        <p:spPr>
          <a:xfrm>
            <a:off x="3712210" y="126873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7175" y="207391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本地环境</a:t>
            </a:r>
            <a:endParaRPr lang="zh-CN" altLang="en-US" sz="1200"/>
          </a:p>
        </p:txBody>
      </p:sp>
      <p:sp>
        <p:nvSpPr>
          <p:cNvPr id="24" name="右箭头 23"/>
          <p:cNvSpPr/>
          <p:nvPr/>
        </p:nvSpPr>
        <p:spPr>
          <a:xfrm>
            <a:off x="1508125" y="2185035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11095" y="207264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开发环境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4659630" y="207391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测试环境</a:t>
            </a:r>
            <a:endParaRPr lang="zh-CN" altLang="en-US" sz="1200"/>
          </a:p>
        </p:txBody>
      </p:sp>
      <p:sp>
        <p:nvSpPr>
          <p:cNvPr id="27" name="右箭头 26"/>
          <p:cNvSpPr/>
          <p:nvPr/>
        </p:nvSpPr>
        <p:spPr>
          <a:xfrm>
            <a:off x="3712210" y="218440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915150" y="207391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预生产环境</a:t>
            </a:r>
            <a:endParaRPr lang="zh-CN" altLang="en-US" sz="1200"/>
          </a:p>
        </p:txBody>
      </p:sp>
      <p:sp>
        <p:nvSpPr>
          <p:cNvPr id="29" name="右箭头 28"/>
          <p:cNvSpPr/>
          <p:nvPr/>
        </p:nvSpPr>
        <p:spPr>
          <a:xfrm>
            <a:off x="5967730" y="218440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15150" y="3590925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线上环境</a:t>
            </a:r>
            <a:endParaRPr lang="zh-CN" altLang="en-US" sz="1200"/>
          </a:p>
        </p:txBody>
      </p:sp>
      <p:sp>
        <p:nvSpPr>
          <p:cNvPr id="31" name="右箭头 30"/>
          <p:cNvSpPr/>
          <p:nvPr/>
        </p:nvSpPr>
        <p:spPr>
          <a:xfrm rot="5400000">
            <a:off x="7088505" y="294386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7" grpId="0" animBg="1"/>
      <p:bldP spid="16" grpId="0" animBg="1"/>
      <p:bldP spid="23" grpId="0" animBg="1"/>
      <p:bldP spid="24" grpId="0" animBg="1"/>
      <p:bldP spid="25" grpId="0" animBg="1"/>
      <p:bldP spid="27" grpId="0" animBg="1"/>
      <p:bldP spid="26" grpId="0" animBg="1"/>
      <p:bldP spid="29" grpId="0" animBg="1"/>
      <p:bldP spid="28" grpId="0" animBg="1"/>
      <p:bldP spid="31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57175" y="200025"/>
            <a:ext cx="222885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500" b="1" strike="noStrike" noProof="1" dirty="0">
              <a:solidFill>
                <a:srgbClr val="26262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581275" y="200025"/>
            <a:ext cx="6296025" cy="4095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628900" y="280353"/>
            <a:ext cx="6200775" cy="280988"/>
          </a:xfrm>
          <a:prstGeom prst="rect">
            <a:avLst/>
          </a:prstGeom>
        </p:spPr>
        <p:txBody>
          <a:bodyPr wrap="square" lIns="67500" tIns="35100" rIns="67500" bIns="35100" anchor="ctr">
            <a:normAutofit/>
          </a:bodyPr>
          <a:lstStyle>
            <a:defPPr>
              <a:defRPr lang="zh-CN"/>
            </a:defPPr>
            <a:lvl1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1400">
                <a:ea typeface="黑体" panose="02010609060101010101" charset="-122"/>
                <a:cs typeface="Arial" panose="020B0604020202090204" pitchFamily="34" charset="0"/>
              </a:defRPr>
            </a:lvl1pPr>
          </a:lstStyle>
          <a:p>
            <a:pPr algn="l" fontAlgn="base"/>
            <a:r>
              <a:rPr lang="en-US" altLang="zh-CN" sz="1050" strike="noStrike" noProof="1">
                <a:latin typeface="Arial" panose="020B0604020202090204" pitchFamily="34" charset="0"/>
                <a:ea typeface="+mn-ea"/>
                <a:cs typeface="+mn-cs"/>
              </a:rPr>
              <a:t>Don't do this——“git commit -m ‘fix some bug’”</a:t>
            </a:r>
            <a:endParaRPr lang="en-US" altLang="zh-CN" sz="1050" strike="noStrike" noProof="1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5810" y="200025"/>
            <a:ext cx="172021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262626"/>
                </a:solidFill>
                <a:latin typeface="+mj-lt"/>
                <a:cs typeface="Arial" panose="020B060402020209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base"/>
            <a:r>
              <a:rPr lang="en-US" altLang="zh-CN" sz="1500" strike="noStrike" noProof="1">
                <a:ea typeface="+mj-ea"/>
                <a:cs typeface="+mj-cs"/>
              </a:rPr>
              <a:t>git</a:t>
            </a:r>
            <a:r>
              <a:rPr lang="zh-CN" altLang="en-US" sz="1500" strike="noStrike" noProof="1">
                <a:ea typeface="+mj-ea"/>
                <a:cs typeface="+mj-cs"/>
              </a:rPr>
              <a:t>工作流</a:t>
            </a:r>
            <a:endParaRPr lang="zh-CN" altLang="en-US" sz="1500" strike="noStrike" noProof="1">
              <a:ea typeface="+mj-ea"/>
              <a:cs typeface="+mj-cs"/>
            </a:endParaRPr>
          </a:p>
        </p:txBody>
      </p:sp>
      <p:pic>
        <p:nvPicPr>
          <p:cNvPr id="9" name="图片 8" descr="git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265430"/>
            <a:ext cx="312420" cy="312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450" y="951865"/>
            <a:ext cx="5847715" cy="3618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7175" y="951865"/>
            <a:ext cx="963295" cy="359981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ctr"/>
            <a:r>
              <a:rPr lang="zh-CN" altLang="zh-CN" sz="1200">
                <a:latin typeface="+mn-ea"/>
                <a:ea typeface="+mn-ea"/>
              </a:rPr>
              <a:t>版本标签</a:t>
            </a:r>
            <a:endParaRPr lang="zh-CN" altLang="zh-CN" sz="1200">
              <a:latin typeface="+mn-ea"/>
              <a:ea typeface="+mn-ea"/>
            </a:endParaRPr>
          </a:p>
          <a:p>
            <a:pPr algn="ctr"/>
            <a:endParaRPr lang="zh-CN" altLang="zh-CN" sz="1200">
              <a:latin typeface="+mn-ea"/>
              <a:ea typeface="+mn-ea"/>
            </a:endParaRPr>
          </a:p>
          <a:p>
            <a:pPr algn="ctr"/>
            <a:endParaRPr lang="zh-CN" altLang="zh-CN" sz="1200">
              <a:latin typeface="+mn-ea"/>
              <a:ea typeface="+mn-ea"/>
            </a:endParaRPr>
          </a:p>
          <a:p>
            <a:pPr algn="ctr"/>
            <a:r>
              <a:rPr lang="zh-CN" altLang="zh-CN" sz="1200" b="1">
                <a:latin typeface="+mn-ea"/>
                <a:ea typeface="+mn-ea"/>
              </a:rPr>
              <a:t>主干分支</a:t>
            </a:r>
            <a:endParaRPr lang="zh-CN" altLang="zh-CN" sz="1200">
              <a:latin typeface="+mn-ea"/>
              <a:ea typeface="+mn-ea"/>
            </a:endParaRPr>
          </a:p>
          <a:p>
            <a:pPr algn="ctr"/>
            <a:endParaRPr lang="zh-CN" altLang="zh-CN" sz="1200">
              <a:latin typeface="+mn-ea"/>
              <a:ea typeface="+mn-ea"/>
            </a:endParaRPr>
          </a:p>
          <a:p>
            <a:pPr algn="ctr"/>
            <a:endParaRPr lang="zh-CN" altLang="zh-CN" sz="1200">
              <a:latin typeface="+mn-ea"/>
              <a:ea typeface="+mn-ea"/>
            </a:endParaRPr>
          </a:p>
          <a:p>
            <a:pPr algn="ctr"/>
            <a:r>
              <a:rPr lang="zh-CN" altLang="zh-CN" sz="1200">
                <a:latin typeface="+mn-ea"/>
                <a:ea typeface="+mn-ea"/>
              </a:rPr>
              <a:t>线上</a:t>
            </a:r>
            <a:r>
              <a:rPr lang="en-US" altLang="zh-CN" sz="1200">
                <a:latin typeface="+mn-ea"/>
                <a:ea typeface="+mn-ea"/>
              </a:rPr>
              <a:t>fix</a:t>
            </a:r>
            <a:r>
              <a:rPr lang="zh-CN" altLang="en-US" sz="1200">
                <a:latin typeface="+mn-ea"/>
                <a:ea typeface="+mn-ea"/>
              </a:rPr>
              <a:t>分支</a:t>
            </a:r>
            <a:endParaRPr lang="zh-CN" altLang="en-US" sz="1200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r>
              <a:rPr lang="zh-CN" altLang="en-US" sz="1200">
                <a:latin typeface="+mn-ea"/>
                <a:ea typeface="+mn-ea"/>
              </a:rPr>
              <a:t>上线分支</a:t>
            </a:r>
            <a:endParaRPr lang="zh-CN" altLang="en-US" sz="1200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r>
              <a:rPr lang="zh-CN" altLang="en-US" sz="1200" b="1">
                <a:latin typeface="+mn-ea"/>
                <a:ea typeface="+mn-ea"/>
              </a:rPr>
              <a:t>主开发分支</a:t>
            </a:r>
            <a:endParaRPr lang="zh-CN" altLang="en-US" sz="1200" b="1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r>
              <a:rPr lang="zh-CN" altLang="en-US" sz="1200">
                <a:latin typeface="+mn-ea"/>
                <a:ea typeface="+mn-ea"/>
              </a:rPr>
              <a:t>功能分支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en-US" altLang="zh-CN" sz="1200">
              <a:latin typeface="+mn-ea"/>
              <a:ea typeface="+mn-ea"/>
            </a:endParaRPr>
          </a:p>
          <a:p>
            <a:pPr algn="ctr"/>
            <a:endParaRPr lang="en-US" altLang="zh-CN" sz="1200">
              <a:latin typeface="+mn-ea"/>
              <a:ea typeface="+mn-ea"/>
            </a:endParaRPr>
          </a:p>
          <a:p>
            <a:pPr algn="ctr"/>
            <a:endParaRPr lang="zh-CN" altLang="en-US" sz="1200">
              <a:latin typeface="+mn-ea"/>
              <a:ea typeface="+mn-ea"/>
            </a:endParaRPr>
          </a:p>
          <a:p>
            <a:pPr algn="ctr"/>
            <a:r>
              <a:rPr lang="zh-CN" altLang="en-US" sz="1200">
                <a:latin typeface="+mn-ea"/>
                <a:ea typeface="+mn-ea"/>
              </a:rPr>
              <a:t>功能分支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en-US" altLang="zh-CN" sz="120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33310" y="1017270"/>
            <a:ext cx="16535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ea"/>
                <a:ea typeface="+mn-ea"/>
              </a:rPr>
              <a:t>问题</a:t>
            </a:r>
            <a:r>
              <a:rPr lang="en-US" altLang="zh-CN" sz="1400">
                <a:latin typeface="+mn-ea"/>
                <a:ea typeface="+mn-ea"/>
              </a:rPr>
              <a:t>1</a:t>
            </a:r>
            <a:r>
              <a:rPr lang="zh-CN" altLang="en-US" sz="1400">
                <a:latin typeface="+mn-ea"/>
                <a:ea typeface="+mn-ea"/>
              </a:rPr>
              <a:t>：</a:t>
            </a:r>
            <a:endParaRPr lang="zh-CN" altLang="en-US" sz="1400">
              <a:latin typeface="+mn-ea"/>
              <a:ea typeface="+mn-ea"/>
            </a:endParaRPr>
          </a:p>
          <a:p>
            <a:r>
              <a:rPr lang="zh-CN" altLang="en-US" sz="1400">
                <a:latin typeface="+mn-ea"/>
                <a:ea typeface="+mn-ea"/>
              </a:rPr>
              <a:t>试试将</a:t>
            </a:r>
            <a:r>
              <a:rPr lang="en-US" altLang="zh-CN" sz="1400">
                <a:latin typeface="+mn-ea"/>
                <a:ea typeface="+mn-ea"/>
              </a:rPr>
              <a:t>git</a:t>
            </a:r>
            <a:r>
              <a:rPr lang="zh-CN" altLang="en-US" sz="1400">
                <a:latin typeface="+mn-ea"/>
                <a:ea typeface="+mn-ea"/>
              </a:rPr>
              <a:t>各个分支与上述部署环境一一对应。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055" y="465709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本地环境</a:t>
            </a:r>
            <a:endParaRPr lang="zh-CN" altLang="en-US" sz="1200"/>
          </a:p>
        </p:txBody>
      </p:sp>
      <p:sp>
        <p:nvSpPr>
          <p:cNvPr id="24" name="右箭头 23"/>
          <p:cNvSpPr/>
          <p:nvPr/>
        </p:nvSpPr>
        <p:spPr>
          <a:xfrm>
            <a:off x="1310005" y="4768215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12975" y="465582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开发环境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4461510" y="465709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测试环境</a:t>
            </a:r>
            <a:endParaRPr lang="zh-CN" altLang="en-US" sz="1200"/>
          </a:p>
        </p:txBody>
      </p:sp>
      <p:sp>
        <p:nvSpPr>
          <p:cNvPr id="27" name="右箭头 26"/>
          <p:cNvSpPr/>
          <p:nvPr/>
        </p:nvSpPr>
        <p:spPr>
          <a:xfrm>
            <a:off x="3514090" y="476758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17030" y="4657090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预生产环境</a:t>
            </a:r>
            <a:endParaRPr lang="zh-CN" altLang="en-US" sz="1200"/>
          </a:p>
        </p:txBody>
      </p:sp>
      <p:sp>
        <p:nvSpPr>
          <p:cNvPr id="29" name="右箭头 28"/>
          <p:cNvSpPr/>
          <p:nvPr/>
        </p:nvSpPr>
        <p:spPr>
          <a:xfrm>
            <a:off x="5769610" y="476758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639685" y="3469005"/>
            <a:ext cx="922655" cy="44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线上环境</a:t>
            </a:r>
            <a:endParaRPr lang="zh-CN" altLang="en-US" sz="1200"/>
          </a:p>
        </p:txBody>
      </p:sp>
      <p:sp>
        <p:nvSpPr>
          <p:cNvPr id="31" name="右箭头 30"/>
          <p:cNvSpPr/>
          <p:nvPr/>
        </p:nvSpPr>
        <p:spPr>
          <a:xfrm rot="16200000">
            <a:off x="7789545" y="4371340"/>
            <a:ext cx="575945" cy="215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/>
      <p:bldP spid="23" grpId="0" bldLvl="0" animBg="1"/>
      <p:bldP spid="24" grpId="0" bldLvl="0" animBg="1"/>
      <p:bldP spid="25" grpId="0" bldLvl="0" animBg="1"/>
      <p:bldP spid="27" grpId="0" bldLvl="0" animBg="1"/>
      <p:bldP spid="26" grpId="0" bldLvl="0" animBg="1"/>
      <p:bldP spid="29" grpId="0" bldLvl="0" animBg="1"/>
      <p:bldP spid="28" grpId="0" bldLvl="0" animBg="1"/>
      <p:bldP spid="31" grpId="0" bldLvl="0" animBg="1"/>
      <p:bldP spid="30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0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0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1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28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2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09"/>
  <p:tag name="KSO_WM_TEMPLATE_THUMBS_INDEX" val="1"/>
  <p:tag name="KSO_WM_SLIDE_ID" val="diagram20201109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SLIDE_LAYOUT" val="h"/>
  <p:tag name="KSO_WM_SLIDE_LAYOUT_CNT" val="2"/>
  <p:tag name="KSO_WM_SLIDE_TYPE" val="text"/>
  <p:tag name="KSO_WM_SLIDE_SUBTYPE" val="picTxt"/>
  <p:tag name="KSO_WM_SLIDE_SIZE" val="828.467*416.375"/>
  <p:tag name="KSO_WM_SLIDE_POSITION" val="66.7826*68.87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3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09"/>
  <p:tag name="KSO_WM_TEMPLATE_THUMBS_INDEX" val="1"/>
  <p:tag name="KSO_WM_SLIDE_ID" val="diagram20201109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SLIDE_LAYOUT" val="h"/>
  <p:tag name="KSO_WM_SLIDE_LAYOUT_CNT" val="2"/>
  <p:tag name="KSO_WM_SLIDE_TYPE" val="text"/>
  <p:tag name="KSO_WM_SLIDE_SUBTYPE" val="picTxt"/>
  <p:tag name="KSO_WM_SLIDE_SIZE" val="828.467*416.375"/>
  <p:tag name="KSO_WM_SLIDE_POSITION" val="66.7826*68.875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38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09"/>
  <p:tag name="KSO_WM_TEMPLATE_THUMBS_INDEX" val="1"/>
  <p:tag name="KSO_WM_SLIDE_ID" val="diagram20201109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SLIDE_LAYOUT" val="h"/>
  <p:tag name="KSO_WM_SLIDE_LAYOUT_CNT" val="2"/>
  <p:tag name="KSO_WM_SLIDE_TYPE" val="text"/>
  <p:tag name="KSO_WM_SLIDE_SUBTYPE" val="picTxt"/>
  <p:tag name="KSO_WM_SLIDE_SIZE" val="828.467*416.375"/>
  <p:tag name="KSO_WM_SLIDE_POSITION" val="66.7826*68.87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4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09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1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0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29*a*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"/>
  <p:tag name="KSO_WM_UNIT_NOCLEAR" val="0"/>
  <p:tag name="KSO_WM_UNIT_DIAGRAM_ISNUMVISUAL" val="0"/>
  <p:tag name="KSO_WM_UNIT_DIAGRAM_ISREFERUNIT" val="0"/>
</p:tagLst>
</file>

<file path=ppt/tags/tag151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SLIDE_ID" val="custom20184655_29"/>
  <p:tag name="KSO_WM_SLIDE_INDEX" val="29"/>
  <p:tag name="KSO_WM_SLIDE_ITEM_CNT" val="0"/>
  <p:tag name="KSO_WM_SLIDE_LAYOUT" val="a"/>
  <p:tag name="KSO_WM_SLIDE_LAYOUT_CNT" val="1"/>
  <p:tag name="KSO_WM_SLIDE_TYPE" val="endPage"/>
  <p:tag name="KSO_WM_BEAUTIFY_FLAG" val="#wm#"/>
  <p:tag name="KSO_WM_SLIDE_SUBTYPE" val="pureTxt"/>
  <p:tag name="KSO_WM_TEMPLATE_SUBCATEGOR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5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5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BEAUTIFY_FLAG" val="#wm#"/>
  <p:tag name="KSO_WM_TEMPLATE_THUMBS_INDEX" val="1、4、5、8、10、12、16、19、26、28、29"/>
  <p:tag name="KSO_WM_TEMPLATE_SUBCATEGOR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55"/>
</p:tagLst>
</file>

<file path=ppt/tags/tag4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5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BEAUTIFY_FLAG" val="#wm#"/>
  <p:tag name="KSO_WM_TEMPLATE_THUMBS_INDEX" val="1、4、5、8、10、12、16、19、26、28、29"/>
  <p:tag name="KSO_WM_TEMPLATE_SUBCATEGORY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55"/>
</p:tagLst>
</file>

<file path=ppt/tags/tag6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5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BEAUTIFY_FLAG" val="#wm#"/>
  <p:tag name="KSO_WM_TEMPLATE_THUMBS_INDEX" val="1、4、5、8、10、12、16、19、26、28、29"/>
  <p:tag name="KSO_WM_TEMPLATE_SUBCATEGORY" val="0"/>
</p:tagLst>
</file>

<file path=ppt/tags/tag73.xml><?xml version="1.0" encoding="utf-8"?>
<p:tagLst xmlns:p="http://schemas.openxmlformats.org/presentationml/2006/main">
  <p:tag name="KSO_WM_TEMPLATE_CATEGORY" val="custom"/>
  <p:tag name="KSO_WM_TEMPLATE_INDEX" val="20184655"/>
  <p:tag name="KSO_WM_SLIDE_MODEL_TYPE" val="cover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4*i*0"/>
  <p:tag name="KSO_WM_TEMPLATE_CATEGORY" val="custom"/>
  <p:tag name="KSO_WM_TEMPLATE_INDEX" val="20184655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4_1"/>
  <p:tag name="KSO_WM_UNIT_ID" val="custom20184655_4*l_h_i*1_4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3_1"/>
  <p:tag name="KSO_WM_UNIT_ID" val="custom20184655_4*l_h_i*1_3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2_1"/>
  <p:tag name="KSO_WM_UNIT_ID" val="custom20184655_4*l_h_i*1_2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1_1"/>
  <p:tag name="KSO_WM_UNIT_ID" val="custom20184655_4*l_h_i*1_1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4_2"/>
  <p:tag name="KSO_WM_UNIT_ID" val="custom20184655_4*l_h_i*1_4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3_2"/>
  <p:tag name="KSO_WM_UNIT_ID" val="custom20184655_4*l_h_i*1_3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1_2"/>
  <p:tag name="KSO_WM_UNIT_ID" val="custom20184655_4*l_h_i*1_1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4655"/>
  <p:tag name="KSO_WM_UNIT_TYPE" val="l_h_i"/>
  <p:tag name="KSO_WM_UNIT_INDEX" val="1_2_2"/>
  <p:tag name="KSO_WM_UNIT_ID" val="custom20184655_4*l_h_i*1_2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4*a*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CONTENT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20184655"/>
  <p:tag name="KSO_WM_UNIT_TYPE" val="l_h_a"/>
  <p:tag name="KSO_WM_UNIT_INDEX" val="1_1_1"/>
  <p:tag name="KSO_WM_UNIT_ID" val="custom20184655_4*l_h_a*1_1_1"/>
  <p:tag name="KSO_WM_UNIT_LAYERLEVEL" val="1_1_1"/>
  <p:tag name="KSO_WM_UNIT_VALUE" val="8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EMPLATE_CATEGORY" val="custom"/>
  <p:tag name="KSO_WM_TEMPLATE_INDEX" val="20184655"/>
  <p:tag name="KSO_WM_UNIT_TYPE" val="l_h_a"/>
  <p:tag name="KSO_WM_UNIT_INDEX" val="1_2_1"/>
  <p:tag name="KSO_WM_UNIT_ID" val="custom20184655_4*l_h_a*1_2_1"/>
  <p:tag name="KSO_WM_UNIT_LAYERLEVEL" val="1_1_1"/>
  <p:tag name="KSO_WM_UNIT_VALUE" val="8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EMPLATE_CATEGORY" val="custom"/>
  <p:tag name="KSO_WM_TEMPLATE_INDEX" val="20184655"/>
  <p:tag name="KSO_WM_UNIT_TYPE" val="l_h_a"/>
  <p:tag name="KSO_WM_UNIT_INDEX" val="1_3_1"/>
  <p:tag name="KSO_WM_UNIT_ID" val="custom20184655_4*l_h_a*1_3_1"/>
  <p:tag name="KSO_WM_UNIT_LAYERLEVEL" val="1_1_1"/>
  <p:tag name="KSO_WM_UNIT_VALUE" val="8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EMPLATE_CATEGORY" val="custom"/>
  <p:tag name="KSO_WM_TEMPLATE_INDEX" val="20184655"/>
  <p:tag name="KSO_WM_UNIT_TYPE" val="l_h_a"/>
  <p:tag name="KSO_WM_UNIT_INDEX" val="1_4_1"/>
  <p:tag name="KSO_WM_UNIT_ID" val="custom20184655_4*l_h_a*1_4_1"/>
  <p:tag name="KSO_WM_UNIT_LAYERLEVEL" val="1_1_1"/>
  <p:tag name="KSO_WM_UNIT_VALUE" val="8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LOREM IPSUM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SLIDE_ID" val="custom20184655_4"/>
  <p:tag name="KSO_WM_SLIDE_INDEX" val="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92.8124*269.979"/>
  <p:tag name="KSO_WM_SLIDE_SIZE" val="782.609*134.271"/>
  <p:tag name="KSO_WM_DIAGRAM_GROUP_CODE" val="l1-1"/>
  <p:tag name="KSO_WM_SLIDE_SUBTYPE" val="diag"/>
  <p:tag name="KSO_WM_TEMPLATE_SUBCATEGORY" val="0"/>
  <p:tag name="KSO_WM_SLIDE_DIAGTYPE" val="l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0"/>
  <p:tag name="KSO_WM_TEMPLATE_CATEGORY" val="custom"/>
  <p:tag name="KSO_WM_TEMPLATE_INDEX" val="20184655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SLIDE_ID" val="custom20184655_6"/>
  <p:tag name="KSO_WM_SLIDE_INDEX" val="6"/>
  <p:tag name="KSO_WM_SLIDE_ITEM_CNT" val="0"/>
  <p:tag name="KSO_WM_SLIDE_LAYOUT" val="a_d_f_h"/>
  <p:tag name="KSO_WM_SLIDE_LAYOUT_CNT" val="1_1_1_1"/>
  <p:tag name="KSO_WM_SLIDE_TYPE" val="text"/>
  <p:tag name="KSO_WM_BEAUTIFY_FLAG" val="#wm#"/>
  <p:tag name="KSO_WM_SLIDE_POSITION" val="375*358.495"/>
  <p:tag name="KSO_WM_SLIDE_SIZE" val="527*73.6019"/>
  <p:tag name="KSO_WM_SLIDE_SUBTYPE" val="picTxt"/>
  <p:tag name="KSO_WM_TEMPLATE_SUBCATEGORY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1"/>
  <p:tag name="KSO_WM_TEMPLATE_CATEGORY" val="custom"/>
  <p:tag name="KSO_WM_TEMPLATE_INDEX" val="2018465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6*i*2"/>
  <p:tag name="KSO_WM_TEMPLATE_CATEGORY" val="custom"/>
  <p:tag name="KSO_WM_TEMPLATE_INDEX" val="2018465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TEMPLATE_CATEGORY" val="custom"/>
  <p:tag name="KSO_WM_TEMPLATE_INDEX" val="20184655"/>
  <p:tag name="KSO_WM_UNIT_TYPE" val="f"/>
  <p:tag name="KSO_WM_UNIT_INDEX" val="1"/>
  <p:tag name="KSO_WM_UNIT_ID" val="custom20184655_6*f*1"/>
  <p:tag name="KSO_WM_UNIT_LAYERLEVEL" val="1"/>
  <p:tag name="KSO_WM_UNIT_VALUE" val="45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Lorem ipsum dolor sit amet"/>
  <p:tag name="KSO_WM_UNIT_NOCLEAR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TEMPLATE_CATEGORY" val="custom"/>
  <p:tag name="KSO_WM_TEMPLATE_INDEX" val="20184655"/>
  <p:tag name="KSO_WM_UNIT_TYPE" val="a"/>
  <p:tag name="KSO_WM_UNIT_INDEX" val="1"/>
  <p:tag name="KSO_WM_UNIT_ID" val="custom20184655_6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"/>
  <p:tag name="KSO_WM_UNIT_NOCLEAR" val="0"/>
  <p:tag name="KSO_WM_UNIT_DIAGRAM_ISNUMVISUAL" val="0"/>
  <p:tag name="KSO_WM_UNIT_DIAGRAM_ISREFERUNIT" val="0"/>
</p:tagLst>
</file>

<file path=ppt/tags/tag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09"/>
  <p:tag name="KSO_WM_TEMPLATE_THUMBS_INDEX" val="1"/>
  <p:tag name="KSO_WM_SLIDE_ID" val="diagram20201109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SLIDE_LAYOUT" val="h"/>
  <p:tag name="KSO_WM_SLIDE_LAYOUT_CNT" val="2"/>
  <p:tag name="KSO_WM_SLIDE_TYPE" val="text"/>
  <p:tag name="KSO_WM_SLIDE_SUBTYPE" val="picTxt"/>
  <p:tag name="KSO_WM_SLIDE_SIZE" val="828.467*416.375"/>
  <p:tag name="KSO_WM_SLIDE_POSITION" val="66.7826*68.875"/>
</p:tagLst>
</file>

<file path=ppt/theme/theme1.xml><?xml version="1.0" encoding="utf-8"?>
<a:theme xmlns:a="http://schemas.openxmlformats.org/drawingml/2006/main" name="Office 主题​​">
  <a:themeElements>
    <a:clrScheme name="自定义 162">
      <a:dk1>
        <a:srgbClr val="000000"/>
      </a:dk1>
      <a:lt1>
        <a:srgbClr val="FFFFFF"/>
      </a:lt1>
      <a:dk2>
        <a:srgbClr val="FFC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2">
      <a:dk1>
        <a:srgbClr val="000000"/>
      </a:dk1>
      <a:lt1>
        <a:srgbClr val="FFFFFF"/>
      </a:lt1>
      <a:dk2>
        <a:srgbClr val="FFC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62">
      <a:dk1>
        <a:srgbClr val="000000"/>
      </a:dk1>
      <a:lt1>
        <a:srgbClr val="FFFFFF"/>
      </a:lt1>
      <a:dk2>
        <a:srgbClr val="FFC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演示</Application>
  <PresentationFormat/>
  <Paragraphs>267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黑体</vt:lpstr>
      <vt:lpstr>汉仪中黑KW</vt:lpstr>
      <vt:lpstr>宋体</vt:lpstr>
      <vt:lpstr>Arial Unicode MS</vt:lpstr>
      <vt:lpstr>Calibri</vt:lpstr>
      <vt:lpstr>Helvetica Neue</vt:lpstr>
      <vt:lpstr>Office 主题​​</vt:lpstr>
      <vt:lpstr>1_Office 主题​​</vt:lpstr>
      <vt:lpstr>2_Office 主题​​</vt:lpstr>
      <vt:lpstr>《Git版本控制》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shahao</dc:creator>
  <cp:lastModifiedBy>shahao</cp:lastModifiedBy>
  <cp:revision>63</cp:revision>
  <dcterms:created xsi:type="dcterms:W3CDTF">2021-10-18T02:44:33Z</dcterms:created>
  <dcterms:modified xsi:type="dcterms:W3CDTF">2021-10-18T02:44:33Z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