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7" r:id="rId4"/>
    <p:sldId id="259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63" autoAdjust="0"/>
  </p:normalViewPr>
  <p:slideViewPr>
    <p:cSldViewPr snapToGrid="0">
      <p:cViewPr>
        <p:scale>
          <a:sx n="66" d="100"/>
          <a:sy n="66" d="100"/>
        </p:scale>
        <p:origin x="106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0AFCD-9A95-41F1-9F87-B25C32608E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28011-E72D-4B8E-A1E2-EBA0E1A4595C}">
      <dgm:prSet/>
      <dgm:spPr/>
      <dgm:t>
        <a:bodyPr/>
        <a:lstStyle/>
        <a:p>
          <a:r>
            <a:rPr lang="zh-TW" b="1" i="0"/>
            <a:t>目的</a:t>
          </a:r>
          <a:endParaRPr lang="en-US"/>
        </a:p>
      </dgm:t>
    </dgm:pt>
    <dgm:pt modelId="{CDEB7968-1C0C-417D-A17C-6191C7399163}" type="parTrans" cxnId="{EC33DE42-6F83-4392-83A0-5FE8C8B61975}">
      <dgm:prSet/>
      <dgm:spPr/>
      <dgm:t>
        <a:bodyPr/>
        <a:lstStyle/>
        <a:p>
          <a:endParaRPr lang="en-US"/>
        </a:p>
      </dgm:t>
    </dgm:pt>
    <dgm:pt modelId="{B9CA386E-D073-461B-B9AA-8AD2B9417529}" type="sibTrans" cxnId="{EC33DE42-6F83-4392-83A0-5FE8C8B61975}">
      <dgm:prSet/>
      <dgm:spPr/>
      <dgm:t>
        <a:bodyPr/>
        <a:lstStyle/>
        <a:p>
          <a:endParaRPr lang="en-US"/>
        </a:p>
      </dgm:t>
    </dgm:pt>
    <dgm:pt modelId="{4EFF36A6-F11D-4F2C-B3F2-75FD0FD66DF7}">
      <dgm:prSet/>
      <dgm:spPr/>
      <dgm:t>
        <a:bodyPr/>
        <a:lstStyle/>
        <a:p>
          <a:r>
            <a:rPr lang="zh-TW" b="1" i="0" dirty="0"/>
            <a:t>減少過擬合</a:t>
          </a:r>
          <a:r>
            <a:rPr lang="zh-TW" b="0" i="0" dirty="0"/>
            <a:t>：</a:t>
          </a:r>
          <a:r>
            <a:rPr lang="en-US" b="0" i="0" dirty="0"/>
            <a:t>Dropout </a:t>
          </a:r>
          <a:r>
            <a:rPr lang="zh-TW" b="0" i="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dirty="0"/>
        </a:p>
      </dgm:t>
    </dgm:pt>
    <dgm:pt modelId="{444276ED-AC5C-431F-BD06-9CE98BA2912A}" type="parTrans" cxnId="{2FC848E2-54F6-4210-852E-9335010904E4}">
      <dgm:prSet/>
      <dgm:spPr/>
      <dgm:t>
        <a:bodyPr/>
        <a:lstStyle/>
        <a:p>
          <a:endParaRPr lang="en-US"/>
        </a:p>
      </dgm:t>
    </dgm:pt>
    <dgm:pt modelId="{48F222C5-E0E7-484D-BB7C-E9DECA6A7022}" type="sibTrans" cxnId="{2FC848E2-54F6-4210-852E-9335010904E4}">
      <dgm:prSet/>
      <dgm:spPr/>
      <dgm:t>
        <a:bodyPr/>
        <a:lstStyle/>
        <a:p>
          <a:endParaRPr lang="en-US"/>
        </a:p>
      </dgm:t>
    </dgm:pt>
    <dgm:pt modelId="{3812107D-3F49-4905-B38B-9C2B14932BFF}">
      <dgm:prSet/>
      <dgm:spPr/>
      <dgm:t>
        <a:bodyPr/>
        <a:lstStyle/>
        <a:p>
          <a:r>
            <a:rPr lang="zh-TW" b="1" i="0"/>
            <a:t>增強泛化能力</a:t>
          </a:r>
          <a:r>
            <a:rPr lang="zh-TW" b="0" i="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/>
        </a:p>
      </dgm:t>
    </dgm:pt>
    <dgm:pt modelId="{119C3E91-B855-4567-892A-C4D12621FD87}" type="parTrans" cxnId="{09BCCEEB-9558-42A9-A5F0-2B449DE2B3D7}">
      <dgm:prSet/>
      <dgm:spPr/>
      <dgm:t>
        <a:bodyPr/>
        <a:lstStyle/>
        <a:p>
          <a:endParaRPr lang="en-US"/>
        </a:p>
      </dgm:t>
    </dgm:pt>
    <dgm:pt modelId="{0BBB72F1-4BC3-40B1-B408-CCAA5AFD0B30}" type="sibTrans" cxnId="{09BCCEEB-9558-42A9-A5F0-2B449DE2B3D7}">
      <dgm:prSet/>
      <dgm:spPr/>
      <dgm:t>
        <a:bodyPr/>
        <a:lstStyle/>
        <a:p>
          <a:endParaRPr lang="en-US"/>
        </a:p>
      </dgm:t>
    </dgm:pt>
    <dgm:pt modelId="{ED987A49-C709-41BA-A046-F1A7CE99C357}">
      <dgm:prSet/>
      <dgm:spPr/>
      <dgm:t>
        <a:bodyPr/>
        <a:lstStyle/>
        <a:p>
          <a:r>
            <a:rPr lang="zh-TW" b="1"/>
            <a:t>建議</a:t>
          </a:r>
          <a:endParaRPr lang="en-US"/>
        </a:p>
      </dgm:t>
    </dgm:pt>
    <dgm:pt modelId="{ED9FD1D4-5AB7-4326-BAC1-0ADB97D48A37}" type="parTrans" cxnId="{202FCFC2-78AB-41AD-BEBE-EC1E72D3FCE4}">
      <dgm:prSet/>
      <dgm:spPr/>
      <dgm:t>
        <a:bodyPr/>
        <a:lstStyle/>
        <a:p>
          <a:endParaRPr lang="en-US"/>
        </a:p>
      </dgm:t>
    </dgm:pt>
    <dgm:pt modelId="{B0B1E3A1-CB0B-4CA2-9F4D-397DD6559CBA}" type="sibTrans" cxnId="{202FCFC2-78AB-41AD-BEBE-EC1E72D3FCE4}">
      <dgm:prSet/>
      <dgm:spPr/>
      <dgm:t>
        <a:bodyPr/>
        <a:lstStyle/>
        <a:p>
          <a:endParaRPr lang="en-US"/>
        </a:p>
      </dgm:t>
    </dgm:pt>
    <dgm:pt modelId="{7F57B18B-79C5-46CD-B50C-12120F8A9126}">
      <dgm:prSet/>
      <dgm:spPr/>
      <dgm:t>
        <a:bodyPr/>
        <a:lstStyle/>
        <a:p>
          <a:r>
            <a:rPr lang="zh-TW" b="1"/>
            <a:t>選擇合適的 </a:t>
          </a:r>
          <a:r>
            <a:rPr lang="en-US" b="1"/>
            <a:t>Dropout </a:t>
          </a:r>
          <a:r>
            <a:rPr lang="zh-TW" b="1"/>
            <a:t>率：選擇 </a:t>
          </a:r>
          <a:r>
            <a:rPr lang="en-US" b="1"/>
            <a:t>Dropout </a:t>
          </a:r>
          <a:r>
            <a:rPr lang="zh-TW" b="1"/>
            <a:t>層的比率（如 </a:t>
          </a:r>
          <a:r>
            <a:rPr lang="en-US" b="1"/>
            <a:t>0.25</a:t>
          </a:r>
          <a:r>
            <a:rPr lang="zh-TW" b="1"/>
            <a:t>、</a:t>
          </a:r>
          <a:r>
            <a:rPr lang="en-US" b="1"/>
            <a:t>0.5 </a:t>
          </a:r>
          <a:r>
            <a:rPr lang="zh-TW" b="1"/>
            <a:t>等）通常需要根據具體的應用和試錯來確定。一般來說，更靠近輸入層的 </a:t>
          </a:r>
          <a:r>
            <a:rPr lang="en-US" b="1"/>
            <a:t>Dropout </a:t>
          </a:r>
          <a:r>
            <a:rPr lang="zh-TW" b="1"/>
            <a:t>率可以設得較低，而靠近輸出層的可以設得較高。</a:t>
          </a:r>
          <a:endParaRPr lang="en-US"/>
        </a:p>
      </dgm:t>
    </dgm:pt>
    <dgm:pt modelId="{BC587DF3-4EF4-4680-9E40-EA3CCBAB4FAE}" type="parTrans" cxnId="{6FC2BF84-D867-483D-AEC4-76F316125BCF}">
      <dgm:prSet/>
      <dgm:spPr/>
      <dgm:t>
        <a:bodyPr/>
        <a:lstStyle/>
        <a:p>
          <a:endParaRPr lang="en-US"/>
        </a:p>
      </dgm:t>
    </dgm:pt>
    <dgm:pt modelId="{6B6290BC-7254-40C5-AAE8-427D7239F8C2}" type="sibTrans" cxnId="{6FC2BF84-D867-483D-AEC4-76F316125BCF}">
      <dgm:prSet/>
      <dgm:spPr/>
      <dgm:t>
        <a:bodyPr/>
        <a:lstStyle/>
        <a:p>
          <a:endParaRPr lang="en-US"/>
        </a:p>
      </dgm:t>
    </dgm:pt>
    <dgm:pt modelId="{7F239067-F4B5-4744-B011-D2B190FB51A3}">
      <dgm:prSet/>
      <dgm:spPr/>
      <dgm:t>
        <a:bodyPr/>
        <a:lstStyle/>
        <a:p>
          <a:r>
            <a:rPr lang="zh-TW" b="1"/>
            <a:t>在不同位置使用 </a:t>
          </a:r>
          <a:r>
            <a:rPr lang="en-US" b="1"/>
            <a:t>Dropout</a:t>
          </a:r>
          <a:r>
            <a:rPr lang="zh-TW" b="1"/>
            <a:t>：可以在卷積層後或在全連接層前後使用 </a:t>
          </a:r>
          <a:r>
            <a:rPr lang="en-US" b="1"/>
            <a:t>Dropout</a:t>
          </a:r>
          <a:r>
            <a:rPr lang="zh-TW" b="1"/>
            <a:t>。在全連接層前後使用 </a:t>
          </a:r>
          <a:r>
            <a:rPr lang="en-US" b="1"/>
            <a:t>Dropout </a:t>
          </a:r>
          <a:r>
            <a:rPr lang="zh-TW" b="1"/>
            <a:t>尤其有效，因為全連接層往往有更多的參數，更容易導致過擬合。</a:t>
          </a:r>
          <a:endParaRPr lang="en-US"/>
        </a:p>
      </dgm:t>
    </dgm:pt>
    <dgm:pt modelId="{6307B6AC-1C01-4291-A542-A28324E42AAF}" type="parTrans" cxnId="{8CF85CB6-C66F-43D6-8D07-FD372FCEBB1E}">
      <dgm:prSet/>
      <dgm:spPr/>
      <dgm:t>
        <a:bodyPr/>
        <a:lstStyle/>
        <a:p>
          <a:endParaRPr lang="en-US"/>
        </a:p>
      </dgm:t>
    </dgm:pt>
    <dgm:pt modelId="{E64AAA1D-4DFF-4653-82D7-CDA5380572A5}" type="sibTrans" cxnId="{8CF85CB6-C66F-43D6-8D07-FD372FCEBB1E}">
      <dgm:prSet/>
      <dgm:spPr/>
      <dgm:t>
        <a:bodyPr/>
        <a:lstStyle/>
        <a:p>
          <a:endParaRPr lang="en-US"/>
        </a:p>
      </dgm:t>
    </dgm:pt>
    <dgm:pt modelId="{B4AC460D-465E-4A2D-8B7E-94B5A2CC5228}" type="pres">
      <dgm:prSet presAssocID="{A060AFCD-9A95-41F1-9F87-B25C32608EE4}" presName="linear" presStyleCnt="0">
        <dgm:presLayoutVars>
          <dgm:animLvl val="lvl"/>
          <dgm:resizeHandles val="exact"/>
        </dgm:presLayoutVars>
      </dgm:prSet>
      <dgm:spPr/>
    </dgm:pt>
    <dgm:pt modelId="{6EC6EE5A-4EBF-4269-843A-5010D29E6B23}" type="pres">
      <dgm:prSet presAssocID="{A5528011-E72D-4B8E-A1E2-EBA0E1A459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6D7D1C-8D2F-474D-A3F8-0AFCABC47A70}" type="pres">
      <dgm:prSet presAssocID="{A5528011-E72D-4B8E-A1E2-EBA0E1A4595C}" presName="childText" presStyleLbl="revTx" presStyleIdx="0" presStyleCnt="2">
        <dgm:presLayoutVars>
          <dgm:bulletEnabled val="1"/>
        </dgm:presLayoutVars>
      </dgm:prSet>
      <dgm:spPr/>
    </dgm:pt>
    <dgm:pt modelId="{C5CF27F8-E927-45DE-B59F-63834692B491}" type="pres">
      <dgm:prSet presAssocID="{ED987A49-C709-41BA-A046-F1A7CE99C3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586FC0-6761-4FB0-BA98-19F2F1C229FF}" type="pres">
      <dgm:prSet presAssocID="{ED987A49-C709-41BA-A046-F1A7CE99C35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860B25-8C70-4882-864C-FDA574D3FF15}" type="presOf" srcId="{7F239067-F4B5-4744-B011-D2B190FB51A3}" destId="{43586FC0-6761-4FB0-BA98-19F2F1C229FF}" srcOrd="0" destOrd="1" presId="urn:microsoft.com/office/officeart/2005/8/layout/vList2"/>
    <dgm:cxn modelId="{DDD5915B-5AE4-413B-BC51-B5A71D38E832}" type="presOf" srcId="{3812107D-3F49-4905-B38B-9C2B14932BFF}" destId="{2E6D7D1C-8D2F-474D-A3F8-0AFCABC47A70}" srcOrd="0" destOrd="1" presId="urn:microsoft.com/office/officeart/2005/8/layout/vList2"/>
    <dgm:cxn modelId="{EC33DE42-6F83-4392-83A0-5FE8C8B61975}" srcId="{A060AFCD-9A95-41F1-9F87-B25C32608EE4}" destId="{A5528011-E72D-4B8E-A1E2-EBA0E1A4595C}" srcOrd="0" destOrd="0" parTransId="{CDEB7968-1C0C-417D-A17C-6191C7399163}" sibTransId="{B9CA386E-D073-461B-B9AA-8AD2B9417529}"/>
    <dgm:cxn modelId="{EE40B672-4195-4754-A00D-D7229DD9B9AD}" type="presOf" srcId="{7F57B18B-79C5-46CD-B50C-12120F8A9126}" destId="{43586FC0-6761-4FB0-BA98-19F2F1C229FF}" srcOrd="0" destOrd="0" presId="urn:microsoft.com/office/officeart/2005/8/layout/vList2"/>
    <dgm:cxn modelId="{75E56D76-414E-48B5-ACA7-4FE025C01ABE}" type="presOf" srcId="{ED987A49-C709-41BA-A046-F1A7CE99C357}" destId="{C5CF27F8-E927-45DE-B59F-63834692B491}" srcOrd="0" destOrd="0" presId="urn:microsoft.com/office/officeart/2005/8/layout/vList2"/>
    <dgm:cxn modelId="{CF9B957B-39E5-47F9-9A9A-FEC290355AFA}" type="presOf" srcId="{4EFF36A6-F11D-4F2C-B3F2-75FD0FD66DF7}" destId="{2E6D7D1C-8D2F-474D-A3F8-0AFCABC47A70}" srcOrd="0" destOrd="0" presId="urn:microsoft.com/office/officeart/2005/8/layout/vList2"/>
    <dgm:cxn modelId="{6FC2BF84-D867-483D-AEC4-76F316125BCF}" srcId="{ED987A49-C709-41BA-A046-F1A7CE99C357}" destId="{7F57B18B-79C5-46CD-B50C-12120F8A9126}" srcOrd="0" destOrd="0" parTransId="{BC587DF3-4EF4-4680-9E40-EA3CCBAB4FAE}" sibTransId="{6B6290BC-7254-40C5-AAE8-427D7239F8C2}"/>
    <dgm:cxn modelId="{F5D978AB-5B5B-4555-BA4A-857507803245}" type="presOf" srcId="{A5528011-E72D-4B8E-A1E2-EBA0E1A4595C}" destId="{6EC6EE5A-4EBF-4269-843A-5010D29E6B23}" srcOrd="0" destOrd="0" presId="urn:microsoft.com/office/officeart/2005/8/layout/vList2"/>
    <dgm:cxn modelId="{8CF85CB6-C66F-43D6-8D07-FD372FCEBB1E}" srcId="{ED987A49-C709-41BA-A046-F1A7CE99C357}" destId="{7F239067-F4B5-4744-B011-D2B190FB51A3}" srcOrd="1" destOrd="0" parTransId="{6307B6AC-1C01-4291-A542-A28324E42AAF}" sibTransId="{E64AAA1D-4DFF-4653-82D7-CDA5380572A5}"/>
    <dgm:cxn modelId="{202FCFC2-78AB-41AD-BEBE-EC1E72D3FCE4}" srcId="{A060AFCD-9A95-41F1-9F87-B25C32608EE4}" destId="{ED987A49-C709-41BA-A046-F1A7CE99C357}" srcOrd="1" destOrd="0" parTransId="{ED9FD1D4-5AB7-4326-BAC1-0ADB97D48A37}" sibTransId="{B0B1E3A1-CB0B-4CA2-9F4D-397DD6559CBA}"/>
    <dgm:cxn modelId="{2FC848E2-54F6-4210-852E-9335010904E4}" srcId="{A5528011-E72D-4B8E-A1E2-EBA0E1A4595C}" destId="{4EFF36A6-F11D-4F2C-B3F2-75FD0FD66DF7}" srcOrd="0" destOrd="0" parTransId="{444276ED-AC5C-431F-BD06-9CE98BA2912A}" sibTransId="{48F222C5-E0E7-484D-BB7C-E9DECA6A7022}"/>
    <dgm:cxn modelId="{09BCCEEB-9558-42A9-A5F0-2B449DE2B3D7}" srcId="{A5528011-E72D-4B8E-A1E2-EBA0E1A4595C}" destId="{3812107D-3F49-4905-B38B-9C2B14932BFF}" srcOrd="1" destOrd="0" parTransId="{119C3E91-B855-4567-892A-C4D12621FD87}" sibTransId="{0BBB72F1-4BC3-40B1-B408-CCAA5AFD0B30}"/>
    <dgm:cxn modelId="{E4C4E7FD-2F9B-4C18-A4E5-C1B745B8E76A}" type="presOf" srcId="{A060AFCD-9A95-41F1-9F87-B25C32608EE4}" destId="{B4AC460D-465E-4A2D-8B7E-94B5A2CC5228}" srcOrd="0" destOrd="0" presId="urn:microsoft.com/office/officeart/2005/8/layout/vList2"/>
    <dgm:cxn modelId="{42A4831E-90E9-4179-B592-CA7B25920E1E}" type="presParOf" srcId="{B4AC460D-465E-4A2D-8B7E-94B5A2CC5228}" destId="{6EC6EE5A-4EBF-4269-843A-5010D29E6B23}" srcOrd="0" destOrd="0" presId="urn:microsoft.com/office/officeart/2005/8/layout/vList2"/>
    <dgm:cxn modelId="{16ADB070-ADFA-4C21-AA7B-9B6EA53EFD8D}" type="presParOf" srcId="{B4AC460D-465E-4A2D-8B7E-94B5A2CC5228}" destId="{2E6D7D1C-8D2F-474D-A3F8-0AFCABC47A70}" srcOrd="1" destOrd="0" presId="urn:microsoft.com/office/officeart/2005/8/layout/vList2"/>
    <dgm:cxn modelId="{D68F2360-E5A2-4022-92CF-89C153BED7B6}" type="presParOf" srcId="{B4AC460D-465E-4A2D-8B7E-94B5A2CC5228}" destId="{C5CF27F8-E927-45DE-B59F-63834692B491}" srcOrd="2" destOrd="0" presId="urn:microsoft.com/office/officeart/2005/8/layout/vList2"/>
    <dgm:cxn modelId="{46564846-0D44-4DAC-97B3-36B52E7F2428}" type="presParOf" srcId="{B4AC460D-465E-4A2D-8B7E-94B5A2CC5228}" destId="{43586FC0-6761-4FB0-BA98-19F2F1C229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EE5A-4EBF-4269-843A-5010D29E6B23}">
      <dsp:nvSpPr>
        <dsp:cNvPr id="0" name=""/>
        <dsp:cNvSpPr/>
      </dsp:nvSpPr>
      <dsp:spPr>
        <a:xfrm>
          <a:off x="0" y="223981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i="0" kern="1200"/>
            <a:t>目的</a:t>
          </a:r>
          <a:endParaRPr lang="en-US" sz="2300" kern="1200"/>
        </a:p>
      </dsp:txBody>
      <dsp:txXfrm>
        <a:off x="28900" y="252881"/>
        <a:ext cx="10457800" cy="534220"/>
      </dsp:txXfrm>
    </dsp:sp>
    <dsp:sp modelId="{2E6D7D1C-8D2F-474D-A3F8-0AFCABC47A70}">
      <dsp:nvSpPr>
        <dsp:cNvPr id="0" name=""/>
        <dsp:cNvSpPr/>
      </dsp:nvSpPr>
      <dsp:spPr>
        <a:xfrm>
          <a:off x="0" y="816001"/>
          <a:ext cx="10515600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 dirty="0"/>
            <a:t>減少過擬合</a:t>
          </a:r>
          <a:r>
            <a:rPr lang="zh-TW" sz="1800" b="0" i="0" kern="1200" dirty="0"/>
            <a:t>：</a:t>
          </a:r>
          <a:r>
            <a:rPr lang="en-US" sz="1800" b="0" i="0" kern="1200" dirty="0"/>
            <a:t>Dropout </a:t>
          </a:r>
          <a:r>
            <a:rPr lang="zh-TW" sz="1800" b="0" i="0" kern="1200" dirty="0"/>
            <a:t>是一種有效的正則化策略，它可以減少模型對特定訓練樣本特徵的依賴，從而減少過擬合。這是通過在訓練過程中隨機“關閉”一些神經元的方式來實現的，迫使網絡學會使用更少的信息來做出決策。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i="0" kern="1200"/>
            <a:t>增強泛化能力</a:t>
          </a:r>
          <a:r>
            <a:rPr lang="zh-TW" sz="1800" b="0" i="0" kern="1200"/>
            <a:t>：由於每次訓練過程中參與的神經元都是隨機的，這樣可以模擬出許多不同的網絡結構，這類似於得到了多個不同的網絡的平均效果，這有助於提高網絡對新數據的泛化能力。</a:t>
          </a:r>
          <a:endParaRPr lang="en-US" sz="1800" kern="1200"/>
        </a:p>
      </dsp:txBody>
      <dsp:txXfrm>
        <a:off x="0" y="816001"/>
        <a:ext cx="10515600" cy="1475910"/>
      </dsp:txXfrm>
    </dsp:sp>
    <dsp:sp modelId="{C5CF27F8-E927-45DE-B59F-63834692B491}">
      <dsp:nvSpPr>
        <dsp:cNvPr id="0" name=""/>
        <dsp:cNvSpPr/>
      </dsp:nvSpPr>
      <dsp:spPr>
        <a:xfrm>
          <a:off x="0" y="2291912"/>
          <a:ext cx="10515600" cy="592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kern="1200"/>
            <a:t>建議</a:t>
          </a:r>
          <a:endParaRPr lang="en-US" sz="2300" kern="1200"/>
        </a:p>
      </dsp:txBody>
      <dsp:txXfrm>
        <a:off x="28900" y="2320812"/>
        <a:ext cx="10457800" cy="534220"/>
      </dsp:txXfrm>
    </dsp:sp>
    <dsp:sp modelId="{43586FC0-6761-4FB0-BA98-19F2F1C229FF}">
      <dsp:nvSpPr>
        <dsp:cNvPr id="0" name=""/>
        <dsp:cNvSpPr/>
      </dsp:nvSpPr>
      <dsp:spPr>
        <a:xfrm>
          <a:off x="0" y="2883932"/>
          <a:ext cx="10515600" cy="121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選擇合適的 </a:t>
          </a:r>
          <a:r>
            <a:rPr lang="en-US" sz="1800" b="1" kern="1200"/>
            <a:t>Dropout </a:t>
          </a:r>
          <a:r>
            <a:rPr lang="zh-TW" sz="1800" b="1" kern="1200"/>
            <a:t>率：選擇 </a:t>
          </a:r>
          <a:r>
            <a:rPr lang="en-US" sz="1800" b="1" kern="1200"/>
            <a:t>Dropout </a:t>
          </a:r>
          <a:r>
            <a:rPr lang="zh-TW" sz="1800" b="1" kern="1200"/>
            <a:t>層的比率（如 </a:t>
          </a:r>
          <a:r>
            <a:rPr lang="en-US" sz="1800" b="1" kern="1200"/>
            <a:t>0.25</a:t>
          </a:r>
          <a:r>
            <a:rPr lang="zh-TW" sz="1800" b="1" kern="1200"/>
            <a:t>、</a:t>
          </a:r>
          <a:r>
            <a:rPr lang="en-US" sz="1800" b="1" kern="1200"/>
            <a:t>0.5 </a:t>
          </a:r>
          <a:r>
            <a:rPr lang="zh-TW" sz="1800" b="1" kern="1200"/>
            <a:t>等）通常需要根據具體的應用和試錯來確定。一般來說，更靠近輸入層的 </a:t>
          </a:r>
          <a:r>
            <a:rPr lang="en-US" sz="1800" b="1" kern="1200"/>
            <a:t>Dropout </a:t>
          </a:r>
          <a:r>
            <a:rPr lang="zh-TW" sz="1800" b="1" kern="1200"/>
            <a:t>率可以設得較低，而靠近輸出層的可以設得較高。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800" b="1" kern="1200"/>
            <a:t>在不同位置使用 </a:t>
          </a:r>
          <a:r>
            <a:rPr lang="en-US" sz="1800" b="1" kern="1200"/>
            <a:t>Dropout</a:t>
          </a:r>
          <a:r>
            <a:rPr lang="zh-TW" sz="1800" b="1" kern="1200"/>
            <a:t>：可以在卷積層後或在全連接層前後使用 </a:t>
          </a:r>
          <a:r>
            <a:rPr lang="en-US" sz="1800" b="1" kern="1200"/>
            <a:t>Dropout</a:t>
          </a:r>
          <a:r>
            <a:rPr lang="zh-TW" sz="1800" b="1" kern="1200"/>
            <a:t>。在全連接層前後使用 </a:t>
          </a:r>
          <a:r>
            <a:rPr lang="en-US" sz="1800" b="1" kern="1200"/>
            <a:t>Dropout </a:t>
          </a:r>
          <a:r>
            <a:rPr lang="zh-TW" sz="1800" b="1" kern="1200"/>
            <a:t>尤其有效，因為全連接層往往有更多的參數，更容易導致過擬合。</a:t>
          </a:r>
          <a:endParaRPr lang="en-US" sz="1800" kern="1200"/>
        </a:p>
      </dsp:txBody>
      <dsp:txXfrm>
        <a:off x="0" y="2883932"/>
        <a:ext cx="10515600" cy="1214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B256-9266-4490-8F52-4FABF4DB3240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7748-F2DB-43C2-B6C1-A7F712D1FF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2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建議刪除</a:t>
            </a:r>
            <a:r>
              <a:rPr lang="en-US" altLang="zh-TW" dirty="0" err="1"/>
              <a:t>rescal</a:t>
            </a:r>
            <a:r>
              <a:rPr lang="en-US" altLang="zh-TW" dirty="0"/>
              <a:t> = 1/255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84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86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07748-F2DB-43C2-B6C1-A7F712D1FF1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F6BFA-E8E3-0636-0472-68E11A1EE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C30204-391A-FFCD-C930-914393AD0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3F5074-6A87-A20F-B413-5FB1CBB1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5CB75B-95E1-CE04-1235-11112E0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014B3-F435-6107-8B94-56F29B5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2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3DD6A-7E2E-A1E1-6F80-D8538346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AF3981-74B8-7ECE-0E09-2BF7F51D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6F8BE7-FD0A-742F-0C67-FF15C75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09896-9AF7-92A5-82CE-1DCB26A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94BF31-C7EA-AF9F-6E9E-9CFC190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4E5216-5F9A-BFA5-AB8D-C38FB233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D52FE2-639B-3E45-0B8C-67379F4C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FD745-BA47-B07D-879C-DD1F98C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93947-6DF4-0CD4-FE2C-E23844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C278DE-1B74-A6D6-D764-C09612DF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F5146-2BCC-3666-FF82-B9F849C2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66801-AE46-0549-3A70-2EBD511F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DECF93-03AB-A636-90D8-5A0031E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26B32-3E5D-6190-A11D-BF1C8177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2736-AC0D-EE75-BAFA-044E866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94B2-C740-CCC0-2330-CF37DD66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1E0724-C32D-3B63-9C3C-B001AE7B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2C945-A9D8-310D-4A32-7CD7716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A00279-1368-265C-B05F-73870C35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1CB53-D46A-248D-68E6-04D96B0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60CB0-EF58-4480-6765-FB40D207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CD8D4-AB6F-66FB-3998-C222AE516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BDEA2-DF10-951F-67DF-A9F2A865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3C3D1-5D62-9AF3-92BF-5659B8BA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6A6272-A487-5931-5F3F-7A0D29A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CC96BC-6E63-73B7-2B73-1678AAB3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BF9A-2FB3-15E9-970F-03D33BEB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E5949B-B6EA-508D-F104-40C2ED90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6D51-1D34-4B1D-6779-BD57DD5C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65C05B-5596-70BF-2A9D-33983763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A95CBE-CE89-752E-E239-06D361F8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250E1B-F8C3-0632-E150-BA354D69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112091-194F-A716-FAF6-8BC3EF8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D0C63D-CD08-C5C8-F2B2-4CB4C22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37951-2DBE-126A-035F-65CDF2B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017277-97B7-F3F3-0AD0-E3C4AAD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0DCBB-C4A7-5C8F-1750-DBE60C51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EB2460-C425-B9E0-DF76-5F8408F5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B4181B-87EF-9EB2-5D85-B5712056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AEF428-12CF-868F-096B-81D2FC3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E109A-E3EF-42B3-B0BD-63C551C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7A451-04A0-C836-AF00-CABE6910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05619-4EFC-699F-8D77-5CEA78B4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6E0886-3619-5484-E7B0-8AFD076A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F7E7B-7858-BCCC-39F0-365675EF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DDFF88-4C62-F692-4989-F0CC13B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D4739D-D157-8A47-FD5C-F8FBE6A4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9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A1FB2-B4DA-E930-7A50-88565D60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C1E8-B7EE-5CA7-5AEE-375AF6F63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0409EC-795B-DA92-B0DB-22A7CB14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4CF17A-28F8-3AC7-B846-483559C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EC9DBD-B29F-847D-7BE8-672E9299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291F-26FD-F3E6-80CE-1AA7F695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3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BFB5E-198B-1C86-3805-178A37D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5F11D6-64CB-B3A4-B7A1-A98F63424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0F5A5-3E86-3167-59E8-A95E8167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233C4-DBC3-4197-85B1-1ED8A54A1224}" type="datetimeFigureOut">
              <a:rPr lang="zh-TW" altLang="en-US" smtClean="0"/>
              <a:t>2024/5/14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76E76-934C-1448-4D3B-5B8868FD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4E2D86-27B2-86A6-2DC6-7BB36A905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73C3F-5843-4D45-96A5-6A9A5595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9F03-779F-83CD-B9BD-1704F393C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8F62E-C2A8-E858-47EB-7B5E811BE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2024/05/06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77FAFB-AB95-E966-3C91-B124469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多排影像</a:t>
            </a:r>
            <a:b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自動輸出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751CCCF-C747-D558-3450-BB1F921F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32507"/>
            <a:ext cx="6780700" cy="53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9609B-5A79-C663-4603-785ED0E98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11" y="1820334"/>
            <a:ext cx="104623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2B8BA7-A8C2-1106-CB7C-2CE52FD3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of CNN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9B047E-161A-1CD8-628D-D4389796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690348"/>
            <a:ext cx="9940901" cy="15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384FC2-91FC-222A-9A9B-FF2FF52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200" dirty="0" err="1">
                <a:solidFill>
                  <a:schemeClr val="bg1"/>
                </a:solidFill>
              </a:rPr>
              <a:t>ImageDataGenerator</a:t>
            </a:r>
            <a:endParaRPr lang="en-US" altLang="zh-TW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CD438D-BF3C-889E-48C1-A5602228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-2745"/>
          <a:stretch/>
        </p:blipFill>
        <p:spPr>
          <a:xfrm>
            <a:off x="723945" y="1838248"/>
            <a:ext cx="10905066" cy="42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6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4D038C90-F3CE-64E1-79D7-9DE437954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335217"/>
              </p:ext>
            </p:extLst>
          </p:nvPr>
        </p:nvGraphicFramePr>
        <p:xfrm>
          <a:off x="773906" y="1943099"/>
          <a:ext cx="10515600" cy="4321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D173EE2E-9A36-4D33-4473-197F70D3AD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7841"/>
          <a:stretch/>
        </p:blipFill>
        <p:spPr>
          <a:xfrm>
            <a:off x="1191725" y="1134032"/>
            <a:ext cx="8399311" cy="6387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05FF11-DCD6-D7A6-79A9-0A73EAFE7D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725" y="1813950"/>
            <a:ext cx="2506216" cy="2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C7EE3-1612-FDD0-26B2-3A2364C3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648902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D24732C-600D-4F15-7C32-58E894FD734D}"/>
              </a:ext>
            </a:extLst>
          </p:cNvPr>
          <p:cNvSpPr txBox="1"/>
          <p:nvPr/>
        </p:nvSpPr>
        <p:spPr>
          <a:xfrm>
            <a:off x="1282700" y="2705788"/>
            <a:ext cx="995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每次批次(batch)訓練所輸入的圖像數量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1E98917-C56B-BF50-1A79-B081F2EAC237}"/>
              </a:ext>
            </a:extLst>
          </p:cNvPr>
          <p:cNvSpPr txBox="1">
            <a:spLocks/>
          </p:cNvSpPr>
          <p:nvPr/>
        </p:nvSpPr>
        <p:spPr>
          <a:xfrm>
            <a:off x="939800" y="3120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95C53F-C184-0A83-616E-0AE983CD72DF}"/>
              </a:ext>
            </a:extLst>
          </p:cNvPr>
          <p:cNvSpPr txBox="1"/>
          <p:nvPr/>
        </p:nvSpPr>
        <p:spPr>
          <a:xfrm>
            <a:off x="1282700" y="4132006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每個 epoch 中進行多少次權重更新（即每個跌代執行多少個批次）。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08399612-902D-4EB7-7658-3959C5AF61B9}"/>
              </a:ext>
            </a:extLst>
          </p:cNvPr>
          <p:cNvSpPr txBox="1">
            <a:spLocks/>
          </p:cNvSpPr>
          <p:nvPr/>
        </p:nvSpPr>
        <p:spPr>
          <a:xfrm>
            <a:off x="939800" y="223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72EEDC-7C14-14D8-1844-E604D2ECDB67}"/>
              </a:ext>
            </a:extLst>
          </p:cNvPr>
          <p:cNvSpPr txBox="1"/>
          <p:nvPr/>
        </p:nvSpPr>
        <p:spPr>
          <a:xfrm>
            <a:off x="1282700" y="12645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模型訓練的總跌帶次數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E07D32C-060B-11FD-A15E-EACCEA2BF9F4}"/>
              </a:ext>
            </a:extLst>
          </p:cNvPr>
          <p:cNvSpPr txBox="1"/>
          <p:nvPr/>
        </p:nvSpPr>
        <p:spPr>
          <a:xfrm>
            <a:off x="939800" y="480861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為確保每次的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</a:t>
            </a:r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每個資料都有被訓練  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zh-TW" alt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  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N_trainset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batch_size</a:t>
            </a: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x </a:t>
            </a:r>
            <a:r>
              <a:rPr lang="en-US" altLang="zh-TW" sz="28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steps_per_epoch</a:t>
            </a:r>
            <a:endParaRPr lang="en-US" altLang="zh-TW" sz="2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Memory issue </a:t>
            </a:r>
            <a:endParaRPr lang="zh-TW" altLang="en-US" sz="2800" dirty="0"/>
          </a:p>
          <a:p>
            <a:pPr marL="571500" indent="-571500">
              <a:buFont typeface="Wingdings" panose="05000000000000000000" pitchFamily="2" charset="2"/>
              <a:buChar char="p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870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1F2F97-EBCE-7DA3-D635-C5B47F8222A3}"/>
              </a:ext>
            </a:extLst>
          </p:cNvPr>
          <p:cNvSpPr txBox="1">
            <a:spLocks/>
          </p:cNvSpPr>
          <p:nvPr/>
        </p:nvSpPr>
        <p:spPr>
          <a:xfrm>
            <a:off x="838200" y="286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ModelCheckpoint</a:t>
            </a:r>
            <a:endParaRPr lang="zh-TW" alt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BD328B-ED55-7A7E-706E-FC3CED79C7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8366" b="-8503"/>
          <a:stretch/>
        </p:blipFill>
        <p:spPr>
          <a:xfrm>
            <a:off x="732126" y="1400899"/>
            <a:ext cx="11239373" cy="76041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B02AB54-E09F-9580-AD26-A5E0F15E39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1781106"/>
            <a:ext cx="11027229" cy="51340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'model.hdf5'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這是保存模型的文件名。在這個例子中，模型將被保存為 HDF5 文件格式，這是一種存儲大量數據的文件格式，非常適合存儲多維數組如權重矩陣。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monitor='loss'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這指定了回調將監控的量。在這個例子中，它監控的是訓練過程中的損失（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ModelCheckpoint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將會根據這個量來判斷模型的表現是否有改善，並根據這個判斷來決定是否保存模型。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這個參數控制日誌顯示的詳細程度。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verbose=1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表示希望在訓練過程中看到詳細的日誌輸出，告訴你模型是否被保存。如果設置為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0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，則不會顯示任何日誌輸出。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save_best_only=True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這個參數設定為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表示只有當被監控的量（在這個例子中是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loss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）有改善時，才保存模型。如果設置為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False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，則每個 epoch 結束時無論性能如何都會保存模型。通常設置為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</a:rPr>
              <a:t>True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可以節省存儲空間並確保只保存最好的模型。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580</Words>
  <Application>Microsoft Office PowerPoint</Application>
  <PresentationFormat>寬螢幕</PresentationFormat>
  <Paragraphs>36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Arial Unicode MS</vt:lpstr>
      <vt:lpstr>Söhne</vt:lpstr>
      <vt:lpstr>Aptos</vt:lpstr>
      <vt:lpstr>Aptos Display</vt:lpstr>
      <vt:lpstr>Arial</vt:lpstr>
      <vt:lpstr>Wingdings</vt:lpstr>
      <vt:lpstr>Office 佈景主題</vt:lpstr>
      <vt:lpstr>CNN</vt:lpstr>
      <vt:lpstr>多排影像 自動輸出</vt:lpstr>
      <vt:lpstr>Example of CNN </vt:lpstr>
      <vt:lpstr>Example of CNN </vt:lpstr>
      <vt:lpstr>ImageDataGenerator</vt:lpstr>
      <vt:lpstr>Dropout</vt:lpstr>
      <vt:lpstr>batch_size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0903041</dc:creator>
  <cp:lastModifiedBy>李玟頡</cp:lastModifiedBy>
  <cp:revision>5</cp:revision>
  <dcterms:created xsi:type="dcterms:W3CDTF">2024-05-06T18:47:42Z</dcterms:created>
  <dcterms:modified xsi:type="dcterms:W3CDTF">2024-05-13T18:30:02Z</dcterms:modified>
</cp:coreProperties>
</file>