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59" r:id="rId5"/>
    <p:sldId id="262" r:id="rId6"/>
    <p:sldId id="264" r:id="rId7"/>
    <p:sldId id="271" r:id="rId8"/>
    <p:sldId id="272" r:id="rId9"/>
    <p:sldId id="265" r:id="rId10"/>
    <p:sldId id="263" r:id="rId11"/>
    <p:sldId id="268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6B4B5-9DB8-4F4C-B41D-8530AE71C394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E4FF1-1A5F-48E0-9786-EEE4903C1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1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E4FF1-1A5F-48E0-9786-EEE4903C1F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DE38A-B3C4-EDCD-DEE2-1FB8F5EF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F91F1F-7500-BC0F-CA4D-B42DDB2B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58045-BDA6-D5BE-6313-91BB3B05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FFBD-186F-46AB-99F1-D27AE86D4AF4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87480-F763-AC8C-5A58-F0CDE918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1E2E0-1849-5781-F9A0-A3DAD345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4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7900A-C63C-220E-0F8C-A11AD87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89424F-516B-9ACC-A582-8B21BE86B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4C036-2D97-862E-92AE-06BE14A1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90-552D-4965-8BC1-3273F94F76BC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A6AAF-8A75-3243-EA06-F29E0C0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97E846-CE89-CCA0-B39E-ED35F1F4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3200D-C468-64FF-03C1-1B3EC762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D18C1C-71FF-7DC8-6582-B35993D2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99848-4953-801B-4BE5-F4415912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4BB5-601E-4AA7-B9C9-57B27D28F39B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3A0C6-BDA0-B252-F7FF-CA6A1C90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CDD24-B609-8AC2-E22A-3AFF100A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EA884-E75B-D315-8E82-1E4F633C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2BFBE-7F6F-F69A-6AE5-ABE75775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6E9C31-1A03-2895-15DC-F1128152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0BC-B487-4BDD-8A19-0E3C2CEA59C6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E15AA-AFB1-B004-9964-E3948D49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C73DF-E041-4AD3-C315-FB3130C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7D6EE-D09D-7A31-048A-86837524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AF147-2173-FA36-F2BC-6A2963D2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AB39D-A038-0CC9-97C2-C1C8CF16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F3B1-9587-4316-9E97-BE8A8F75D7CA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3F525-9291-8B09-D35C-9A48B92F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39E52-F06C-8432-A2C4-509D6197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48E5-530E-89A0-10CE-2718FC9D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DFA2-0EFF-2EF8-EEF4-3D9D99A9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89208C-385A-B189-BCE3-43B41A0E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45E30-4D6D-76B9-8BFE-DA748C34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7810-E57B-4A3F-91AB-3FA4B17B6615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750686-2366-E524-0BF3-DCBB8C93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EDF28-F6D1-25F4-BAA9-E0E2A0F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E3B15-39B8-36B4-8027-63B8822A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D091ED-A841-38F0-B33D-4970BE91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CE474-0A86-944D-A40D-95A8D5D8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619025-5134-3212-F8D4-FC6E862D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605EC-7A39-6C8D-EE5A-31531FEF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D1DB39-B272-FCDB-C5A8-D8D97363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7F5A-97D4-4F2C-BDE3-AD6A78E2B334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916B96-3B02-4C01-2437-7E97FDAB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357999-ED69-12FD-36E7-674D25C2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6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2F05E-39D7-6868-B306-15B90F1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86B8D3-8428-8DB2-8C21-9B085E04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69B0-F57F-491E-AF2A-F7B164615D1E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8EF78D-33D2-2FAE-2EF1-ADDA28C8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E64BFA-DF5B-D465-C0E1-964F2AE4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653A74-0EE7-759B-A8C6-ACAD8E4B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92A-CDB5-48E1-B248-CA58A0FD87C4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C29E14-9CB8-E6EA-03E4-37418D46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D1921-4E70-0B00-F00D-0F69A47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8AEAC-6F69-094A-8EB2-B97CB036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9BDA5-91CC-09B7-B41D-B1B0FF8E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58CDBD-74D5-82C8-BE89-CE7899D4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31F6A-A784-9EF5-8DF0-AEF8C965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5135-92ED-4192-A70E-DBF3F7BADB36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A66254-370A-EB77-492C-425768EE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77001-C8D3-1B53-7DB6-4E55B4C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1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C11A3-525D-2880-BF34-0ADA882C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CABCED-71ED-50D3-9A39-B3FFE0A88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79B41-20C6-5A7E-563C-5DA7C51F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F2F4-8713-D59B-11BA-C87A1E54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2BBB-5B81-460F-A4DC-5A90E24814C9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C031E-33DC-1B79-C4C6-392E6397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609DF-9D5B-C44E-42A0-D3A32853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923465-D518-CB8D-9EE0-946CEBC1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087920-06E0-3AF7-80EA-FBF49D45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BF2F2-E47F-C21B-7486-62DFF4FF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9532-9D52-4283-ADC5-7BDAFF9AD965}" type="datetime1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2F9EC-03AC-40EF-FEE5-C1378932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46AE4-2F13-1377-79F0-E5D6F599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1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19CCC6-E858-0BC3-891D-8FFE04B34595}"/>
              </a:ext>
            </a:extLst>
          </p:cNvPr>
          <p:cNvSpPr txBox="1"/>
          <p:nvPr/>
        </p:nvSpPr>
        <p:spPr>
          <a:xfrm>
            <a:off x="5923766" y="2448733"/>
            <a:ext cx="5760763" cy="1329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機器學習於材料資訊的應用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----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第五組期中報告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2D0E6-CE00-D4D7-78BD-80EF851EEB38}"/>
              </a:ext>
            </a:extLst>
          </p:cNvPr>
          <p:cNvSpPr txBox="1"/>
          <p:nvPr/>
        </p:nvSpPr>
        <p:spPr>
          <a:xfrm>
            <a:off x="6094476" y="4847890"/>
            <a:ext cx="2855639" cy="94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109613004 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余秉叡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109613036 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鄒秉翰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BB111880-2E33-CC49-3D44-D28161C55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5" r="33394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4E9F746-9A09-4A26-A1DE-B02570371CEC}"/>
              </a:ext>
            </a:extLst>
          </p:cNvPr>
          <p:cNvSpPr txBox="1"/>
          <p:nvPr/>
        </p:nvSpPr>
        <p:spPr>
          <a:xfrm>
            <a:off x="3518587" y="242322"/>
            <a:ext cx="1018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C8827DA-6CD7-2430-8A96-8C1EA95AF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5" r="8736" b="-2342"/>
          <a:stretch/>
        </p:blipFill>
        <p:spPr>
          <a:xfrm>
            <a:off x="7822119" y="3793049"/>
            <a:ext cx="2486123" cy="1816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DD1E64-C81C-F1F4-A635-3677B9DF3A36}"/>
              </a:ext>
            </a:extLst>
          </p:cNvPr>
          <p:cNvSpPr txBox="1"/>
          <p:nvPr/>
        </p:nvSpPr>
        <p:spPr>
          <a:xfrm>
            <a:off x="8552008" y="234042"/>
            <a:ext cx="1018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6A743-F09A-4F64-1F2E-46C70DCAA15A}"/>
              </a:ext>
            </a:extLst>
          </p:cNvPr>
          <p:cNvSpPr txBox="1"/>
          <p:nvPr/>
        </p:nvSpPr>
        <p:spPr>
          <a:xfrm>
            <a:off x="552450" y="6115574"/>
            <a:ext cx="1108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7. Diagrams for recording the training and validation residual (loss) and the average accuracy during the entire training history. Record for (a) uniform distribution with Model_1 (b) uniform distribution with Model_2 (c) normal distribution with Model_1 (d) normal distribution with Model_2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2297B26-A805-8675-A961-FE4BCB687BA3}"/>
              </a:ext>
            </a:extLst>
          </p:cNvPr>
          <p:cNvGrpSpPr/>
          <p:nvPr/>
        </p:nvGrpSpPr>
        <p:grpSpPr>
          <a:xfrm>
            <a:off x="2140669" y="932215"/>
            <a:ext cx="5358893" cy="369332"/>
            <a:chOff x="1536882" y="1311141"/>
            <a:chExt cx="6059850" cy="36933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EA212D0-36D1-0170-0471-686FEC302D48}"/>
                </a:ext>
              </a:extLst>
            </p:cNvPr>
            <p:cNvSpPr txBox="1"/>
            <p:nvPr/>
          </p:nvSpPr>
          <p:spPr>
            <a:xfrm>
              <a:off x="1536882" y="13111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10167E5-99DC-64E5-52D4-D44971D00501}"/>
                </a:ext>
              </a:extLst>
            </p:cNvPr>
            <p:cNvSpPr txBox="1"/>
            <p:nvPr/>
          </p:nvSpPr>
          <p:spPr>
            <a:xfrm>
              <a:off x="7142762" y="131114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16063E8-3E39-158B-9629-688E58BE6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10" t="88340" r="40699" b="1164"/>
          <a:stretch/>
        </p:blipFill>
        <p:spPr>
          <a:xfrm>
            <a:off x="2875887" y="3121511"/>
            <a:ext cx="2288544" cy="174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99106DE-89A7-4334-7F73-07CC59CB1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81" y="1301547"/>
            <a:ext cx="2335957" cy="1700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7399AA-A52C-65CF-2F51-D55E3FC1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2" y="3806967"/>
            <a:ext cx="2360856" cy="1790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207730-92B9-C37E-F4BE-6257D7660575}"/>
              </a:ext>
            </a:extLst>
          </p:cNvPr>
          <p:cNvSpPr txBox="1"/>
          <p:nvPr/>
        </p:nvSpPr>
        <p:spPr>
          <a:xfrm>
            <a:off x="140540" y="1982755"/>
            <a:ext cx="17930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(1890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41D0EA-FB17-9B53-A287-BBA1AC92F3EA}"/>
              </a:ext>
            </a:extLst>
          </p:cNvPr>
          <p:cNvSpPr txBox="1"/>
          <p:nvPr/>
        </p:nvSpPr>
        <p:spPr>
          <a:xfrm>
            <a:off x="140539" y="4536692"/>
            <a:ext cx="179303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(2000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E5CF727-1BE1-C8DA-D566-76E36F179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109" y="5725969"/>
            <a:ext cx="2213182" cy="186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FA6816-B980-82BE-B51A-BD679E386A9A}"/>
              </a:ext>
            </a:extLst>
          </p:cNvPr>
          <p:cNvGrpSpPr/>
          <p:nvPr/>
        </p:nvGrpSpPr>
        <p:grpSpPr>
          <a:xfrm>
            <a:off x="2140669" y="3417950"/>
            <a:ext cx="5411404" cy="369332"/>
            <a:chOff x="1536882" y="1311141"/>
            <a:chExt cx="6119230" cy="369332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805CCC0-4BA2-9DA7-6E99-AEE77F8298AD}"/>
                </a:ext>
              </a:extLst>
            </p:cNvPr>
            <p:cNvSpPr txBox="1"/>
            <p:nvPr/>
          </p:nvSpPr>
          <p:spPr>
            <a:xfrm>
              <a:off x="1536882" y="1311141"/>
              <a:ext cx="49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3CADBEB-DDF5-8815-0F1C-80E3B7B6594C}"/>
                </a:ext>
              </a:extLst>
            </p:cNvPr>
            <p:cNvSpPr txBox="1"/>
            <p:nvPr/>
          </p:nvSpPr>
          <p:spPr>
            <a:xfrm>
              <a:off x="7142762" y="1311141"/>
              <a:ext cx="51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A1B4465B-FD9A-87FB-3A60-9970F1D82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428" y="1260890"/>
            <a:ext cx="2445376" cy="1782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2842612-7DF4-809F-BF4B-5E0CCB8873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460" b="27047"/>
          <a:stretch/>
        </p:blipFill>
        <p:spPr>
          <a:xfrm>
            <a:off x="7873305" y="3131005"/>
            <a:ext cx="2410499" cy="1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2EC31A5-725C-8843-C3E0-9952BCCE07B5}"/>
              </a:ext>
            </a:extLst>
          </p:cNvPr>
          <p:cNvSpPr txBox="1"/>
          <p:nvPr/>
        </p:nvSpPr>
        <p:spPr>
          <a:xfrm>
            <a:off x="212897" y="271220"/>
            <a:ext cx="21483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&amp; accuracy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3F780FC-4E90-744C-137C-268B4572D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942" y="5739315"/>
            <a:ext cx="2213182" cy="160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F24E4B0B-3D85-D6C5-4919-67032AC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116" y="6359766"/>
            <a:ext cx="2743200" cy="365125"/>
          </a:xfrm>
        </p:spPr>
        <p:txBody>
          <a:bodyPr/>
          <a:lstStyle/>
          <a:p>
            <a:fld id="{2F24418D-D767-43C9-AF77-C5266DB70D21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29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23EE94D-C62C-7305-239B-09C998F70733}"/>
              </a:ext>
            </a:extLst>
          </p:cNvPr>
          <p:cNvSpPr txBox="1"/>
          <p:nvPr/>
        </p:nvSpPr>
        <p:spPr>
          <a:xfrm>
            <a:off x="4502917" y="1502954"/>
            <a:ext cx="1018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80EAF8-8B1F-DA1B-AA51-9281726A5C9B}"/>
              </a:ext>
            </a:extLst>
          </p:cNvPr>
          <p:cNvSpPr txBox="1"/>
          <p:nvPr/>
        </p:nvSpPr>
        <p:spPr>
          <a:xfrm>
            <a:off x="7963332" y="1475210"/>
            <a:ext cx="1018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B109A9-C713-FF46-3E95-D1D525204D96}"/>
              </a:ext>
            </a:extLst>
          </p:cNvPr>
          <p:cNvSpPr txBox="1"/>
          <p:nvPr/>
        </p:nvSpPr>
        <p:spPr>
          <a:xfrm>
            <a:off x="1358010" y="2545340"/>
            <a:ext cx="17930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(1890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95C15F-85CE-A7D6-2A5A-FAFC64AD585F}"/>
              </a:ext>
            </a:extLst>
          </p:cNvPr>
          <p:cNvSpPr txBox="1"/>
          <p:nvPr/>
        </p:nvSpPr>
        <p:spPr>
          <a:xfrm>
            <a:off x="1351470" y="3582741"/>
            <a:ext cx="179303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(2000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3883120-54A7-64E4-57BC-B39062236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1" r="64315" b="51257"/>
          <a:stretch/>
        </p:blipFill>
        <p:spPr>
          <a:xfrm>
            <a:off x="4944083" y="3349810"/>
            <a:ext cx="1291747" cy="16103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8BDBBB-29B0-1D06-0660-D78351C4E01C}"/>
              </a:ext>
            </a:extLst>
          </p:cNvPr>
          <p:cNvSpPr txBox="1"/>
          <p:nvPr/>
        </p:nvSpPr>
        <p:spPr>
          <a:xfrm>
            <a:off x="3805237" y="3307220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B00A24A-51FB-781E-444B-FBCD05041969}"/>
              </a:ext>
            </a:extLst>
          </p:cNvPr>
          <p:cNvSpPr txBox="1"/>
          <p:nvPr/>
        </p:nvSpPr>
        <p:spPr>
          <a:xfrm>
            <a:off x="3805237" y="350617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height: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F241F200-ED21-AE03-290D-7A995F3A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28" r="64315"/>
          <a:stretch/>
        </p:blipFill>
        <p:spPr>
          <a:xfrm>
            <a:off x="4875270" y="3591359"/>
            <a:ext cx="1291747" cy="161039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0FCFA49A-1AE4-1749-71E8-D344973BB8D3}"/>
              </a:ext>
            </a:extLst>
          </p:cNvPr>
          <p:cNvSpPr txBox="1"/>
          <p:nvPr/>
        </p:nvSpPr>
        <p:spPr>
          <a:xfrm>
            <a:off x="3777784" y="2354720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ADFF72-2DC5-8E72-7F28-46C6621A34F2}"/>
              </a:ext>
            </a:extLst>
          </p:cNvPr>
          <p:cNvSpPr txBox="1"/>
          <p:nvPr/>
        </p:nvSpPr>
        <p:spPr>
          <a:xfrm>
            <a:off x="3777784" y="255367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height: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0060592-AA4F-BB5E-A13F-CAF8B58A3673}"/>
              </a:ext>
            </a:extLst>
          </p:cNvPr>
          <p:cNvSpPr txBox="1"/>
          <p:nvPr/>
        </p:nvSpPr>
        <p:spPr>
          <a:xfrm>
            <a:off x="7265064" y="2373355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8E332A0-47D9-7F90-BA6D-147AEFB93F06}"/>
              </a:ext>
            </a:extLst>
          </p:cNvPr>
          <p:cNvSpPr txBox="1"/>
          <p:nvPr/>
        </p:nvSpPr>
        <p:spPr>
          <a:xfrm>
            <a:off x="7265064" y="2572312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height: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092D891-9A91-B6D4-C7AB-A67659B77FE0}"/>
              </a:ext>
            </a:extLst>
          </p:cNvPr>
          <p:cNvSpPr txBox="1"/>
          <p:nvPr/>
        </p:nvSpPr>
        <p:spPr>
          <a:xfrm>
            <a:off x="7273139" y="3293185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5E426E9-59FA-D510-CD19-EB8BDB8FE444}"/>
              </a:ext>
            </a:extLst>
          </p:cNvPr>
          <p:cNvSpPr txBox="1"/>
          <p:nvPr/>
        </p:nvSpPr>
        <p:spPr>
          <a:xfrm>
            <a:off x="7273139" y="350762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height: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B267EC0C-12A3-2837-9A33-F77CC04F2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58" r="65311" b="50000"/>
          <a:stretch/>
        </p:blipFill>
        <p:spPr>
          <a:xfrm>
            <a:off x="4916629" y="2443395"/>
            <a:ext cx="1393111" cy="136635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5F65CF81-074C-A3B8-F1D4-1CAE2558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23" r="66743" b="3380"/>
          <a:stretch/>
        </p:blipFill>
        <p:spPr>
          <a:xfrm>
            <a:off x="4882223" y="2622620"/>
            <a:ext cx="1291747" cy="202044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89C27AA0-579B-ADB7-EA79-91038528D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86" r="65159" b="50000"/>
          <a:stretch/>
        </p:blipFill>
        <p:spPr>
          <a:xfrm>
            <a:off x="8472446" y="2411977"/>
            <a:ext cx="1393111" cy="168976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63ADF12E-2933-9396-574F-E178D0962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47" r="65159" b="8944"/>
          <a:stretch/>
        </p:blipFill>
        <p:spPr>
          <a:xfrm>
            <a:off x="8373088" y="2636666"/>
            <a:ext cx="1393111" cy="1346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7FD2571-7100-5126-1621-6A6A1D4CF16D}"/>
              </a:ext>
            </a:extLst>
          </p:cNvPr>
          <p:cNvSpPr txBox="1"/>
          <p:nvPr/>
        </p:nvSpPr>
        <p:spPr>
          <a:xfrm>
            <a:off x="427254" y="610219"/>
            <a:ext cx="54345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of distance and height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43093B9-3C73-D422-B23A-1CA3F0B80E5F}"/>
              </a:ext>
            </a:extLst>
          </p:cNvPr>
          <p:cNvCxnSpPr>
            <a:cxnSpLocks/>
          </p:cNvCxnSpPr>
          <p:nvPr/>
        </p:nvCxnSpPr>
        <p:spPr>
          <a:xfrm>
            <a:off x="3429000" y="3171825"/>
            <a:ext cx="672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55811F3-6B1E-C513-2500-C6E54D708FCC}"/>
              </a:ext>
            </a:extLst>
          </p:cNvPr>
          <p:cNvCxnSpPr>
            <a:cxnSpLocks/>
          </p:cNvCxnSpPr>
          <p:nvPr/>
        </p:nvCxnSpPr>
        <p:spPr>
          <a:xfrm>
            <a:off x="6696075" y="2219325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628CCF-6170-6A57-7553-EBAE482E9C54}"/>
              </a:ext>
            </a:extLst>
          </p:cNvPr>
          <p:cNvSpPr txBox="1"/>
          <p:nvPr/>
        </p:nvSpPr>
        <p:spPr>
          <a:xfrm>
            <a:off x="553887" y="4980927"/>
            <a:ext cx="11084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 Pearson correlation coefficient with respect to uniform distribution (normal distribution) with Model_1 (Model_2)</a:t>
            </a:r>
            <a:r>
              <a:rPr lang="zh-TW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 the loss (residual) and accuracy.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80A32ED-445B-3E24-83E8-C37C63FD60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471" r="64088" b="48273"/>
          <a:stretch/>
        </p:blipFill>
        <p:spPr>
          <a:xfrm>
            <a:off x="8480520" y="3361706"/>
            <a:ext cx="1291747" cy="15418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F662CF8-3046-D221-AFBD-32FE425F4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10" r="64088"/>
          <a:stretch/>
        </p:blipFill>
        <p:spPr>
          <a:xfrm>
            <a:off x="8379532" y="3591359"/>
            <a:ext cx="1291737" cy="1610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DE8BCDE-C688-4640-2AC3-A4C85B13620E}"/>
              </a:ext>
            </a:extLst>
          </p:cNvPr>
          <p:cNvSpPr/>
          <p:nvPr/>
        </p:nvSpPr>
        <p:spPr>
          <a:xfrm>
            <a:off x="3429000" y="2219325"/>
            <a:ext cx="672465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4037DF4-8711-E081-45B4-BD33551852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10" t="88340" r="40699" b="1164"/>
          <a:stretch/>
        </p:blipFill>
        <p:spPr>
          <a:xfrm>
            <a:off x="3862545" y="2841754"/>
            <a:ext cx="2288544" cy="174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8A44092F-547B-D914-7D4E-92D0EA111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102" y="3785815"/>
            <a:ext cx="2213182" cy="186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E8DEA96-9B75-DE2A-3946-D2EEAEEDC7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460" b="27047"/>
          <a:stretch/>
        </p:blipFill>
        <p:spPr>
          <a:xfrm>
            <a:off x="7356027" y="2855063"/>
            <a:ext cx="2410499" cy="1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EE58CE4-6EFC-C5F6-BDD0-21F2FEDA89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383" y="3812509"/>
            <a:ext cx="2213182" cy="160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9FA86276-5C2B-E8FC-BC47-6C7650C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2BD18-5C23-FF6C-12EB-16238B4D0CFF}"/>
              </a:ext>
            </a:extLst>
          </p:cNvPr>
          <p:cNvSpPr txBox="1"/>
          <p:nvPr/>
        </p:nvSpPr>
        <p:spPr>
          <a:xfrm>
            <a:off x="536745" y="632656"/>
            <a:ext cx="8851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5AAE0E-047B-690E-E457-8E7AF4223FF4}"/>
              </a:ext>
            </a:extLst>
          </p:cNvPr>
          <p:cNvSpPr txBox="1"/>
          <p:nvPr/>
        </p:nvSpPr>
        <p:spPr>
          <a:xfrm>
            <a:off x="979335" y="2153246"/>
            <a:ext cx="103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 (2,4,8,8,2)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比起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 (6,6,2)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有著更好的表現，適當模型複雜度的增加有助於提升準確度。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9380A6-D837-1310-0585-E75A5DD8932B}"/>
              </a:ext>
            </a:extLst>
          </p:cNvPr>
          <p:cNvSpPr txBox="1"/>
          <p:nvPr/>
        </p:nvSpPr>
        <p:spPr>
          <a:xfrm>
            <a:off x="1421924" y="1439117"/>
            <a:ext cx="226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就此題簡單斜拋運動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F68A2D-C6A2-3D4D-CC00-49C5B72866C9}"/>
              </a:ext>
            </a:extLst>
          </p:cNvPr>
          <p:cNvSpPr txBox="1"/>
          <p:nvPr/>
        </p:nvSpPr>
        <p:spPr>
          <a:xfrm>
            <a:off x="979335" y="2743498"/>
            <a:ext cx="103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比起</a:t>
            </a: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的訓練資料有著更好的表現，給定集中範圍的資料也有助於提升準確度。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1A0740-9333-4BFC-782B-75938D07F832}"/>
              </a:ext>
            </a:extLst>
          </p:cNvPr>
          <p:cNvSpPr txBox="1"/>
          <p:nvPr/>
        </p:nvSpPr>
        <p:spPr>
          <a:xfrm>
            <a:off x="979335" y="3333750"/>
            <a:ext cx="103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Loss (Residual)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的絕對值不能一個模型的表現好壞，只能由相對值看出訓練是否完善。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0A8229-9799-0A30-45EE-4073C9C4144B}"/>
              </a:ext>
            </a:extLst>
          </p:cNvPr>
          <p:cNvSpPr txBox="1"/>
          <p:nvPr/>
        </p:nvSpPr>
        <p:spPr>
          <a:xfrm>
            <a:off x="979335" y="3924002"/>
            <a:ext cx="103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ccuracy 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Pearson correlation 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有著完全的相依性，兩者皆能夠作為訓練好壞指標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D4E3C-0B8C-5A57-4A11-1222EE1A4455}"/>
              </a:ext>
            </a:extLst>
          </p:cNvPr>
          <p:cNvSpPr txBox="1"/>
          <p:nvPr/>
        </p:nvSpPr>
        <p:spPr>
          <a:xfrm>
            <a:off x="979335" y="4514254"/>
            <a:ext cx="1104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將速度及角度分開對距離及高度作圖毫無意義，兩者皆預設在範圍內隨機生成，若要進行單一變數分別對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1DF3F7-0778-90A0-17BD-AE1BE22A1950}"/>
              </a:ext>
            </a:extLst>
          </p:cNvPr>
          <p:cNvSpPr txBox="1"/>
          <p:nvPr/>
        </p:nvSpPr>
        <p:spPr>
          <a:xfrm>
            <a:off x="1084110" y="5104506"/>
            <a:ext cx="1104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距離及高度比較，需要將分別固定另外一個變數為定值再進行比較，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圖更能直接看出趨勢。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95E36FD4-8A8B-F2FB-E30F-FFB68D6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3DA76C5-3E8F-7564-7FAE-83A74E978F09}"/>
              </a:ext>
            </a:extLst>
          </p:cNvPr>
          <p:cNvSpPr txBox="1"/>
          <p:nvPr/>
        </p:nvSpPr>
        <p:spPr>
          <a:xfrm>
            <a:off x="4604861" y="1943800"/>
            <a:ext cx="298227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簡單拋射問題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207BEF-9C5A-9A7C-F926-E5FDE819309A}"/>
              </a:ext>
            </a:extLst>
          </p:cNvPr>
          <p:cNvSpPr txBox="1"/>
          <p:nvPr/>
        </p:nvSpPr>
        <p:spPr>
          <a:xfrm>
            <a:off x="742950" y="828675"/>
            <a:ext cx="233910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期中報告主題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47E246-5A87-C54D-2FE4-5A78D165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10" y="3429000"/>
            <a:ext cx="7420120" cy="195266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870756-CA80-ADAD-EB12-DCFB31C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7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E88F801-ED71-C7B1-1D07-CAAE71BD8947}"/>
              </a:ext>
            </a:extLst>
          </p:cNvPr>
          <p:cNvSpPr txBox="1"/>
          <p:nvPr/>
        </p:nvSpPr>
        <p:spPr>
          <a:xfrm>
            <a:off x="654623" y="731719"/>
            <a:ext cx="34964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均值分布的訓練資料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(1890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DFB946-E03E-E194-596D-501C20812679}"/>
              </a:ext>
            </a:extLst>
          </p:cNvPr>
          <p:cNvSpPr txBox="1"/>
          <p:nvPr/>
        </p:nvSpPr>
        <p:spPr>
          <a:xfrm>
            <a:off x="6587977" y="762497"/>
            <a:ext cx="349646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常態分佈的訓練資料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(2000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2A7818-4790-9F49-B472-2C1F74E8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8" y="1801841"/>
            <a:ext cx="4365916" cy="3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08F57FB-F805-A58E-D82D-B6C8AE80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2" y="1672551"/>
            <a:ext cx="4914901" cy="3643805"/>
          </a:xfrm>
          <a:prstGeom prst="rect">
            <a:avLst/>
          </a:prstGeom>
          <a:noFill/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C1DF977-41EF-BBE5-98B3-8DAC847AE0E9}"/>
              </a:ext>
            </a:extLst>
          </p:cNvPr>
          <p:cNvSpPr txBox="1"/>
          <p:nvPr/>
        </p:nvSpPr>
        <p:spPr>
          <a:xfrm>
            <a:off x="1193606" y="5572283"/>
            <a:ext cx="9804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1. Data set for training machine in different ways. Real data set generated from (a) uniform distribution (b) normal distribution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3A5D60-1854-43EF-A321-8439E89CE75F}"/>
              </a:ext>
            </a:extLst>
          </p:cNvPr>
          <p:cNvSpPr txBox="1"/>
          <p:nvPr/>
        </p:nvSpPr>
        <p:spPr>
          <a:xfrm>
            <a:off x="500725" y="13032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8A045E-CE08-0EDE-8600-BFE6B817D729}"/>
              </a:ext>
            </a:extLst>
          </p:cNvPr>
          <p:cNvSpPr txBox="1"/>
          <p:nvPr/>
        </p:nvSpPr>
        <p:spPr>
          <a:xfrm>
            <a:off x="6360991" y="13032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A2F9E-171A-CC64-8595-1B7AD61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20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1F9647-6EEC-06CD-1923-2EEC71CF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4" y="1791120"/>
            <a:ext cx="5743467" cy="3275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79087F-8D2C-D5BE-0482-E7703F6D1095}"/>
              </a:ext>
            </a:extLst>
          </p:cNvPr>
          <p:cNvSpPr txBox="1"/>
          <p:nvPr/>
        </p:nvSpPr>
        <p:spPr>
          <a:xfrm>
            <a:off x="226601" y="463101"/>
            <a:ext cx="19271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 (6,6,2)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A4ABD5-5BDC-65CC-BC62-065CFFE1E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6"/>
          <a:stretch/>
        </p:blipFill>
        <p:spPr>
          <a:xfrm>
            <a:off x="6915150" y="2870930"/>
            <a:ext cx="4782606" cy="11161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A4450DC0-73C7-FD74-76F2-0006C1DEF13D}"/>
              </a:ext>
            </a:extLst>
          </p:cNvPr>
          <p:cNvGrpSpPr/>
          <p:nvPr/>
        </p:nvGrpSpPr>
        <p:grpSpPr>
          <a:xfrm>
            <a:off x="166661" y="1173277"/>
            <a:ext cx="6900889" cy="369332"/>
            <a:chOff x="166661" y="1173277"/>
            <a:chExt cx="6638051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5527979-650B-7EBA-B968-F1F4552BA179}"/>
                </a:ext>
              </a:extLst>
            </p:cNvPr>
            <p:cNvSpPr txBox="1"/>
            <p:nvPr/>
          </p:nvSpPr>
          <p:spPr>
            <a:xfrm>
              <a:off x="166661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F36E664-9CFB-1D95-C0FB-A6D616DFC6CF}"/>
                </a:ext>
              </a:extLst>
            </p:cNvPr>
            <p:cNvSpPr txBox="1"/>
            <p:nvPr/>
          </p:nvSpPr>
          <p:spPr>
            <a:xfrm>
              <a:off x="63507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676DA1-E2F7-FE17-3786-83776EFE4585}"/>
              </a:ext>
            </a:extLst>
          </p:cNvPr>
          <p:cNvSpPr txBox="1"/>
          <p:nvPr/>
        </p:nvSpPr>
        <p:spPr>
          <a:xfrm>
            <a:off x="607807" y="5563902"/>
            <a:ext cx="11485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2. Schematic diagrams and portion of code for the structure of neuromorphic computing. (a) and (b) have shown that Model_1 has 6-6-2 neurons in each layer (c) and (d) also have shown that Model_2 has 2-4-8-8-2 neurons in each layer.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716F58-3D1F-DD54-2212-EF86EA9D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08C6CB-8132-F536-24F3-C80C0AE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2" y="1944248"/>
            <a:ext cx="6283366" cy="280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57362BF-9EE8-5CC7-F012-5116FE36AF2A}"/>
              </a:ext>
            </a:extLst>
          </p:cNvPr>
          <p:cNvSpPr txBox="1"/>
          <p:nvPr/>
        </p:nvSpPr>
        <p:spPr>
          <a:xfrm>
            <a:off x="283751" y="482151"/>
            <a:ext cx="231185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 (2,4,8,8,2):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0E5304-9226-81CC-7114-F44AFA60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22" y="2846019"/>
            <a:ext cx="4458086" cy="1165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418B147-A32C-ECAB-E8C7-F1065829378C}"/>
              </a:ext>
            </a:extLst>
          </p:cNvPr>
          <p:cNvSpPr txBox="1"/>
          <p:nvPr/>
        </p:nvSpPr>
        <p:spPr>
          <a:xfrm>
            <a:off x="607807" y="5563902"/>
            <a:ext cx="11485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2. Schematic diagrams and portion of code for the structure of neuromorphic computing. (a) and (b) have shown that Model_1 has 6-6-2 neurons in each layer (c) and (d) also have shown that Model_2 has 2-4-8-8-2 neurons in each layer.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501B36-279E-F4C5-21A4-86B34A10B206}"/>
              </a:ext>
            </a:extLst>
          </p:cNvPr>
          <p:cNvGrpSpPr/>
          <p:nvPr/>
        </p:nvGrpSpPr>
        <p:grpSpPr>
          <a:xfrm>
            <a:off x="166661" y="1173277"/>
            <a:ext cx="7215151" cy="369332"/>
            <a:chOff x="166661" y="1173277"/>
            <a:chExt cx="7215151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406DA8C-F5BE-24DF-4764-915735013626}"/>
                </a:ext>
              </a:extLst>
            </p:cNvPr>
            <p:cNvSpPr txBox="1"/>
            <p:nvPr/>
          </p:nvSpPr>
          <p:spPr>
            <a:xfrm>
              <a:off x="166661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85B53BB-1CE5-067A-AF66-DFB8FD151F80}"/>
                </a:ext>
              </a:extLst>
            </p:cNvPr>
            <p:cNvSpPr txBox="1"/>
            <p:nvPr/>
          </p:nvSpPr>
          <p:spPr>
            <a:xfrm>
              <a:off x="69278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5E7687-6188-3647-384A-B1D25152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7F2B3E0-53B9-C5F8-340A-68FF2EC7BDF9}"/>
              </a:ext>
            </a:extLst>
          </p:cNvPr>
          <p:cNvSpPr txBox="1"/>
          <p:nvPr/>
        </p:nvSpPr>
        <p:spPr>
          <a:xfrm>
            <a:off x="3914775" y="323318"/>
            <a:ext cx="12955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8B2279-7780-E1B1-A652-DD96DEC48D27}"/>
              </a:ext>
            </a:extLst>
          </p:cNvPr>
          <p:cNvSpPr txBox="1"/>
          <p:nvPr/>
        </p:nvSpPr>
        <p:spPr>
          <a:xfrm>
            <a:off x="2461267" y="522469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range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F52DD2-1DA4-7877-EE32-BDA8A3D05CBD}"/>
              </a:ext>
            </a:extLst>
          </p:cNvPr>
          <p:cNvSpPr txBox="1"/>
          <p:nvPr/>
        </p:nvSpPr>
        <p:spPr>
          <a:xfrm>
            <a:off x="8004697" y="522469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height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A56618-5545-8F4C-C797-CDF5AEF68384}"/>
              </a:ext>
            </a:extLst>
          </p:cNvPr>
          <p:cNvSpPr txBox="1"/>
          <p:nvPr/>
        </p:nvSpPr>
        <p:spPr>
          <a:xfrm>
            <a:off x="476250" y="5857067"/>
            <a:ext cx="1171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3. The distribution of consequences after training procedure, displaying the calculating (a) maximum range and (b) height with uniform distribution and Model_1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58282E-DF8F-84CB-C63F-784749B63BDC}"/>
              </a:ext>
            </a:extLst>
          </p:cNvPr>
          <p:cNvGrpSpPr/>
          <p:nvPr/>
        </p:nvGrpSpPr>
        <p:grpSpPr>
          <a:xfrm>
            <a:off x="591460" y="1079310"/>
            <a:ext cx="6191350" cy="369332"/>
            <a:chOff x="613362" y="1173277"/>
            <a:chExt cx="6191350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B88053F-28DB-B0BE-35FA-EC1476DF29E4}"/>
                </a:ext>
              </a:extLst>
            </p:cNvPr>
            <p:cNvSpPr txBox="1"/>
            <p:nvPr/>
          </p:nvSpPr>
          <p:spPr>
            <a:xfrm>
              <a:off x="613362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6456CD5-01C6-49A6-2BC3-8015313D3F0C}"/>
                </a:ext>
              </a:extLst>
            </p:cNvPr>
            <p:cNvSpPr txBox="1"/>
            <p:nvPr/>
          </p:nvSpPr>
          <p:spPr>
            <a:xfrm>
              <a:off x="63507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89D620-362C-B9CB-E9E6-97657C6499AD}"/>
              </a:ext>
            </a:extLst>
          </p:cNvPr>
          <p:cNvSpPr txBox="1"/>
          <p:nvPr/>
        </p:nvSpPr>
        <p:spPr>
          <a:xfrm>
            <a:off x="206726" y="326115"/>
            <a:ext cx="26566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(1890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C11A2E-D82E-F40C-648D-9575917C190D}"/>
              </a:ext>
            </a:extLst>
          </p:cNvPr>
          <p:cNvSpPr txBox="1"/>
          <p:nvPr/>
        </p:nvSpPr>
        <p:spPr>
          <a:xfrm>
            <a:off x="3019425" y="32611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F7B95DD-B32F-34FE-6CA8-49794200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" b="2260"/>
          <a:stretch/>
        </p:blipFill>
        <p:spPr>
          <a:xfrm>
            <a:off x="1480020" y="1257915"/>
            <a:ext cx="3730302" cy="37023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B7FCBA-0747-40FD-5EFF-EE4F7E64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53" y="1245419"/>
            <a:ext cx="3863143" cy="384775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0A994B-5DB7-6306-4DA9-7802AE2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6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4EE0C4-3969-39B5-577B-1C17641E3DB4}"/>
              </a:ext>
            </a:extLst>
          </p:cNvPr>
          <p:cNvSpPr txBox="1"/>
          <p:nvPr/>
        </p:nvSpPr>
        <p:spPr>
          <a:xfrm>
            <a:off x="2461267" y="522469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range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306504-095F-B6E9-7A3C-A741DBF6F57C}"/>
              </a:ext>
            </a:extLst>
          </p:cNvPr>
          <p:cNvSpPr txBox="1"/>
          <p:nvPr/>
        </p:nvSpPr>
        <p:spPr>
          <a:xfrm>
            <a:off x="8004697" y="522469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height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7BB02F0-F7D8-8A80-7DD9-DA417858CFB1}"/>
              </a:ext>
            </a:extLst>
          </p:cNvPr>
          <p:cNvGrpSpPr/>
          <p:nvPr/>
        </p:nvGrpSpPr>
        <p:grpSpPr>
          <a:xfrm>
            <a:off x="591460" y="1079310"/>
            <a:ext cx="6191350" cy="369332"/>
            <a:chOff x="613362" y="1173277"/>
            <a:chExt cx="6191350" cy="36933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57CBB45-5D30-C2C7-8A26-EDF08AF9727F}"/>
                </a:ext>
              </a:extLst>
            </p:cNvPr>
            <p:cNvSpPr txBox="1"/>
            <p:nvPr/>
          </p:nvSpPr>
          <p:spPr>
            <a:xfrm>
              <a:off x="613362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5DF95DF-0CB2-DE8D-5F0F-D8567A036B97}"/>
                </a:ext>
              </a:extLst>
            </p:cNvPr>
            <p:cNvSpPr txBox="1"/>
            <p:nvPr/>
          </p:nvSpPr>
          <p:spPr>
            <a:xfrm>
              <a:off x="63507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7B4512-BC7F-DC28-C96D-BEB1DEBA0083}"/>
              </a:ext>
            </a:extLst>
          </p:cNvPr>
          <p:cNvSpPr txBox="1"/>
          <p:nvPr/>
        </p:nvSpPr>
        <p:spPr>
          <a:xfrm>
            <a:off x="206726" y="326115"/>
            <a:ext cx="26566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均值分布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(1890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5E05DE-93DD-5090-2E5F-7DF3F114BAB4}"/>
              </a:ext>
            </a:extLst>
          </p:cNvPr>
          <p:cNvSpPr txBox="1"/>
          <p:nvPr/>
        </p:nvSpPr>
        <p:spPr>
          <a:xfrm>
            <a:off x="3019425" y="32611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299AF1-0CB5-9EC1-B8CE-321CB0D6B1CC}"/>
              </a:ext>
            </a:extLst>
          </p:cNvPr>
          <p:cNvSpPr txBox="1"/>
          <p:nvPr/>
        </p:nvSpPr>
        <p:spPr>
          <a:xfrm>
            <a:off x="3914775" y="326114"/>
            <a:ext cx="129554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CB34A7-35F5-9438-A6D0-FA3D3BDBBFF7}"/>
              </a:ext>
            </a:extLst>
          </p:cNvPr>
          <p:cNvSpPr txBox="1"/>
          <p:nvPr/>
        </p:nvSpPr>
        <p:spPr>
          <a:xfrm>
            <a:off x="476250" y="5857067"/>
            <a:ext cx="1171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4. The distribution of consequences after training procedure, displaying the calculating (a) maximum range and (b) height with uniform distribution and Model_2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DD97EEA-1F13-BCA1-1E4D-AEE9F7C4D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" b="740"/>
          <a:stretch/>
        </p:blipFill>
        <p:spPr>
          <a:xfrm>
            <a:off x="1501815" y="1263976"/>
            <a:ext cx="3657886" cy="386968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FA787DC-8F94-E699-6AB8-368D82AF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58" y="1415703"/>
            <a:ext cx="3746134" cy="367746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4CFA82-62C4-2CEE-2A4C-8665F2F1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5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07FCF76-7639-362D-AC0E-87C2D0636688}"/>
              </a:ext>
            </a:extLst>
          </p:cNvPr>
          <p:cNvSpPr txBox="1"/>
          <p:nvPr/>
        </p:nvSpPr>
        <p:spPr>
          <a:xfrm>
            <a:off x="3914775" y="323318"/>
            <a:ext cx="12955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Model_1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F7B9DF-F8F9-86EA-4A01-81A49FBFEFC0}"/>
              </a:ext>
            </a:extLst>
          </p:cNvPr>
          <p:cNvSpPr txBox="1"/>
          <p:nvPr/>
        </p:nvSpPr>
        <p:spPr>
          <a:xfrm>
            <a:off x="2461267" y="522469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range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37CE18-55A1-17D7-69C4-24BD28255727}"/>
              </a:ext>
            </a:extLst>
          </p:cNvPr>
          <p:cNvSpPr txBox="1"/>
          <p:nvPr/>
        </p:nvSpPr>
        <p:spPr>
          <a:xfrm>
            <a:off x="8004697" y="522469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height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F09C479-D994-61AD-7345-4ED8C0D40842}"/>
              </a:ext>
            </a:extLst>
          </p:cNvPr>
          <p:cNvGrpSpPr/>
          <p:nvPr/>
        </p:nvGrpSpPr>
        <p:grpSpPr>
          <a:xfrm>
            <a:off x="591460" y="1079310"/>
            <a:ext cx="6191350" cy="369332"/>
            <a:chOff x="613362" y="1173277"/>
            <a:chExt cx="6191350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A8A8B3E-1E48-29C6-75DB-E4CC55CD0CC7}"/>
                </a:ext>
              </a:extLst>
            </p:cNvPr>
            <p:cNvSpPr txBox="1"/>
            <p:nvPr/>
          </p:nvSpPr>
          <p:spPr>
            <a:xfrm>
              <a:off x="613362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6AFF27-EF92-09DF-5FCC-794125E6557A}"/>
                </a:ext>
              </a:extLst>
            </p:cNvPr>
            <p:cNvSpPr txBox="1"/>
            <p:nvPr/>
          </p:nvSpPr>
          <p:spPr>
            <a:xfrm>
              <a:off x="63507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F658B6-BC0D-EEA9-E51C-97D6FAA11897}"/>
              </a:ext>
            </a:extLst>
          </p:cNvPr>
          <p:cNvSpPr txBox="1"/>
          <p:nvPr/>
        </p:nvSpPr>
        <p:spPr>
          <a:xfrm>
            <a:off x="3019425" y="32611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F60DA-ACC3-A904-A7F4-74BD0CBB8006}"/>
              </a:ext>
            </a:extLst>
          </p:cNvPr>
          <p:cNvSpPr txBox="1"/>
          <p:nvPr/>
        </p:nvSpPr>
        <p:spPr>
          <a:xfrm>
            <a:off x="247721" y="323317"/>
            <a:ext cx="260995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(2000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267CAD-F788-02DB-439F-1EFCE5ED19EF}"/>
              </a:ext>
            </a:extLst>
          </p:cNvPr>
          <p:cNvSpPr txBox="1"/>
          <p:nvPr/>
        </p:nvSpPr>
        <p:spPr>
          <a:xfrm>
            <a:off x="476250" y="5857067"/>
            <a:ext cx="1171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5. The distribution of consequences after training procedure, displaying the calculating (a) maximum range and (b) height with normal distribution and Model_1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6F15E33-A245-2389-525C-1FC926A1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0" y="1405955"/>
            <a:ext cx="3787452" cy="378745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8BA4A73-4726-2ECF-6498-EA44BD3AEF65}"/>
              </a:ext>
            </a:extLst>
          </p:cNvPr>
          <p:cNvSpPr/>
          <p:nvPr/>
        </p:nvSpPr>
        <p:spPr>
          <a:xfrm>
            <a:off x="5000625" y="2085975"/>
            <a:ext cx="209697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E03D31-F105-26D3-D705-47224A7F665A}"/>
              </a:ext>
            </a:extLst>
          </p:cNvPr>
          <p:cNvSpPr/>
          <p:nvPr/>
        </p:nvSpPr>
        <p:spPr>
          <a:xfrm>
            <a:off x="3891914" y="4811303"/>
            <a:ext cx="323851" cy="11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5149925-9F85-B124-4DB7-CF0141F92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5"/>
          <a:stretch/>
        </p:blipFill>
        <p:spPr>
          <a:xfrm>
            <a:off x="6945829" y="1340464"/>
            <a:ext cx="3638352" cy="375842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98B090B-750A-7387-8CC9-75BA34FEF732}"/>
              </a:ext>
            </a:extLst>
          </p:cNvPr>
          <p:cNvSpPr/>
          <p:nvPr/>
        </p:nvSpPr>
        <p:spPr>
          <a:xfrm>
            <a:off x="3555611" y="4823686"/>
            <a:ext cx="183904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7622AB-0BB5-591F-13A8-C18D4C454D48}"/>
              </a:ext>
            </a:extLst>
          </p:cNvPr>
          <p:cNvSpPr/>
          <p:nvPr/>
        </p:nvSpPr>
        <p:spPr>
          <a:xfrm>
            <a:off x="3574826" y="4850153"/>
            <a:ext cx="183904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2664A8-89B4-4209-CC00-3F06D2160ADB}"/>
              </a:ext>
            </a:extLst>
          </p:cNvPr>
          <p:cNvSpPr/>
          <p:nvPr/>
        </p:nvSpPr>
        <p:spPr>
          <a:xfrm>
            <a:off x="9466190" y="4766059"/>
            <a:ext cx="195969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DA24A2-CF86-C687-292B-4FEEC0E0C390}"/>
              </a:ext>
            </a:extLst>
          </p:cNvPr>
          <p:cNvSpPr/>
          <p:nvPr/>
        </p:nvSpPr>
        <p:spPr>
          <a:xfrm>
            <a:off x="9108824" y="4770691"/>
            <a:ext cx="210435" cy="13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9E4960-2FF6-5206-58FC-30577A8795BA}"/>
              </a:ext>
            </a:extLst>
          </p:cNvPr>
          <p:cNvSpPr/>
          <p:nvPr/>
        </p:nvSpPr>
        <p:spPr>
          <a:xfrm>
            <a:off x="9137400" y="4806197"/>
            <a:ext cx="195968" cy="13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8E9446-2E62-9723-3DE4-180182EB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5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DBF68C5-2F7B-C4E6-F962-A62BC14A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4" y="1539076"/>
            <a:ext cx="3557866" cy="363107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768A17-0493-296D-39E2-A503382F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32" y="1454830"/>
            <a:ext cx="3711262" cy="382557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DCA092A-3644-E1C7-9184-ED91DF029F71}"/>
              </a:ext>
            </a:extLst>
          </p:cNvPr>
          <p:cNvGrpSpPr/>
          <p:nvPr/>
        </p:nvGrpSpPr>
        <p:grpSpPr>
          <a:xfrm>
            <a:off x="598282" y="1074842"/>
            <a:ext cx="6191350" cy="369332"/>
            <a:chOff x="613362" y="1173277"/>
            <a:chExt cx="6191350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5397C9-F2A4-A31D-5860-D99ED829E496}"/>
                </a:ext>
              </a:extLst>
            </p:cNvPr>
            <p:cNvSpPr txBox="1"/>
            <p:nvPr/>
          </p:nvSpPr>
          <p:spPr>
            <a:xfrm>
              <a:off x="613362" y="1173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965708F-2E7B-796E-8C27-BDCDD18949BF}"/>
                </a:ext>
              </a:extLst>
            </p:cNvPr>
            <p:cNvSpPr txBox="1"/>
            <p:nvPr/>
          </p:nvSpPr>
          <p:spPr>
            <a:xfrm>
              <a:off x="6350742" y="117327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3643C35-58D3-2E30-80EE-642F71AD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730" y="1687850"/>
            <a:ext cx="1361531" cy="432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938FE4-1F44-18BC-63D9-6B8E714D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100" y="1687849"/>
            <a:ext cx="1361531" cy="43227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9FB60E-4728-76C0-0F86-4E5BDA901B17}"/>
              </a:ext>
            </a:extLst>
          </p:cNvPr>
          <p:cNvSpPr txBox="1"/>
          <p:nvPr/>
        </p:nvSpPr>
        <p:spPr>
          <a:xfrm>
            <a:off x="3019425" y="32611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56FDF2-C59D-ED07-8AC6-A2899277E96D}"/>
              </a:ext>
            </a:extLst>
          </p:cNvPr>
          <p:cNvSpPr txBox="1"/>
          <p:nvPr/>
        </p:nvSpPr>
        <p:spPr>
          <a:xfrm>
            <a:off x="247721" y="323317"/>
            <a:ext cx="260995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常態分佈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(2000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23C1189-D1C6-F186-99FD-8FEFECBED904}"/>
              </a:ext>
            </a:extLst>
          </p:cNvPr>
          <p:cNvSpPr txBox="1"/>
          <p:nvPr/>
        </p:nvSpPr>
        <p:spPr>
          <a:xfrm>
            <a:off x="3914775" y="326114"/>
            <a:ext cx="129554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Model_2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086E421-B93E-9FBD-0BD1-23E4AD143581}"/>
              </a:ext>
            </a:extLst>
          </p:cNvPr>
          <p:cNvSpPr txBox="1"/>
          <p:nvPr/>
        </p:nvSpPr>
        <p:spPr>
          <a:xfrm>
            <a:off x="2461267" y="522469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range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7AFE6-6ED1-9492-CAE1-CDE631E92616}"/>
              </a:ext>
            </a:extLst>
          </p:cNvPr>
          <p:cNvSpPr txBox="1"/>
          <p:nvPr/>
        </p:nvSpPr>
        <p:spPr>
          <a:xfrm>
            <a:off x="8013598" y="527372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Maximum height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704453-180C-5503-26A7-042B46877E49}"/>
              </a:ext>
            </a:extLst>
          </p:cNvPr>
          <p:cNvSpPr txBox="1"/>
          <p:nvPr/>
        </p:nvSpPr>
        <p:spPr>
          <a:xfrm>
            <a:off x="476250" y="5857067"/>
            <a:ext cx="1171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igure 6. The distribution of consequences after training procedure, displaying the calculating (a) maximum range and (b) height with normal distribution and Model_2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1B9FED-AA6F-0B6A-C2C2-D346B7A6A558}"/>
              </a:ext>
            </a:extLst>
          </p:cNvPr>
          <p:cNvSpPr/>
          <p:nvPr/>
        </p:nvSpPr>
        <p:spPr>
          <a:xfrm>
            <a:off x="3952874" y="4835089"/>
            <a:ext cx="323851" cy="11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18928D-F69A-BF16-AE3B-590DF0F3FFA6}"/>
              </a:ext>
            </a:extLst>
          </p:cNvPr>
          <p:cNvSpPr/>
          <p:nvPr/>
        </p:nvSpPr>
        <p:spPr>
          <a:xfrm>
            <a:off x="3599939" y="4835089"/>
            <a:ext cx="203149" cy="11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3F328C-C2D8-9081-46D8-280536908A0A}"/>
              </a:ext>
            </a:extLst>
          </p:cNvPr>
          <p:cNvSpPr/>
          <p:nvPr/>
        </p:nvSpPr>
        <p:spPr>
          <a:xfrm>
            <a:off x="9040245" y="4932045"/>
            <a:ext cx="195196" cy="1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C4376E-579A-B663-DC08-E5E01F878EB1}"/>
              </a:ext>
            </a:extLst>
          </p:cNvPr>
          <p:cNvSpPr/>
          <p:nvPr/>
        </p:nvSpPr>
        <p:spPr>
          <a:xfrm>
            <a:off x="3619184" y="4863275"/>
            <a:ext cx="203149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718874-33B1-A395-1276-A2AEABC3AFFD}"/>
              </a:ext>
            </a:extLst>
          </p:cNvPr>
          <p:cNvSpPr/>
          <p:nvPr/>
        </p:nvSpPr>
        <p:spPr>
          <a:xfrm>
            <a:off x="9381100" y="4911070"/>
            <a:ext cx="210435" cy="13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92FF60-6F2A-5E96-EADF-31A58E83D61A}"/>
              </a:ext>
            </a:extLst>
          </p:cNvPr>
          <p:cNvSpPr/>
          <p:nvPr/>
        </p:nvSpPr>
        <p:spPr>
          <a:xfrm>
            <a:off x="9063515" y="4966145"/>
            <a:ext cx="195196" cy="1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FD2AB7-5161-BB75-478B-8407C22C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2655</TotalTime>
  <Words>784</Words>
  <Application>Microsoft Office PowerPoint</Application>
  <PresentationFormat>寬螢幕</PresentationFormat>
  <Paragraphs>96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秉翰 鄒</dc:creator>
  <cp:lastModifiedBy>秉翰 鄒</cp:lastModifiedBy>
  <cp:revision>12</cp:revision>
  <dcterms:created xsi:type="dcterms:W3CDTF">2024-04-12T11:42:49Z</dcterms:created>
  <dcterms:modified xsi:type="dcterms:W3CDTF">2024-05-10T10:20:21Z</dcterms:modified>
</cp:coreProperties>
</file>