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3"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731-759F-4991-93DB-9952D233A694}" v="5" dt="2022-11-04T00:18:53.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0" autoAdjust="0"/>
    <p:restoredTop sz="94660"/>
  </p:normalViewPr>
  <p:slideViewPr>
    <p:cSldViewPr snapToGrid="0">
      <p:cViewPr varScale="1">
        <p:scale>
          <a:sx n="128" d="100"/>
          <a:sy n="128"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8ABE3C1-DBE1-495D-B57B-2849774B866A}" type="datetimeFigureOut">
              <a:rPr lang="en-US" smtClean="0"/>
              <a:t>11/10/22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61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592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691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519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16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2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64850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1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06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75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7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5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9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35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1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11/10/22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390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CBD45-8EBC-6B38-0673-E3F85B93E0B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latin typeface="Simplified Arabic Fixed" panose="020B0604020202020204" pitchFamily="49" charset="-78"/>
                <a:cs typeface="Simplified Arabic Fixed" panose="020B0604020202020204" pitchFamily="49" charset="-78"/>
              </a:rPr>
              <a:t>Horror Movie Trends </a:t>
            </a:r>
          </a:p>
        </p:txBody>
      </p:sp>
      <p:sp>
        <p:nvSpPr>
          <p:cNvPr id="3" name="Subtitle 2">
            <a:extLst>
              <a:ext uri="{FF2B5EF4-FFF2-40B4-BE49-F238E27FC236}">
                <a16:creationId xmlns:a16="http://schemas.microsoft.com/office/drawing/2014/main" id="{C52BDE45-037A-91CC-68DF-5A4027F55A13}"/>
              </a:ext>
            </a:extLst>
          </p:cNvPr>
          <p:cNvSpPr>
            <a:spLocks noGrp="1"/>
          </p:cNvSpPr>
          <p:nvPr>
            <p:ph type="subTitle" idx="1"/>
          </p:nvPr>
        </p:nvSpPr>
        <p:spPr>
          <a:xfrm>
            <a:off x="1683171" y="5240851"/>
            <a:ext cx="8825658" cy="828932"/>
          </a:xfrm>
        </p:spPr>
        <p:txBody>
          <a:bodyPr>
            <a:normAutofit/>
          </a:bodyPr>
          <a:lstStyle/>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Trends over the Last Decade</a:t>
            </a:r>
          </a:p>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Ben, Danielle, Joe, rothana</a:t>
            </a:r>
          </a:p>
        </p:txBody>
      </p:sp>
    </p:spTree>
    <p:extLst>
      <p:ext uri="{BB962C8B-B14F-4D97-AF65-F5344CB8AC3E}">
        <p14:creationId xmlns:p14="http://schemas.microsoft.com/office/powerpoint/2010/main" val="4078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Motivation and Interest</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128397" cy="3676530"/>
          </a:xfrm>
        </p:spPr>
        <p:txBody>
          <a:bodyPr>
            <a:normAutofit fontScale="55000" lnSpcReduction="20000"/>
          </a:bodyPr>
          <a:lstStyle/>
          <a:p>
            <a:r>
              <a:rPr lang="en-US" dirty="0"/>
              <a:t>With Halloween just passing while picking our projects our group thought it would be interesting to see how horror movie interest and ratings have trended over the past few years. The first data set we found had horror movies ranging from 2012-2017 but we wanted to expand upon this time frame. This led us to include a Netflix data set allowing us to expand our analysis using the streaming services. Not only was the theme of interest but these data sets were a good introduction for cleaning data sets.</a:t>
            </a:r>
          </a:p>
          <a:p>
            <a:r>
              <a:rPr lang="en-US" dirty="0"/>
              <a:t>Questions addressed in this analysis</a:t>
            </a:r>
          </a:p>
          <a:p>
            <a:pPr lvl="1"/>
            <a:r>
              <a:rPr lang="en-US" dirty="0"/>
              <a:t>Release Date Analysis (Roth):</a:t>
            </a:r>
          </a:p>
          <a:p>
            <a:pPr lvl="2"/>
            <a:r>
              <a:rPr lang="en-US" dirty="0"/>
              <a:t>What is the change in average ratings between 2012 and 2017?</a:t>
            </a:r>
          </a:p>
          <a:p>
            <a:pPr lvl="2"/>
            <a:r>
              <a:rPr lang="en-US" dirty="0"/>
              <a:t>Which release month is the most popular for each country in the data set?</a:t>
            </a:r>
          </a:p>
          <a:p>
            <a:pPr lvl="1"/>
            <a:r>
              <a:rPr lang="en-US" dirty="0"/>
              <a:t>Country Analysis (Ben):</a:t>
            </a:r>
          </a:p>
          <a:p>
            <a:pPr lvl="2"/>
            <a:r>
              <a:rPr lang="en-US" dirty="0"/>
              <a:t>What country spends the most on average per movie?</a:t>
            </a:r>
          </a:p>
          <a:p>
            <a:pPr lvl="2"/>
            <a:r>
              <a:rPr lang="en-US" dirty="0"/>
              <a:t>What is the relationship between rating average and country?</a:t>
            </a:r>
          </a:p>
          <a:p>
            <a:pPr lvl="1"/>
            <a:r>
              <a:rPr lang="en-US" dirty="0"/>
              <a:t>Rating Analysis (Danielle):</a:t>
            </a:r>
          </a:p>
          <a:p>
            <a:pPr lvl="2"/>
            <a:r>
              <a:rPr lang="en-US" dirty="0"/>
              <a:t>What is the correlation  between rating and movie duration?</a:t>
            </a:r>
          </a:p>
          <a:p>
            <a:pPr lvl="2"/>
            <a:r>
              <a:rPr lang="en-US" dirty="0"/>
              <a:t>What is the correlation between rating and location setting?</a:t>
            </a:r>
          </a:p>
          <a:p>
            <a:pPr lvl="1"/>
            <a:r>
              <a:rPr lang="en-US" dirty="0"/>
              <a:t>Netflix Analysis (Joe):</a:t>
            </a:r>
          </a:p>
          <a:p>
            <a:pPr lvl="2"/>
            <a:r>
              <a:rPr lang="en-US" dirty="0"/>
              <a:t>Number of horror movie release vs total release per county per year?</a:t>
            </a:r>
          </a:p>
          <a:p>
            <a:pPr lvl="2"/>
            <a:r>
              <a:rPr lang="en-US" dirty="0"/>
              <a:t>Was the number of releases effected by the pandemic? </a:t>
            </a:r>
          </a:p>
          <a:p>
            <a:pPr marL="914400" lvl="2" indent="0">
              <a:buNone/>
            </a:pPr>
            <a:endParaRPr lang="en-US" dirty="0"/>
          </a:p>
        </p:txBody>
      </p:sp>
    </p:spTree>
    <p:extLst>
      <p:ext uri="{BB962C8B-B14F-4D97-AF65-F5344CB8AC3E}">
        <p14:creationId xmlns:p14="http://schemas.microsoft.com/office/powerpoint/2010/main" val="5407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9149106" cy="728480"/>
          </a:xfrm>
        </p:spPr>
        <p:txBody>
          <a:bodyPr/>
          <a:lstStyle/>
          <a:p>
            <a:r>
              <a:rPr lang="en-US" dirty="0">
                <a:latin typeface="Simplified Arabic Fixed" panose="02070309020205020404" pitchFamily="49" charset="-78"/>
                <a:cs typeface="Simplified Arabic Fixed" panose="02070309020205020404" pitchFamily="49" charset="-78"/>
              </a:rPr>
              <a:t>Rating Analysis: Source Material</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372028" cy="3416300"/>
          </a:xfrm>
        </p:spPr>
        <p:txBody>
          <a:bodyPr/>
          <a:lstStyle/>
          <a:p>
            <a:r>
              <a:rPr lang="en-US" dirty="0"/>
              <a:t>Used IMDB Horror movie Data set from Kaggle.</a:t>
            </a:r>
          </a:p>
          <a:p>
            <a:pPr lvl="1"/>
            <a:r>
              <a:rPr lang="en-US" dirty="0"/>
              <a:t>Limitation of the data set include</a:t>
            </a:r>
          </a:p>
          <a:p>
            <a:pPr lvl="2"/>
            <a:r>
              <a:rPr lang="en-US" dirty="0"/>
              <a:t>Missing data that was filtered out</a:t>
            </a:r>
          </a:p>
          <a:p>
            <a:pPr lvl="2"/>
            <a:r>
              <a:rPr lang="en-US" dirty="0"/>
              <a:t>Unknown number of reviews </a:t>
            </a:r>
          </a:p>
          <a:p>
            <a:r>
              <a:rPr lang="en-US" dirty="0" err="1"/>
              <a:t>Geoapify</a:t>
            </a:r>
            <a:r>
              <a:rPr lang="en-US" dirty="0"/>
              <a:t> API was used</a:t>
            </a:r>
          </a:p>
          <a:p>
            <a:pPr lvl="1"/>
            <a:r>
              <a:rPr lang="en-US" dirty="0"/>
              <a:t>Geocode to get place id</a:t>
            </a:r>
          </a:p>
          <a:p>
            <a:pPr lvl="1"/>
            <a:r>
              <a:rPr lang="en-US" dirty="0"/>
              <a:t>Places to get location type</a:t>
            </a:r>
          </a:p>
          <a:p>
            <a:pPr lvl="2"/>
            <a:r>
              <a:rPr lang="en-US" dirty="0"/>
              <a:t>Dependent on data entered to be correct</a:t>
            </a:r>
          </a:p>
        </p:txBody>
      </p:sp>
    </p:spTree>
    <p:extLst>
      <p:ext uri="{BB962C8B-B14F-4D97-AF65-F5344CB8AC3E}">
        <p14:creationId xmlns:p14="http://schemas.microsoft.com/office/powerpoint/2010/main" val="37774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fontScale="92500" lnSpcReduction="20000"/>
          </a:bodyPr>
          <a:lstStyle/>
          <a:p>
            <a:endParaRPr lang="en-US" dirty="0"/>
          </a:p>
          <a:p>
            <a:endParaRPr lang="en-US" dirty="0"/>
          </a:p>
          <a:p>
            <a:endParaRPr lang="en-US" dirty="0"/>
          </a:p>
          <a:p>
            <a:r>
              <a:rPr lang="en-US" dirty="0"/>
              <a:t>What is the coloration between review rating and run time?</a:t>
            </a:r>
          </a:p>
          <a:p>
            <a:pPr lvl="1"/>
            <a:r>
              <a:rPr lang="en-US" dirty="0"/>
              <a:t>There is a weak coloration between review rating and movie run time. </a:t>
            </a:r>
          </a:p>
          <a:p>
            <a:pPr lvl="1"/>
            <a:r>
              <a:rPr lang="en-US" dirty="0"/>
              <a:t>From the r2 value we can also see the data does not fit the line well. </a:t>
            </a:r>
          </a:p>
          <a:p>
            <a:pPr lvl="1"/>
            <a:r>
              <a:rPr lang="en-US" dirty="0"/>
              <a:t>From the data given we can note the movie run time drops off with a rating above 8. </a:t>
            </a:r>
          </a:p>
          <a:p>
            <a:endParaRPr lang="en-US" dirty="0"/>
          </a:p>
          <a:p>
            <a:pPr marL="0"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CCACB0B4-117B-FAC8-D6BF-FD9D13D0250C}"/>
              </a:ext>
            </a:extLst>
          </p:cNvPr>
          <p:cNvPicPr>
            <a:picLocks noChangeAspect="1"/>
          </p:cNvPicPr>
          <p:nvPr/>
        </p:nvPicPr>
        <p:blipFill>
          <a:blip r:embed="rId2"/>
          <a:stretch>
            <a:fillRect/>
          </a:stretch>
        </p:blipFill>
        <p:spPr>
          <a:xfrm>
            <a:off x="6258962" y="2603500"/>
            <a:ext cx="5275153" cy="38244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066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lnSpcReduction="10000"/>
          </a:bodyPr>
          <a:lstStyle/>
          <a:p>
            <a:endParaRPr lang="en-US" dirty="0"/>
          </a:p>
          <a:p>
            <a:endParaRPr lang="en-US" dirty="0"/>
          </a:p>
          <a:p>
            <a:r>
              <a:rPr lang="en-US" dirty="0"/>
              <a:t>Is there a significant difference between review ratings based on the location setting? </a:t>
            </a:r>
          </a:p>
          <a:p>
            <a:pPr lvl="1"/>
            <a:r>
              <a:rPr lang="en-US" dirty="0"/>
              <a:t>From this chart we can determine municipalities and towns tend to have higher ratings but are not significantly ahead.  </a:t>
            </a:r>
          </a:p>
          <a:p>
            <a:pPr lvl="1"/>
            <a:r>
              <a:rPr lang="en-US" dirty="0"/>
              <a:t>Hamlets on the other hand are not the best setting for </a:t>
            </a:r>
            <a:r>
              <a:rPr lang="en-US"/>
              <a:t>horror movies</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F0CAAF1C-CB2C-BAD0-6D2D-1AF37EE85E21}"/>
              </a:ext>
            </a:extLst>
          </p:cNvPr>
          <p:cNvPicPr>
            <a:picLocks noChangeAspect="1"/>
          </p:cNvPicPr>
          <p:nvPr/>
        </p:nvPicPr>
        <p:blipFill>
          <a:blip r:embed="rId2"/>
          <a:stretch>
            <a:fillRect/>
          </a:stretch>
        </p:blipFill>
        <p:spPr>
          <a:xfrm>
            <a:off x="6578853" y="2414538"/>
            <a:ext cx="4257706" cy="3533801"/>
          </a:xfrm>
          <a:prstGeom prst="rect">
            <a:avLst/>
          </a:prstGeom>
        </p:spPr>
      </p:pic>
    </p:spTree>
    <p:extLst>
      <p:ext uri="{BB962C8B-B14F-4D97-AF65-F5344CB8AC3E}">
        <p14:creationId xmlns:p14="http://schemas.microsoft.com/office/powerpoint/2010/main" val="152901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941045" cy="3416300"/>
          </a:xfrm>
        </p:spPr>
        <p:txBody>
          <a:bodyPr anchor="ctr">
            <a:normAutofit/>
          </a:bodyPr>
          <a:lstStyle/>
          <a:p>
            <a:r>
              <a:rPr lang="en-US" sz="1600" dirty="0"/>
              <a:t>What country spends the most on average per movie?</a:t>
            </a:r>
          </a:p>
          <a:p>
            <a:pPr lvl="1"/>
            <a:r>
              <a:rPr lang="en-US" sz="1400" dirty="0"/>
              <a:t>There were over 70 countries in the data set, but not all the movies had budget data</a:t>
            </a:r>
          </a:p>
          <a:p>
            <a:pPr lvl="1"/>
            <a:r>
              <a:rPr lang="en-US" sz="1400" dirty="0"/>
              <a:t>The data was cleaned to only include countries with 10 or more movies and only include movies with a US currency budget amount</a:t>
            </a:r>
          </a:p>
          <a:p>
            <a:pPr lvl="1"/>
            <a:endParaRPr lang="en-US" sz="1400" dirty="0"/>
          </a:p>
        </p:txBody>
      </p:sp>
      <p:pic>
        <p:nvPicPr>
          <p:cNvPr id="4" name="Picture 3">
            <a:extLst>
              <a:ext uri="{FF2B5EF4-FFF2-40B4-BE49-F238E27FC236}">
                <a16:creationId xmlns:a16="http://schemas.microsoft.com/office/drawing/2014/main" id="{A248A11E-98C8-7242-8CE6-58A9A6548D2E}"/>
              </a:ext>
            </a:extLst>
          </p:cNvPr>
          <p:cNvPicPr>
            <a:picLocks noChangeAspect="1"/>
          </p:cNvPicPr>
          <p:nvPr/>
        </p:nvPicPr>
        <p:blipFill>
          <a:blip r:embed="rId2"/>
          <a:stretch>
            <a:fillRect/>
          </a:stretch>
        </p:blipFill>
        <p:spPr>
          <a:xfrm>
            <a:off x="6518235" y="2603500"/>
            <a:ext cx="5214199" cy="330658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6883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5" y="2603500"/>
            <a:ext cx="4082968" cy="3416300"/>
          </a:xfrm>
        </p:spPr>
        <p:txBody>
          <a:bodyPr anchor="ctr">
            <a:normAutofit/>
          </a:bodyPr>
          <a:lstStyle/>
          <a:p>
            <a:r>
              <a:rPr lang="en-US" sz="1600" dirty="0"/>
              <a:t>What is the relationship between rating average and country?</a:t>
            </a:r>
          </a:p>
          <a:p>
            <a:pPr lvl="1"/>
            <a:r>
              <a:rPr lang="en-US" sz="1400" dirty="0"/>
              <a:t>Looking at the ratings and the budget, Horror movies seem to be a popular genre</a:t>
            </a:r>
          </a:p>
          <a:p>
            <a:pPr lvl="1"/>
            <a:r>
              <a:rPr lang="en-US" sz="1400" dirty="0"/>
              <a:t>Japan only made 11 movies, the average rating was the highest amount the countries</a:t>
            </a:r>
          </a:p>
        </p:txBody>
      </p:sp>
      <p:pic>
        <p:nvPicPr>
          <p:cNvPr id="4" name="Picture 3">
            <a:extLst>
              <a:ext uri="{FF2B5EF4-FFF2-40B4-BE49-F238E27FC236}">
                <a16:creationId xmlns:a16="http://schemas.microsoft.com/office/drawing/2014/main" id="{B0AAA095-2A25-3EA3-0C8E-009BB15BCA88}"/>
              </a:ext>
            </a:extLst>
          </p:cNvPr>
          <p:cNvPicPr>
            <a:picLocks noChangeAspect="1"/>
          </p:cNvPicPr>
          <p:nvPr/>
        </p:nvPicPr>
        <p:blipFill>
          <a:blip r:embed="rId2"/>
          <a:stretch>
            <a:fillRect/>
          </a:stretch>
        </p:blipFill>
        <p:spPr>
          <a:xfrm>
            <a:off x="5536096" y="2435087"/>
            <a:ext cx="6655904" cy="4084983"/>
          </a:xfrm>
          <a:prstGeom prst="rect">
            <a:avLst/>
          </a:prstGeom>
        </p:spPr>
      </p:pic>
    </p:spTree>
    <p:extLst>
      <p:ext uri="{BB962C8B-B14F-4D97-AF65-F5344CB8AC3E}">
        <p14:creationId xmlns:p14="http://schemas.microsoft.com/office/powerpoint/2010/main" val="14344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4144-7281-3A71-046F-A706B6954FD3}"/>
              </a:ext>
            </a:extLst>
          </p:cNvPr>
          <p:cNvSpPr>
            <a:spLocks noGrp="1"/>
          </p:cNvSpPr>
          <p:nvPr>
            <p:ph type="title"/>
          </p:nvPr>
        </p:nvSpPr>
        <p:spPr/>
        <p:txBody>
          <a:bodyPr/>
          <a:lstStyle/>
          <a:p>
            <a:r>
              <a:rPr lang="en-US" dirty="0"/>
              <a:t>Country Analysis Facts 2012-2017</a:t>
            </a:r>
          </a:p>
        </p:txBody>
      </p:sp>
      <p:sp>
        <p:nvSpPr>
          <p:cNvPr id="3" name="Content Placeholder 2">
            <a:extLst>
              <a:ext uri="{FF2B5EF4-FFF2-40B4-BE49-F238E27FC236}">
                <a16:creationId xmlns:a16="http://schemas.microsoft.com/office/drawing/2014/main" id="{772DE080-3718-DDFA-30F7-7F4D0087CE7B}"/>
              </a:ext>
            </a:extLst>
          </p:cNvPr>
          <p:cNvSpPr>
            <a:spLocks noGrp="1"/>
          </p:cNvSpPr>
          <p:nvPr>
            <p:ph idx="1"/>
          </p:nvPr>
        </p:nvSpPr>
        <p:spPr>
          <a:xfrm>
            <a:off x="1154954" y="2603500"/>
            <a:ext cx="5593716" cy="3707848"/>
          </a:xfrm>
        </p:spPr>
        <p:txBody>
          <a:bodyPr/>
          <a:lstStyle/>
          <a:p>
            <a:r>
              <a:rPr lang="en-US" dirty="0"/>
              <a:t>Country Movie Count vs. Budget</a:t>
            </a:r>
          </a:p>
          <a:p>
            <a:pPr lvl="1"/>
            <a:r>
              <a:rPr lang="en-US" dirty="0"/>
              <a:t>14 countries out 70+ were included in the analysis</a:t>
            </a:r>
          </a:p>
          <a:p>
            <a:pPr lvl="1"/>
            <a:r>
              <a:rPr lang="en-US" dirty="0"/>
              <a:t>There were large majority of countries with less than 10 movies</a:t>
            </a:r>
          </a:p>
          <a:p>
            <a:pPr lvl="1"/>
            <a:r>
              <a:rPr lang="en-US" dirty="0"/>
              <a:t>India’s average budget is roughly $67 million more per movie than the United States</a:t>
            </a:r>
          </a:p>
          <a:p>
            <a:pPr lvl="1"/>
            <a:r>
              <a:rPr lang="en-US" dirty="0"/>
              <a:t>UK made the second most movies with a more moderate budget per movie</a:t>
            </a:r>
          </a:p>
          <a:p>
            <a:endParaRPr lang="en-US" dirty="0"/>
          </a:p>
        </p:txBody>
      </p:sp>
      <p:graphicFrame>
        <p:nvGraphicFramePr>
          <p:cNvPr id="6" name="Table 5">
            <a:extLst>
              <a:ext uri="{FF2B5EF4-FFF2-40B4-BE49-F238E27FC236}">
                <a16:creationId xmlns:a16="http://schemas.microsoft.com/office/drawing/2014/main" id="{05B9DB41-AEB2-2150-8E28-F216E313D5F1}"/>
              </a:ext>
            </a:extLst>
          </p:cNvPr>
          <p:cNvGraphicFramePr>
            <a:graphicFrameLocks noGrp="1"/>
          </p:cNvGraphicFramePr>
          <p:nvPr>
            <p:extLst>
              <p:ext uri="{D42A27DB-BD31-4B8C-83A1-F6EECF244321}">
                <p14:modId xmlns:p14="http://schemas.microsoft.com/office/powerpoint/2010/main" val="1836910575"/>
              </p:ext>
            </p:extLst>
          </p:nvPr>
        </p:nvGraphicFramePr>
        <p:xfrm>
          <a:off x="6843367" y="2933424"/>
          <a:ext cx="3594100" cy="3048000"/>
        </p:xfrm>
        <a:graphic>
          <a:graphicData uri="http://schemas.openxmlformats.org/drawingml/2006/table">
            <a:tbl>
              <a:tblPr>
                <a:tableStyleId>{5C22544A-7EE6-4342-B048-85BDC9FD1C3A}</a:tableStyleId>
              </a:tblPr>
              <a:tblGrid>
                <a:gridCol w="1321640">
                  <a:extLst>
                    <a:ext uri="{9D8B030D-6E8A-4147-A177-3AD203B41FA5}">
                      <a16:colId xmlns:a16="http://schemas.microsoft.com/office/drawing/2014/main" val="3020473959"/>
                    </a:ext>
                  </a:extLst>
                </a:gridCol>
                <a:gridCol w="988853">
                  <a:extLst>
                    <a:ext uri="{9D8B030D-6E8A-4147-A177-3AD203B41FA5}">
                      <a16:colId xmlns:a16="http://schemas.microsoft.com/office/drawing/2014/main" val="3550650410"/>
                    </a:ext>
                  </a:extLst>
                </a:gridCol>
                <a:gridCol w="1283607">
                  <a:extLst>
                    <a:ext uri="{9D8B030D-6E8A-4147-A177-3AD203B41FA5}">
                      <a16:colId xmlns:a16="http://schemas.microsoft.com/office/drawing/2014/main" val="1586906145"/>
                    </a:ext>
                  </a:extLst>
                </a:gridCol>
              </a:tblGrid>
              <a:tr h="203200">
                <a:tc>
                  <a:txBody>
                    <a:bodyPr/>
                    <a:lstStyle/>
                    <a:p>
                      <a:pPr algn="l" fontAlgn="b"/>
                      <a:r>
                        <a:rPr lang="en-US" sz="1200" u="none" strike="noStrike">
                          <a:effectLst/>
                        </a:rPr>
                        <a:t>Release Country</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Movie Count</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Average Budget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827916363"/>
                  </a:ext>
                </a:extLst>
              </a:tr>
              <a:tr h="203200">
                <a:tc>
                  <a:txBody>
                    <a:bodyPr/>
                    <a:lstStyle/>
                    <a:p>
                      <a:pPr algn="l" fontAlgn="b"/>
                      <a:r>
                        <a:rPr lang="en-US" sz="1200" u="none" strike="noStrike">
                          <a:effectLst/>
                        </a:rPr>
                        <a:t>India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$71,049,162.50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204861710"/>
                  </a:ext>
                </a:extLst>
              </a:tr>
              <a:tr h="203200">
                <a:tc>
                  <a:txBody>
                    <a:bodyPr/>
                    <a:lstStyle/>
                    <a:p>
                      <a:pPr algn="l" fontAlgn="b"/>
                      <a:r>
                        <a:rPr lang="en-US" sz="1200" u="none" strike="noStrike">
                          <a:effectLst/>
                        </a:rPr>
                        <a:t>Russia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$16,993,718.06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477510823"/>
                  </a:ext>
                </a:extLst>
              </a:tr>
              <a:tr h="203200">
                <a:tc>
                  <a:txBody>
                    <a:bodyPr/>
                    <a:lstStyle/>
                    <a:p>
                      <a:pPr algn="l" fontAlgn="b"/>
                      <a:r>
                        <a:rPr lang="en-US" sz="1200" u="none" strike="noStrike">
                          <a:effectLst/>
                        </a:rPr>
                        <a:t>Philippines</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$8,795,928.57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274150872"/>
                  </a:ext>
                </a:extLst>
              </a:tr>
              <a:tr h="203200">
                <a:tc>
                  <a:txBody>
                    <a:bodyPr/>
                    <a:lstStyle/>
                    <a:p>
                      <a:pPr algn="l" fontAlgn="b"/>
                      <a:r>
                        <a:rPr lang="en-US" sz="1200" u="none" strike="noStrike">
                          <a:effectLst/>
                        </a:rPr>
                        <a:t>Mexico</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$5,028,200.00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16238827"/>
                  </a:ext>
                </a:extLst>
              </a:tr>
              <a:tr h="203200">
                <a:tc>
                  <a:txBody>
                    <a:bodyPr/>
                    <a:lstStyle/>
                    <a:p>
                      <a:pPr algn="l" fontAlgn="b"/>
                      <a:r>
                        <a:rPr lang="en-US" sz="1200" u="none" strike="noStrike">
                          <a:effectLst/>
                        </a:rPr>
                        <a:t>USA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834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$4,257,310.12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869400624"/>
                  </a:ext>
                </a:extLst>
              </a:tr>
              <a:tr h="203200">
                <a:tc>
                  <a:txBody>
                    <a:bodyPr/>
                    <a:lstStyle/>
                    <a:p>
                      <a:pPr algn="l" fontAlgn="b"/>
                      <a:r>
                        <a:rPr lang="en-US" sz="1200" u="none" strike="noStrike">
                          <a:effectLst/>
                        </a:rPr>
                        <a:t>France</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$3,508,227.17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83792811"/>
                  </a:ext>
                </a:extLst>
              </a:tr>
              <a:tr h="203200">
                <a:tc>
                  <a:txBody>
                    <a:bodyPr/>
                    <a:lstStyle/>
                    <a:p>
                      <a:pPr algn="l" fontAlgn="b"/>
                      <a:r>
                        <a:rPr lang="en-US" sz="1200" u="none" strike="noStrike">
                          <a:effectLst/>
                        </a:rPr>
                        <a:t>Japan</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$3,385,727.27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70933118"/>
                  </a:ext>
                </a:extLst>
              </a:tr>
              <a:tr h="203200">
                <a:tc>
                  <a:txBody>
                    <a:bodyPr/>
                    <a:lstStyle/>
                    <a:p>
                      <a:pPr algn="l" fontAlgn="b"/>
                      <a:r>
                        <a:rPr lang="en-US" sz="1200" u="none" strike="noStrike">
                          <a:effectLst/>
                        </a:rPr>
                        <a:t>Spain</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$3,183,413.33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27933506"/>
                  </a:ext>
                </a:extLst>
              </a:tr>
              <a:tr h="203200">
                <a:tc>
                  <a:txBody>
                    <a:bodyPr/>
                    <a:lstStyle/>
                    <a:p>
                      <a:pPr algn="l" fontAlgn="b"/>
                      <a:r>
                        <a:rPr lang="en-US" sz="1200" u="none" strike="noStrike">
                          <a:effectLst/>
                        </a:rPr>
                        <a:t>Australia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$3,142,000.00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398243"/>
                  </a:ext>
                </a:extLst>
              </a:tr>
              <a:tr h="203200">
                <a:tc>
                  <a:txBody>
                    <a:bodyPr/>
                    <a:lstStyle/>
                    <a:p>
                      <a:pPr algn="l" fontAlgn="b"/>
                      <a:r>
                        <a:rPr lang="en-US" sz="1200" u="none" strike="noStrike">
                          <a:effectLst/>
                        </a:rPr>
                        <a:t>Peru</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$1,041,000.00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71420492"/>
                  </a:ext>
                </a:extLst>
              </a:tr>
              <a:tr h="203200">
                <a:tc>
                  <a:txBody>
                    <a:bodyPr/>
                    <a:lstStyle/>
                    <a:p>
                      <a:pPr algn="l" fontAlgn="b"/>
                      <a:r>
                        <a:rPr lang="en-US" sz="1200" u="none" strike="noStrike">
                          <a:effectLst/>
                        </a:rPr>
                        <a:t>UK</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86</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$1,022,959.80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72218488"/>
                  </a:ext>
                </a:extLst>
              </a:tr>
              <a:tr h="203200">
                <a:tc>
                  <a:txBody>
                    <a:bodyPr/>
                    <a:lstStyle/>
                    <a:p>
                      <a:pPr algn="l" fontAlgn="b"/>
                      <a:r>
                        <a:rPr lang="en-US" sz="1200" u="none" strike="noStrike">
                          <a:effectLst/>
                        </a:rPr>
                        <a:t>Germany</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$927,872.10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26076394"/>
                  </a:ext>
                </a:extLst>
              </a:tr>
              <a:tr h="203200">
                <a:tc>
                  <a:txBody>
                    <a:bodyPr/>
                    <a:lstStyle/>
                    <a:p>
                      <a:pPr algn="l" fontAlgn="b"/>
                      <a:r>
                        <a:rPr lang="en-US" sz="1200" u="none" strike="noStrike">
                          <a:effectLst/>
                        </a:rPr>
                        <a:t>Italy</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$560,791.67 </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43626778"/>
                  </a:ext>
                </a:extLst>
              </a:tr>
              <a:tr h="203200">
                <a:tc>
                  <a:txBody>
                    <a:bodyPr/>
                    <a:lstStyle/>
                    <a:p>
                      <a:pPr algn="l" fontAlgn="b"/>
                      <a:r>
                        <a:rPr lang="en-US" sz="1200" u="none" strike="noStrike">
                          <a:effectLst/>
                        </a:rPr>
                        <a:t>Canada</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dirty="0">
                          <a:effectLst/>
                        </a:rPr>
                        <a:t>$529,631.78 </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06949815"/>
                  </a:ext>
                </a:extLst>
              </a:tr>
            </a:tbl>
          </a:graphicData>
        </a:graphic>
      </p:graphicFrame>
    </p:spTree>
    <p:extLst>
      <p:ext uri="{BB962C8B-B14F-4D97-AF65-F5344CB8AC3E}">
        <p14:creationId xmlns:p14="http://schemas.microsoft.com/office/powerpoint/2010/main" val="2295519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505046"/>
      </a:dk2>
      <a:lt2>
        <a:srgbClr val="EEECE1"/>
      </a:lt2>
      <a:accent1>
        <a:srgbClr val="591200"/>
      </a:accent1>
      <a:accent2>
        <a:srgbClr val="FFBD47"/>
      </a:accent2>
      <a:accent3>
        <a:srgbClr val="B64926"/>
      </a:accent3>
      <a:accent4>
        <a:srgbClr val="FF8427"/>
      </a:accent4>
      <a:accent5>
        <a:srgbClr val="CC9900"/>
      </a:accent5>
      <a:accent6>
        <a:srgbClr val="E84C22"/>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3081</TotalTime>
  <Words>618</Words>
  <Application>Microsoft Macintosh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Helvetica</vt:lpstr>
      <vt:lpstr>Simplified Arabic Fixed</vt:lpstr>
      <vt:lpstr>Wingdings 3</vt:lpstr>
      <vt:lpstr>Ion Boardroom</vt:lpstr>
      <vt:lpstr>Horror Movie Trends </vt:lpstr>
      <vt:lpstr>Motivation and Interest</vt:lpstr>
      <vt:lpstr>Rating Analysis: Source Material</vt:lpstr>
      <vt:lpstr>Rating Analysis: Question 1</vt:lpstr>
      <vt:lpstr>Rating Analysis: Question 2</vt:lpstr>
      <vt:lpstr>Country Analysis: Question 1</vt:lpstr>
      <vt:lpstr>Country Analysis: Question 2</vt:lpstr>
      <vt:lpstr>Country Analysis Facts 2012-2017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 Trends</dc:title>
  <dc:creator>Danielle Torpy</dc:creator>
  <cp:lastModifiedBy>Ben Calderaio</cp:lastModifiedBy>
  <cp:revision>13</cp:revision>
  <dcterms:created xsi:type="dcterms:W3CDTF">2022-11-03T21:00:10Z</dcterms:created>
  <dcterms:modified xsi:type="dcterms:W3CDTF">2022-11-11T00:17:18Z</dcterms:modified>
</cp:coreProperties>
</file>