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66" r:id="rId5"/>
    <p:sldId id="267" r:id="rId6"/>
    <p:sldId id="268" r:id="rId7"/>
    <p:sldId id="259" r:id="rId8"/>
    <p:sldId id="263" r:id="rId9"/>
    <p:sldId id="264" r:id="rId10"/>
    <p:sldId id="260"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0" autoAdjust="0"/>
    <p:restoredTop sz="94660"/>
  </p:normalViewPr>
  <p:slideViewPr>
    <p:cSldViewPr snapToGrid="0">
      <p:cViewPr varScale="1">
        <p:scale>
          <a:sx n="102" d="100"/>
          <a:sy n="102" d="100"/>
        </p:scale>
        <p:origin x="14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11/12/2022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11/12/2022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5" y="2603500"/>
            <a:ext cx="3481054" cy="3416300"/>
          </a:xfrm>
        </p:spPr>
        <p:txBody>
          <a:bodyPr anchor="ctr">
            <a:normAutofit/>
          </a:bodyPr>
          <a:lstStyle/>
          <a:p>
            <a:r>
              <a:rPr lang="en-US" sz="1600" dirty="0"/>
              <a:t>What country spends the most on average per movie?</a:t>
            </a:r>
          </a:p>
          <a:p>
            <a:pPr lvl="1"/>
            <a:r>
              <a:rPr lang="en-US" dirty="0"/>
              <a:t>India spent $60 million more than then the 2</a:t>
            </a:r>
            <a:r>
              <a:rPr lang="en-US" baseline="30000" dirty="0"/>
              <a:t>nd</a:t>
            </a:r>
            <a:r>
              <a:rPr lang="en-US" dirty="0"/>
              <a:t> most spending country</a:t>
            </a:r>
          </a:p>
          <a:p>
            <a:pPr lvl="1"/>
            <a:r>
              <a:rPr lang="en-US" dirty="0"/>
              <a:t>On average the other countries spend roughly $4 million per movie</a:t>
            </a:r>
          </a:p>
          <a:p>
            <a:pPr lvl="1"/>
            <a:endParaRPr lang="en-US" dirty="0"/>
          </a:p>
        </p:txBody>
      </p:sp>
      <p:pic>
        <p:nvPicPr>
          <p:cNvPr id="8" name="Picture 7">
            <a:extLst>
              <a:ext uri="{FF2B5EF4-FFF2-40B4-BE49-F238E27FC236}">
                <a16:creationId xmlns:a16="http://schemas.microsoft.com/office/drawing/2014/main" id="{BF570C56-B19D-9D88-DCE0-FD8C859CCE74}"/>
              </a:ext>
            </a:extLst>
          </p:cNvPr>
          <p:cNvPicPr>
            <a:picLocks noChangeAspect="1"/>
          </p:cNvPicPr>
          <p:nvPr/>
        </p:nvPicPr>
        <p:blipFill rotWithShape="1">
          <a:blip r:embed="rId2"/>
          <a:srcRect r="-3387" b="-3387"/>
          <a:stretch/>
        </p:blipFill>
        <p:spPr>
          <a:xfrm>
            <a:off x="4841778" y="2603500"/>
            <a:ext cx="2980034" cy="3546288"/>
          </a:xfrm>
          <a:prstGeom prst="roundRect">
            <a:avLst>
              <a:gd name="adj" fmla="val 1858"/>
            </a:avLst>
          </a:prstGeom>
          <a:effectLst/>
        </p:spPr>
      </p:pic>
      <p:pic>
        <p:nvPicPr>
          <p:cNvPr id="7" name="Picture 6">
            <a:extLst>
              <a:ext uri="{FF2B5EF4-FFF2-40B4-BE49-F238E27FC236}">
                <a16:creationId xmlns:a16="http://schemas.microsoft.com/office/drawing/2014/main" id="{EA7FAAD5-086B-1C58-689A-044424D67D7A}"/>
              </a:ext>
            </a:extLst>
          </p:cNvPr>
          <p:cNvPicPr>
            <a:picLocks noChangeAspect="1"/>
          </p:cNvPicPr>
          <p:nvPr/>
        </p:nvPicPr>
        <p:blipFill>
          <a:blip r:embed="rId3"/>
          <a:stretch>
            <a:fillRect/>
          </a:stretch>
        </p:blipFill>
        <p:spPr>
          <a:xfrm>
            <a:off x="7821813" y="2603500"/>
            <a:ext cx="4137106" cy="3306580"/>
          </a:xfrm>
          <a:prstGeom prst="roundRect">
            <a:avLst>
              <a:gd name="adj" fmla="val 1858"/>
            </a:avLst>
          </a:prstGeom>
          <a:effectLst/>
        </p:spPr>
      </p:pic>
    </p:spTree>
    <p:extLst>
      <p:ext uri="{BB962C8B-B14F-4D97-AF65-F5344CB8AC3E}">
        <p14:creationId xmlns:p14="http://schemas.microsoft.com/office/powerpoint/2010/main" val="106883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5211979" cy="3416300"/>
          </a:xfrm>
        </p:spPr>
        <p:txBody>
          <a:bodyPr anchor="ctr">
            <a:normAutofit/>
          </a:bodyPr>
          <a:lstStyle/>
          <a:p>
            <a:r>
              <a:rPr lang="en-US" dirty="0"/>
              <a:t>What is the relationship between rating average and country?</a:t>
            </a:r>
          </a:p>
          <a:p>
            <a:pPr lvl="1"/>
            <a:r>
              <a:rPr lang="en-US" dirty="0"/>
              <a:t>UK produced the second most movies, but the ratings were virtually identical to Canada</a:t>
            </a:r>
          </a:p>
          <a:p>
            <a:pPr lvl="1"/>
            <a:r>
              <a:rPr lang="en-US" dirty="0"/>
              <a:t>India spent the most on average per movie and had the highest ratings</a:t>
            </a:r>
          </a:p>
        </p:txBody>
      </p:sp>
      <p:pic>
        <p:nvPicPr>
          <p:cNvPr id="6" name="Picture 5">
            <a:extLst>
              <a:ext uri="{FF2B5EF4-FFF2-40B4-BE49-F238E27FC236}">
                <a16:creationId xmlns:a16="http://schemas.microsoft.com/office/drawing/2014/main" id="{6C337279-D5B0-8F01-9B55-CA48D46CDA47}"/>
              </a:ext>
            </a:extLst>
          </p:cNvPr>
          <p:cNvPicPr>
            <a:picLocks noChangeAspect="1"/>
          </p:cNvPicPr>
          <p:nvPr/>
        </p:nvPicPr>
        <p:blipFill>
          <a:blip r:embed="rId2"/>
          <a:stretch>
            <a:fillRect/>
          </a:stretch>
        </p:blipFill>
        <p:spPr>
          <a:xfrm>
            <a:off x="7213402" y="2806899"/>
            <a:ext cx="4345024" cy="30095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344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9BD1-941D-0C01-842E-0C64DB41DEED}"/>
              </a:ext>
            </a:extLst>
          </p:cNvPr>
          <p:cNvSpPr>
            <a:spLocks noGrp="1"/>
          </p:cNvSpPr>
          <p:nvPr>
            <p:ph type="title"/>
          </p:nvPr>
        </p:nvSpPr>
        <p:spPr>
          <a:xfrm>
            <a:off x="1154954" y="947920"/>
            <a:ext cx="8761413" cy="728480"/>
          </a:xfrm>
        </p:spPr>
        <p:txBody>
          <a:bodyPr>
            <a:normAutofit/>
          </a:bodyPr>
          <a:lstStyle/>
          <a:p>
            <a:r>
              <a:rPr lang="en-US" dirty="0"/>
              <a:t>Country Analysis Movie Count</a:t>
            </a:r>
          </a:p>
        </p:txBody>
      </p:sp>
      <p:sp>
        <p:nvSpPr>
          <p:cNvPr id="3" name="Content Placeholder 2">
            <a:extLst>
              <a:ext uri="{FF2B5EF4-FFF2-40B4-BE49-F238E27FC236}">
                <a16:creationId xmlns:a16="http://schemas.microsoft.com/office/drawing/2014/main" id="{06C14A52-AA0A-DC23-E428-5E4E8ECFCE2D}"/>
              </a:ext>
            </a:extLst>
          </p:cNvPr>
          <p:cNvSpPr>
            <a:spLocks noGrp="1"/>
          </p:cNvSpPr>
          <p:nvPr>
            <p:ph idx="1"/>
          </p:nvPr>
        </p:nvSpPr>
        <p:spPr>
          <a:xfrm>
            <a:off x="1154954" y="2603500"/>
            <a:ext cx="5211979" cy="3416300"/>
          </a:xfrm>
        </p:spPr>
        <p:txBody>
          <a:bodyPr anchor="ctr">
            <a:normAutofit/>
          </a:bodyPr>
          <a:lstStyle/>
          <a:p>
            <a:r>
              <a:rPr lang="en-US" dirty="0"/>
              <a:t>United States produced more than 800 movies found in the data set.  Only 769 were included in the analysis</a:t>
            </a:r>
          </a:p>
          <a:p>
            <a:r>
              <a:rPr lang="en-US" dirty="0"/>
              <a:t>A large majority of the countries not included in this analysis produced &gt;= 5 movies</a:t>
            </a:r>
          </a:p>
          <a:p>
            <a:r>
              <a:rPr lang="en-US" dirty="0"/>
              <a:t>Peru produced 10 movies and had the lowest average rating</a:t>
            </a:r>
          </a:p>
        </p:txBody>
      </p:sp>
      <p:pic>
        <p:nvPicPr>
          <p:cNvPr id="5" name="Picture 4">
            <a:extLst>
              <a:ext uri="{FF2B5EF4-FFF2-40B4-BE49-F238E27FC236}">
                <a16:creationId xmlns:a16="http://schemas.microsoft.com/office/drawing/2014/main" id="{6AD2C1C2-F7E1-AAB9-0D2D-5AE288897CA9}"/>
              </a:ext>
            </a:extLst>
          </p:cNvPr>
          <p:cNvPicPr>
            <a:picLocks noChangeAspect="1"/>
          </p:cNvPicPr>
          <p:nvPr/>
        </p:nvPicPr>
        <p:blipFill rotWithShape="1">
          <a:blip r:embed="rId2"/>
          <a:srcRect l="11360" t="14544" r="7769" b="7046"/>
          <a:stretch/>
        </p:blipFill>
        <p:spPr>
          <a:xfrm>
            <a:off x="7518848" y="2358951"/>
            <a:ext cx="4113172" cy="415733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608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county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A9DA-3CC1-C82E-8EAF-F5C51FC6FF02}"/>
              </a:ext>
            </a:extLst>
          </p:cNvPr>
          <p:cNvSpPr>
            <a:spLocks noGrp="1"/>
          </p:cNvSpPr>
          <p:nvPr>
            <p:ph type="title"/>
          </p:nvPr>
        </p:nvSpPr>
        <p:spPr/>
        <p:txBody>
          <a:bodyPr/>
          <a:lstStyle/>
          <a:p>
            <a:r>
              <a:rPr lang="en-US" dirty="0"/>
              <a:t>Release Date Analysis: Question 1</a:t>
            </a:r>
          </a:p>
        </p:txBody>
      </p:sp>
      <p:sp>
        <p:nvSpPr>
          <p:cNvPr id="4" name="Content Placeholder 3">
            <a:extLst>
              <a:ext uri="{FF2B5EF4-FFF2-40B4-BE49-F238E27FC236}">
                <a16:creationId xmlns:a16="http://schemas.microsoft.com/office/drawing/2014/main" id="{FF3D5B0D-4981-24DE-6F4F-A30D12F9FD00}"/>
              </a:ext>
            </a:extLst>
          </p:cNvPr>
          <p:cNvSpPr>
            <a:spLocks noGrp="1"/>
          </p:cNvSpPr>
          <p:nvPr>
            <p:ph sz="half" idx="2"/>
          </p:nvPr>
        </p:nvSpPr>
        <p:spPr>
          <a:xfrm>
            <a:off x="1154954" y="2603499"/>
            <a:ext cx="4825158" cy="3416303"/>
          </a:xfrm>
        </p:spPr>
        <p:txBody>
          <a:bodyPr/>
          <a:lstStyle/>
          <a:p>
            <a:r>
              <a:rPr lang="en-US" dirty="0"/>
              <a:t>What is the change in average ratings between 2012 and 2017?</a:t>
            </a:r>
          </a:p>
          <a:p>
            <a:pPr lvl="1"/>
            <a:r>
              <a:rPr lang="en-US" dirty="0"/>
              <a:t>Within the timeframe, the average review rating increased slightly per year.</a:t>
            </a:r>
          </a:p>
          <a:p>
            <a:pPr lvl="1"/>
            <a:r>
              <a:rPr lang="en-US" dirty="0"/>
              <a:t>Notice a rise in the horror genre just by the looks of it.</a:t>
            </a:r>
          </a:p>
        </p:txBody>
      </p:sp>
      <p:sp>
        <p:nvSpPr>
          <p:cNvPr id="5" name="Text Placeholder 4">
            <a:extLst>
              <a:ext uri="{FF2B5EF4-FFF2-40B4-BE49-F238E27FC236}">
                <a16:creationId xmlns:a16="http://schemas.microsoft.com/office/drawing/2014/main" id="{2DD62523-A114-32B3-2475-925C86844DF8}"/>
              </a:ext>
            </a:extLst>
          </p:cNvPr>
          <p:cNvSpPr>
            <a:spLocks noGrp="1"/>
          </p:cNvSpPr>
          <p:nvPr>
            <p:ph type="body" sz="quarter" idx="3"/>
          </p:nvPr>
        </p:nvSpPr>
        <p:spPr/>
        <p:txBody>
          <a:bodyPr/>
          <a:lstStyle/>
          <a:p>
            <a:endParaRPr lang="en-US"/>
          </a:p>
        </p:txBody>
      </p:sp>
      <p:pic>
        <p:nvPicPr>
          <p:cNvPr id="24" name="Content Placeholder 23" descr="Chart, bar chart&#10;&#10;Description automatically generated">
            <a:extLst>
              <a:ext uri="{FF2B5EF4-FFF2-40B4-BE49-F238E27FC236}">
                <a16:creationId xmlns:a16="http://schemas.microsoft.com/office/drawing/2014/main" id="{676C4C7C-F089-6041-ABF0-4CEE2E437BD3}"/>
              </a:ext>
            </a:extLst>
          </p:cNvPr>
          <p:cNvPicPr>
            <a:picLocks noGrp="1" noChangeAspect="1"/>
          </p:cNvPicPr>
          <p:nvPr>
            <p:ph sz="quarter" idx="4"/>
          </p:nvPr>
        </p:nvPicPr>
        <p:blipFill>
          <a:blip r:embed="rId2"/>
          <a:stretch>
            <a:fillRect/>
          </a:stretch>
        </p:blipFill>
        <p:spPr>
          <a:xfrm>
            <a:off x="6095999" y="2538185"/>
            <a:ext cx="5916387" cy="3944258"/>
          </a:xfrm>
        </p:spPr>
      </p:pic>
      <p:sp>
        <p:nvSpPr>
          <p:cNvPr id="25" name="TextBox 24">
            <a:extLst>
              <a:ext uri="{FF2B5EF4-FFF2-40B4-BE49-F238E27FC236}">
                <a16:creationId xmlns:a16="http://schemas.microsoft.com/office/drawing/2014/main" id="{863C1663-D8C6-DEE8-866D-44D60EB04473}"/>
              </a:ext>
            </a:extLst>
          </p:cNvPr>
          <p:cNvSpPr txBox="1"/>
          <p:nvPr/>
        </p:nvSpPr>
        <p:spPr>
          <a:xfrm>
            <a:off x="6999029" y="3645677"/>
            <a:ext cx="643025" cy="338554"/>
          </a:xfrm>
          <a:prstGeom prst="rect">
            <a:avLst/>
          </a:prstGeom>
          <a:noFill/>
        </p:spPr>
        <p:txBody>
          <a:bodyPr wrap="square" rtlCol="0">
            <a:spAutoFit/>
          </a:bodyPr>
          <a:lstStyle/>
          <a:p>
            <a:r>
              <a:rPr lang="en-US" sz="1600" b="1" dirty="0"/>
              <a:t>4.74</a:t>
            </a:r>
          </a:p>
        </p:txBody>
      </p:sp>
      <p:sp>
        <p:nvSpPr>
          <p:cNvPr id="26" name="TextBox 25">
            <a:extLst>
              <a:ext uri="{FF2B5EF4-FFF2-40B4-BE49-F238E27FC236}">
                <a16:creationId xmlns:a16="http://schemas.microsoft.com/office/drawing/2014/main" id="{CE532DD7-859F-4BF7-4F56-A72545F4E1D6}"/>
              </a:ext>
            </a:extLst>
          </p:cNvPr>
          <p:cNvSpPr txBox="1"/>
          <p:nvPr/>
        </p:nvSpPr>
        <p:spPr>
          <a:xfrm>
            <a:off x="7741330" y="3615100"/>
            <a:ext cx="643025" cy="338554"/>
          </a:xfrm>
          <a:prstGeom prst="rect">
            <a:avLst/>
          </a:prstGeom>
          <a:noFill/>
        </p:spPr>
        <p:txBody>
          <a:bodyPr wrap="square" rtlCol="0">
            <a:spAutoFit/>
          </a:bodyPr>
          <a:lstStyle/>
          <a:p>
            <a:r>
              <a:rPr lang="en-US" sz="1600" b="1" dirty="0"/>
              <a:t>4.85</a:t>
            </a:r>
          </a:p>
        </p:txBody>
      </p:sp>
      <p:sp>
        <p:nvSpPr>
          <p:cNvPr id="27" name="TextBox 26">
            <a:extLst>
              <a:ext uri="{FF2B5EF4-FFF2-40B4-BE49-F238E27FC236}">
                <a16:creationId xmlns:a16="http://schemas.microsoft.com/office/drawing/2014/main" id="{ED3929CE-8DF2-F60B-4DF7-73B9883685BE}"/>
              </a:ext>
            </a:extLst>
          </p:cNvPr>
          <p:cNvSpPr txBox="1"/>
          <p:nvPr/>
        </p:nvSpPr>
        <p:spPr>
          <a:xfrm>
            <a:off x="10661405" y="3276345"/>
            <a:ext cx="643025" cy="338554"/>
          </a:xfrm>
          <a:prstGeom prst="rect">
            <a:avLst/>
          </a:prstGeom>
          <a:noFill/>
        </p:spPr>
        <p:txBody>
          <a:bodyPr wrap="square" rtlCol="0">
            <a:spAutoFit/>
          </a:bodyPr>
          <a:lstStyle/>
          <a:p>
            <a:r>
              <a:rPr lang="en-US" sz="1600" b="1" dirty="0"/>
              <a:t>5.59</a:t>
            </a:r>
          </a:p>
        </p:txBody>
      </p:sp>
      <p:sp>
        <p:nvSpPr>
          <p:cNvPr id="28" name="TextBox 27">
            <a:extLst>
              <a:ext uri="{FF2B5EF4-FFF2-40B4-BE49-F238E27FC236}">
                <a16:creationId xmlns:a16="http://schemas.microsoft.com/office/drawing/2014/main" id="{E8067D5A-C1E4-58A8-CEA5-3061A33D860E}"/>
              </a:ext>
            </a:extLst>
          </p:cNvPr>
          <p:cNvSpPr txBox="1"/>
          <p:nvPr/>
        </p:nvSpPr>
        <p:spPr>
          <a:xfrm>
            <a:off x="9953450" y="3461011"/>
            <a:ext cx="643025" cy="338554"/>
          </a:xfrm>
          <a:prstGeom prst="rect">
            <a:avLst/>
          </a:prstGeom>
          <a:noFill/>
        </p:spPr>
        <p:txBody>
          <a:bodyPr wrap="square" rtlCol="0">
            <a:spAutoFit/>
          </a:bodyPr>
          <a:lstStyle/>
          <a:p>
            <a:r>
              <a:rPr lang="en-US" sz="1600" b="1" dirty="0"/>
              <a:t>5.20</a:t>
            </a:r>
          </a:p>
        </p:txBody>
      </p:sp>
      <p:sp>
        <p:nvSpPr>
          <p:cNvPr id="29" name="TextBox 28">
            <a:extLst>
              <a:ext uri="{FF2B5EF4-FFF2-40B4-BE49-F238E27FC236}">
                <a16:creationId xmlns:a16="http://schemas.microsoft.com/office/drawing/2014/main" id="{0BF5E0E9-207C-FA40-CBE3-58852F14035B}"/>
              </a:ext>
            </a:extLst>
          </p:cNvPr>
          <p:cNvSpPr txBox="1"/>
          <p:nvPr/>
        </p:nvSpPr>
        <p:spPr>
          <a:xfrm>
            <a:off x="8447671" y="3596165"/>
            <a:ext cx="643025" cy="338554"/>
          </a:xfrm>
          <a:prstGeom prst="rect">
            <a:avLst/>
          </a:prstGeom>
          <a:noFill/>
        </p:spPr>
        <p:txBody>
          <a:bodyPr wrap="square" rtlCol="0">
            <a:spAutoFit/>
          </a:bodyPr>
          <a:lstStyle/>
          <a:p>
            <a:r>
              <a:rPr lang="en-US" sz="1600" b="1" dirty="0"/>
              <a:t>4.92</a:t>
            </a:r>
          </a:p>
        </p:txBody>
      </p:sp>
      <p:sp>
        <p:nvSpPr>
          <p:cNvPr id="30" name="TextBox 29">
            <a:extLst>
              <a:ext uri="{FF2B5EF4-FFF2-40B4-BE49-F238E27FC236}">
                <a16:creationId xmlns:a16="http://schemas.microsoft.com/office/drawing/2014/main" id="{C2578457-71CB-D691-79C5-993B0FD4C5D1}"/>
              </a:ext>
            </a:extLst>
          </p:cNvPr>
          <p:cNvSpPr txBox="1"/>
          <p:nvPr/>
        </p:nvSpPr>
        <p:spPr>
          <a:xfrm>
            <a:off x="9189972" y="3581797"/>
            <a:ext cx="643025" cy="338554"/>
          </a:xfrm>
          <a:prstGeom prst="rect">
            <a:avLst/>
          </a:prstGeom>
          <a:noFill/>
        </p:spPr>
        <p:txBody>
          <a:bodyPr wrap="square" rtlCol="0">
            <a:spAutoFit/>
          </a:bodyPr>
          <a:lstStyle/>
          <a:p>
            <a:r>
              <a:rPr lang="en-US" sz="1600" b="1" dirty="0"/>
              <a:t>4.97</a:t>
            </a:r>
          </a:p>
        </p:txBody>
      </p:sp>
    </p:spTree>
    <p:extLst>
      <p:ext uri="{BB962C8B-B14F-4D97-AF65-F5344CB8AC3E}">
        <p14:creationId xmlns:p14="http://schemas.microsoft.com/office/powerpoint/2010/main" val="418477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A9DA-3CC1-C82E-8EAF-F5C51FC6FF02}"/>
              </a:ext>
            </a:extLst>
          </p:cNvPr>
          <p:cNvSpPr>
            <a:spLocks noGrp="1"/>
          </p:cNvSpPr>
          <p:nvPr>
            <p:ph type="title"/>
          </p:nvPr>
        </p:nvSpPr>
        <p:spPr/>
        <p:txBody>
          <a:bodyPr/>
          <a:lstStyle/>
          <a:p>
            <a:r>
              <a:rPr lang="en-US" dirty="0"/>
              <a:t>Release Date Analysis: Question 2</a:t>
            </a:r>
          </a:p>
        </p:txBody>
      </p:sp>
      <p:sp>
        <p:nvSpPr>
          <p:cNvPr id="4" name="Content Placeholder 3">
            <a:extLst>
              <a:ext uri="{FF2B5EF4-FFF2-40B4-BE49-F238E27FC236}">
                <a16:creationId xmlns:a16="http://schemas.microsoft.com/office/drawing/2014/main" id="{FF3D5B0D-4981-24DE-6F4F-A30D12F9FD00}"/>
              </a:ext>
            </a:extLst>
          </p:cNvPr>
          <p:cNvSpPr>
            <a:spLocks noGrp="1"/>
          </p:cNvSpPr>
          <p:nvPr>
            <p:ph sz="half" idx="2"/>
          </p:nvPr>
        </p:nvSpPr>
        <p:spPr>
          <a:xfrm>
            <a:off x="1004866" y="2318197"/>
            <a:ext cx="4825158" cy="3701605"/>
          </a:xfrm>
        </p:spPr>
        <p:txBody>
          <a:bodyPr/>
          <a:lstStyle/>
          <a:p>
            <a:r>
              <a:rPr lang="en-US" dirty="0"/>
              <a:t>Which release month is the most popular for each country in the data set?</a:t>
            </a:r>
          </a:p>
          <a:p>
            <a:pPr lvl="1"/>
            <a:r>
              <a:rPr lang="en-US" dirty="0"/>
              <a:t>USA and UK are the top 2 data providers. Notice the release months being high in not only October, but January, August, and September</a:t>
            </a:r>
          </a:p>
        </p:txBody>
      </p:sp>
      <p:sp>
        <p:nvSpPr>
          <p:cNvPr id="5" name="Text Placeholder 4">
            <a:extLst>
              <a:ext uri="{FF2B5EF4-FFF2-40B4-BE49-F238E27FC236}">
                <a16:creationId xmlns:a16="http://schemas.microsoft.com/office/drawing/2014/main" id="{2DD62523-A114-32B3-2475-925C86844DF8}"/>
              </a:ext>
            </a:extLst>
          </p:cNvPr>
          <p:cNvSpPr>
            <a:spLocks noGrp="1"/>
          </p:cNvSpPr>
          <p:nvPr>
            <p:ph type="body" sz="quarter" idx="3"/>
          </p:nvPr>
        </p:nvSpPr>
        <p:spPr/>
        <p:txBody>
          <a:bodyPr/>
          <a:lstStyle/>
          <a:p>
            <a:endParaRPr lang="en-US" dirty="0"/>
          </a:p>
        </p:txBody>
      </p:sp>
      <p:pic>
        <p:nvPicPr>
          <p:cNvPr id="8" name="Content Placeholder 7" descr="Chart, bar chart&#10;&#10;Description automatically generated">
            <a:extLst>
              <a:ext uri="{FF2B5EF4-FFF2-40B4-BE49-F238E27FC236}">
                <a16:creationId xmlns:a16="http://schemas.microsoft.com/office/drawing/2014/main" id="{434E8219-6DF5-5ABF-DE08-D955EA4EB137}"/>
              </a:ext>
            </a:extLst>
          </p:cNvPr>
          <p:cNvPicPr>
            <a:picLocks noGrp="1" noChangeAspect="1"/>
          </p:cNvPicPr>
          <p:nvPr>
            <p:ph sz="quarter" idx="4"/>
          </p:nvPr>
        </p:nvPicPr>
        <p:blipFill>
          <a:blip r:embed="rId2"/>
          <a:stretch>
            <a:fillRect/>
          </a:stretch>
        </p:blipFill>
        <p:spPr>
          <a:xfrm>
            <a:off x="5830024" y="2318197"/>
            <a:ext cx="6394631" cy="4539803"/>
          </a:xfrm>
        </p:spPr>
      </p:pic>
    </p:spTree>
    <p:extLst>
      <p:ext uri="{BB962C8B-B14F-4D97-AF65-F5344CB8AC3E}">
        <p14:creationId xmlns:p14="http://schemas.microsoft.com/office/powerpoint/2010/main" val="163576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BF0DE318-6708-D81F-C0C7-D0404F618D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9794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4144-7281-3A71-046F-A706B6954FD3}"/>
              </a:ext>
            </a:extLst>
          </p:cNvPr>
          <p:cNvSpPr>
            <a:spLocks noGrp="1"/>
          </p:cNvSpPr>
          <p:nvPr>
            <p:ph type="title"/>
          </p:nvPr>
        </p:nvSpPr>
        <p:spPr>
          <a:xfrm>
            <a:off x="1154954" y="947920"/>
            <a:ext cx="8761413" cy="728480"/>
          </a:xfrm>
        </p:spPr>
        <p:txBody>
          <a:bodyPr>
            <a:normAutofit/>
          </a:bodyPr>
          <a:lstStyle/>
          <a:p>
            <a:r>
              <a:rPr lang="en-US" dirty="0"/>
              <a:t>Country Analysis Facts 2012-2017</a:t>
            </a:r>
          </a:p>
        </p:txBody>
      </p:sp>
      <p:sp>
        <p:nvSpPr>
          <p:cNvPr id="3" name="Content Placeholder 2">
            <a:extLst>
              <a:ext uri="{FF2B5EF4-FFF2-40B4-BE49-F238E27FC236}">
                <a16:creationId xmlns:a16="http://schemas.microsoft.com/office/drawing/2014/main" id="{772DE080-3718-DDFA-30F7-7F4D0087CE7B}"/>
              </a:ext>
            </a:extLst>
          </p:cNvPr>
          <p:cNvSpPr>
            <a:spLocks noGrp="1"/>
          </p:cNvSpPr>
          <p:nvPr>
            <p:ph idx="1"/>
          </p:nvPr>
        </p:nvSpPr>
        <p:spPr>
          <a:xfrm>
            <a:off x="1154954" y="2603500"/>
            <a:ext cx="5211979" cy="3416300"/>
          </a:xfrm>
        </p:spPr>
        <p:txBody>
          <a:bodyPr anchor="ctr">
            <a:normAutofit/>
          </a:bodyPr>
          <a:lstStyle/>
          <a:p>
            <a:r>
              <a:rPr lang="en-US" dirty="0"/>
              <a:t>Highlights</a:t>
            </a:r>
          </a:p>
          <a:p>
            <a:pPr lvl="1"/>
            <a:r>
              <a:rPr lang="en-US" dirty="0"/>
              <a:t>14 countries out 55 were included in the analysis</a:t>
            </a:r>
          </a:p>
          <a:p>
            <a:pPr lvl="1"/>
            <a:r>
              <a:rPr lang="en-US" dirty="0"/>
              <a:t>Cleaned data included: rows that had both a budget amount and a review rating</a:t>
            </a:r>
          </a:p>
          <a:p>
            <a:pPr lvl="1"/>
            <a:r>
              <a:rPr lang="en-US" dirty="0"/>
              <a:t>India’s average budget is roughly $72 million more per movie than the United States</a:t>
            </a:r>
          </a:p>
          <a:p>
            <a:pPr lvl="1"/>
            <a:r>
              <a:rPr lang="en-US" dirty="0"/>
              <a:t>US made 508 more movies during this period than the rest of the countries</a:t>
            </a:r>
          </a:p>
          <a:p>
            <a:endParaRPr lang="en-US" dirty="0"/>
          </a:p>
        </p:txBody>
      </p:sp>
      <p:graphicFrame>
        <p:nvGraphicFramePr>
          <p:cNvPr id="4" name="Table 3">
            <a:extLst>
              <a:ext uri="{FF2B5EF4-FFF2-40B4-BE49-F238E27FC236}">
                <a16:creationId xmlns:a16="http://schemas.microsoft.com/office/drawing/2014/main" id="{4E93A40F-F9BB-3460-62D1-6210ED6675AB}"/>
              </a:ext>
            </a:extLst>
          </p:cNvPr>
          <p:cNvGraphicFramePr>
            <a:graphicFrameLocks noGrp="1"/>
          </p:cNvGraphicFramePr>
          <p:nvPr>
            <p:extLst>
              <p:ext uri="{D42A27DB-BD31-4B8C-83A1-F6EECF244321}">
                <p14:modId xmlns:p14="http://schemas.microsoft.com/office/powerpoint/2010/main" val="2060260119"/>
              </p:ext>
            </p:extLst>
          </p:nvPr>
        </p:nvGraphicFramePr>
        <p:xfrm>
          <a:off x="7140406" y="2775951"/>
          <a:ext cx="3661679" cy="3067168"/>
        </p:xfrm>
        <a:graphic>
          <a:graphicData uri="http://schemas.openxmlformats.org/drawingml/2006/table">
            <a:tbl>
              <a:tblPr firstRow="1" bandRow="1">
                <a:tableStyleId>{5C22544A-7EE6-4342-B048-85BDC9FD1C3A}</a:tableStyleId>
              </a:tblPr>
              <a:tblGrid>
                <a:gridCol w="1109409">
                  <a:extLst>
                    <a:ext uri="{9D8B030D-6E8A-4147-A177-3AD203B41FA5}">
                      <a16:colId xmlns:a16="http://schemas.microsoft.com/office/drawing/2014/main" val="1144596838"/>
                    </a:ext>
                  </a:extLst>
                </a:gridCol>
                <a:gridCol w="492913">
                  <a:extLst>
                    <a:ext uri="{9D8B030D-6E8A-4147-A177-3AD203B41FA5}">
                      <a16:colId xmlns:a16="http://schemas.microsoft.com/office/drawing/2014/main" val="770951781"/>
                    </a:ext>
                  </a:extLst>
                </a:gridCol>
                <a:gridCol w="1085206">
                  <a:extLst>
                    <a:ext uri="{9D8B030D-6E8A-4147-A177-3AD203B41FA5}">
                      <a16:colId xmlns:a16="http://schemas.microsoft.com/office/drawing/2014/main" val="2287337983"/>
                    </a:ext>
                  </a:extLst>
                </a:gridCol>
                <a:gridCol w="974151">
                  <a:extLst>
                    <a:ext uri="{9D8B030D-6E8A-4147-A177-3AD203B41FA5}">
                      <a16:colId xmlns:a16="http://schemas.microsoft.com/office/drawing/2014/main" val="4139613007"/>
                    </a:ext>
                  </a:extLst>
                </a:gridCol>
              </a:tblGrid>
              <a:tr h="191698">
                <a:tc>
                  <a:txBody>
                    <a:bodyPr/>
                    <a:lstStyle/>
                    <a:p>
                      <a:pPr algn="l" fontAlgn="b"/>
                      <a:r>
                        <a:rPr lang="en-US" sz="1000" u="none" strike="noStrike">
                          <a:effectLst/>
                        </a:rPr>
                        <a:t>Release Country</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Count</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Budget </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Review Rating</a:t>
                      </a:r>
                      <a:endParaRPr lang="en-US" sz="1000" b="1"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28348202"/>
                  </a:ext>
                </a:extLst>
              </a:tr>
              <a:tr h="191698">
                <a:tc>
                  <a:txBody>
                    <a:bodyPr/>
                    <a:lstStyle/>
                    <a:p>
                      <a:pPr algn="l" fontAlgn="b"/>
                      <a:r>
                        <a:rPr lang="en-US" sz="1000" u="none" strike="noStrike">
                          <a:effectLst/>
                        </a:rPr>
                        <a:t>India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$ 76,950,800.00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5.95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987450065"/>
                  </a:ext>
                </a:extLst>
              </a:tr>
              <a:tr h="191698">
                <a:tc>
                  <a:txBody>
                    <a:bodyPr/>
                    <a:lstStyle/>
                    <a:p>
                      <a:pPr algn="l" fontAlgn="b"/>
                      <a:r>
                        <a:rPr lang="en-US" sz="1000" u="none" strike="noStrike">
                          <a:effectLst/>
                        </a:rPr>
                        <a:t>Spain</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14</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3,392,942.86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5.41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428184416"/>
                  </a:ext>
                </a:extLst>
              </a:tr>
              <a:tr h="191698">
                <a:tc>
                  <a:txBody>
                    <a:bodyPr/>
                    <a:lstStyle/>
                    <a:p>
                      <a:pPr algn="l" fontAlgn="b"/>
                      <a:r>
                        <a:rPr lang="en-US" sz="1000" u="none" strike="noStrike">
                          <a:effectLst/>
                        </a:rPr>
                        <a:t>Italy</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671,150.00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5.39</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20946248"/>
                  </a:ext>
                </a:extLst>
              </a:tr>
              <a:tr h="191698">
                <a:tc>
                  <a:txBody>
                    <a:bodyPr/>
                    <a:lstStyle/>
                    <a:p>
                      <a:pPr algn="l" fontAlgn="b"/>
                      <a:r>
                        <a:rPr lang="en-US" sz="1000" u="none" strike="noStrike">
                          <a:effectLst/>
                        </a:rPr>
                        <a:t>France</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3,508,227.17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5.20</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936084000"/>
                  </a:ext>
                </a:extLst>
              </a:tr>
              <a:tr h="191698">
                <a:tc>
                  <a:txBody>
                    <a:bodyPr/>
                    <a:lstStyle/>
                    <a:p>
                      <a:pPr algn="l" fontAlgn="b"/>
                      <a:r>
                        <a:rPr lang="en-US" sz="1000" u="none" strike="noStrike">
                          <a:effectLst/>
                        </a:rPr>
                        <a:t>USA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769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4,479,284.94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5.11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671579371"/>
                  </a:ext>
                </a:extLst>
              </a:tr>
              <a:tr h="191698">
                <a:tc>
                  <a:txBody>
                    <a:bodyPr/>
                    <a:lstStyle/>
                    <a:p>
                      <a:pPr algn="l" fontAlgn="b"/>
                      <a:r>
                        <a:rPr lang="en-US" sz="1000" u="none" strike="noStrike">
                          <a:effectLst/>
                        </a:rPr>
                        <a:t>Mexico</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2,809,111.11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5.11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258920361"/>
                  </a:ext>
                </a:extLst>
              </a:tr>
              <a:tr h="191698">
                <a:tc>
                  <a:txBody>
                    <a:bodyPr/>
                    <a:lstStyle/>
                    <a:p>
                      <a:pPr algn="l" fontAlgn="b"/>
                      <a:r>
                        <a:rPr lang="en-US" sz="1000" u="none" strike="noStrike">
                          <a:effectLst/>
                        </a:rPr>
                        <a:t>UK</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79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1,053,899.28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5.07</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761165780"/>
                  </a:ext>
                </a:extLst>
              </a:tr>
              <a:tr h="191698">
                <a:tc>
                  <a:txBody>
                    <a:bodyPr/>
                    <a:lstStyle/>
                    <a:p>
                      <a:pPr algn="l" fontAlgn="b"/>
                      <a:r>
                        <a:rPr lang="en-US" sz="1000" u="none" strike="noStrike">
                          <a:effectLst/>
                        </a:rPr>
                        <a:t>Canada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553,251.41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5.05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322936043"/>
                  </a:ext>
                </a:extLst>
              </a:tr>
              <a:tr h="191698">
                <a:tc>
                  <a:txBody>
                    <a:bodyPr/>
                    <a:lstStyle/>
                    <a:p>
                      <a:pPr algn="l" fontAlgn="b"/>
                      <a:r>
                        <a:rPr lang="en-US" sz="1000" u="none" strike="noStrike">
                          <a:effectLst/>
                        </a:rPr>
                        <a:t>Russia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18</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$ 16,993,718.06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4.81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90732014"/>
                  </a:ext>
                </a:extLst>
              </a:tr>
              <a:tr h="191698">
                <a:tc>
                  <a:txBody>
                    <a:bodyPr/>
                    <a:lstStyle/>
                    <a:p>
                      <a:pPr algn="l" fontAlgn="b"/>
                      <a:r>
                        <a:rPr lang="en-US" sz="1000" u="none" strike="noStrike">
                          <a:effectLst/>
                        </a:rPr>
                        <a:t>Philippines</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14</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8,795,928.57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4.75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848235479"/>
                  </a:ext>
                </a:extLst>
              </a:tr>
              <a:tr h="191698">
                <a:tc>
                  <a:txBody>
                    <a:bodyPr/>
                    <a:lstStyle/>
                    <a:p>
                      <a:pPr algn="l" fontAlgn="b"/>
                      <a:r>
                        <a:rPr lang="en-US" sz="1000" u="none" strike="noStrike">
                          <a:effectLst/>
                        </a:rPr>
                        <a:t>Australia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3,663,166.67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4.46</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407530474"/>
                  </a:ext>
                </a:extLst>
              </a:tr>
              <a:tr h="191698">
                <a:tc>
                  <a:txBody>
                    <a:bodyPr/>
                    <a:lstStyle/>
                    <a:p>
                      <a:pPr algn="l" fontAlgn="b"/>
                      <a:r>
                        <a:rPr lang="en-US" sz="1000" u="none" strike="noStrike">
                          <a:effectLst/>
                        </a:rPr>
                        <a:t>Germany</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21</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927,872.10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4.37</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423678918"/>
                  </a:ext>
                </a:extLst>
              </a:tr>
              <a:tr h="191698">
                <a:tc>
                  <a:txBody>
                    <a:bodyPr/>
                    <a:lstStyle/>
                    <a:p>
                      <a:pPr algn="l" fontAlgn="b"/>
                      <a:r>
                        <a:rPr lang="en-US" sz="1000" u="none" strike="noStrike">
                          <a:effectLst/>
                        </a:rPr>
                        <a:t>Japan</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11</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3,385,727.27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4.12</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371962878"/>
                  </a:ext>
                </a:extLst>
              </a:tr>
              <a:tr h="191698">
                <a:tc>
                  <a:txBody>
                    <a:bodyPr/>
                    <a:lstStyle/>
                    <a:p>
                      <a:pPr algn="l" fontAlgn="b"/>
                      <a:r>
                        <a:rPr lang="en-US" sz="1000" u="none" strike="noStrike">
                          <a:effectLst/>
                        </a:rPr>
                        <a:t>Peru</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1,110,100.00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3.72</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468540937"/>
                  </a:ext>
                </a:extLst>
              </a:tr>
              <a:tr h="191698">
                <a:tc>
                  <a:txBody>
                    <a:bodyPr/>
                    <a:lstStyle/>
                    <a:p>
                      <a:pPr algn="l" fontAlgn="b"/>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1030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9,163,941.39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4.89</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082366865"/>
                  </a:ext>
                </a:extLst>
              </a:tr>
            </a:tbl>
          </a:graphicData>
        </a:graphic>
      </p:graphicFrame>
    </p:spTree>
    <p:extLst>
      <p:ext uri="{BB962C8B-B14F-4D97-AF65-F5344CB8AC3E}">
        <p14:creationId xmlns:p14="http://schemas.microsoft.com/office/powerpoint/2010/main" val="2295519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3384</TotalTime>
  <Words>781</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Helvetica</vt:lpstr>
      <vt:lpstr>Simplified Arabic Fixed</vt:lpstr>
      <vt:lpstr>Wingdings 3</vt:lpstr>
      <vt:lpstr>Ion Boardroom</vt:lpstr>
      <vt:lpstr>Horror Movie Trends </vt:lpstr>
      <vt:lpstr>Motivation and Interest</vt:lpstr>
      <vt:lpstr>Rating Analysis: Source Material</vt:lpstr>
      <vt:lpstr>Release Date Analysis: Question 1</vt:lpstr>
      <vt:lpstr>Release Date Analysis: Question 2</vt:lpstr>
      <vt:lpstr>PowerPoint Presentation</vt:lpstr>
      <vt:lpstr>Rating Analysis: Question 1</vt:lpstr>
      <vt:lpstr>Rating Analysis: Question 2</vt:lpstr>
      <vt:lpstr>Country Analysis Facts 2012-2017</vt:lpstr>
      <vt:lpstr>Country Analysis: Question 1</vt:lpstr>
      <vt:lpstr>Country Analysis: Question 2</vt:lpstr>
      <vt:lpstr>Country Analysis Movie 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Rothana Kim</cp:lastModifiedBy>
  <cp:revision>20</cp:revision>
  <dcterms:created xsi:type="dcterms:W3CDTF">2022-11-03T21:00:10Z</dcterms:created>
  <dcterms:modified xsi:type="dcterms:W3CDTF">2022-11-13T01:47:03Z</dcterms:modified>
</cp:coreProperties>
</file>