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2" r:id="rId1"/>
  </p:sldMasterIdLst>
  <p:sldIdLst>
    <p:sldId id="256" r:id="rId2"/>
    <p:sldId id="257" r:id="rId3"/>
    <p:sldId id="258" r:id="rId4"/>
    <p:sldId id="259" r:id="rId5"/>
    <p:sldId id="263" r:id="rId6"/>
    <p:sldId id="264" r:id="rId7"/>
    <p:sldId id="260" r:id="rId8"/>
    <p:sldId id="261"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E9D731-759F-4991-93DB-9952D233A694}" v="5" dt="2022-11-04T00:18:53.5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50" autoAdjust="0"/>
    <p:restoredTop sz="94660"/>
  </p:normalViewPr>
  <p:slideViewPr>
    <p:cSldViewPr snapToGrid="0">
      <p:cViewPr varScale="1">
        <p:scale>
          <a:sx n="120" d="100"/>
          <a:sy n="120" d="100"/>
        </p:scale>
        <p:origin x="192"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78ABE3C1-DBE1-495D-B57B-2849774B866A}" type="datetimeFigureOut">
              <a:rPr lang="en-US" smtClean="0"/>
              <a:t>11/12/22</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464618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7859251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986916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5151983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11/12/22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331616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t>11/12/22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9029667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t>11/12/22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8648506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8165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11/12/22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4061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2751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570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1523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7982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11/12/22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8356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11/12/22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92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1811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5035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D6E9DEC-419B-4CC5-A080-3B06BD5A8291}" type="datetimeFigureOut">
              <a:rPr lang="en-US" smtClean="0"/>
              <a:t>11/12/22</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293907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474BD5-5CDD-4624-B265-461D5D2FA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31263F0-712E-46E9-B944-D0346B1364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3C6BE52B-F34B-40BE-8EBC-DC9BAEC10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C7F7CEE2-BAF7-470F-A441-99C328879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B2A8A8AC-813A-493B-90F2-5F946ED5F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F1B74297-F303-4969-9BA9-E2788A4CA2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E641150B-6B85-4485-BAC7-4BE391F084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338B08B8-3FCB-45CF-92EE-5D24DE766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70DFC743-56AE-4BCA-9F8A-C5F7292BC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85BEBEAF-AE40-4A3A-B714-B21CD20A4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990B1646-0767-4297-ABE2-7C47BF4EF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E38E762E-2638-4E1B-A452-57E3970D08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2" name="Rectangle 21">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F6CBD45-8EBC-6B38-0673-E3F85B93E0BE}"/>
              </a:ext>
            </a:extLst>
          </p:cNvPr>
          <p:cNvSpPr>
            <a:spLocks noGrp="1"/>
          </p:cNvSpPr>
          <p:nvPr>
            <p:ph type="ctrTitle"/>
          </p:nvPr>
        </p:nvSpPr>
        <p:spPr>
          <a:xfrm>
            <a:off x="1683171" y="1143000"/>
            <a:ext cx="8825658" cy="3389217"/>
          </a:xfrm>
        </p:spPr>
        <p:txBody>
          <a:bodyPr anchor="ctr">
            <a:normAutofit/>
          </a:bodyPr>
          <a:lstStyle/>
          <a:p>
            <a:pPr algn="ctr"/>
            <a:r>
              <a:rPr lang="en-US" sz="6600">
                <a:solidFill>
                  <a:srgbClr val="FFFFFF"/>
                </a:solidFill>
                <a:latin typeface="Simplified Arabic Fixed" panose="020B0604020202020204" pitchFamily="49" charset="-78"/>
                <a:cs typeface="Simplified Arabic Fixed" panose="020B0604020202020204" pitchFamily="49" charset="-78"/>
              </a:rPr>
              <a:t>Horror Movie Trends </a:t>
            </a:r>
          </a:p>
        </p:txBody>
      </p:sp>
      <p:sp>
        <p:nvSpPr>
          <p:cNvPr id="3" name="Subtitle 2">
            <a:extLst>
              <a:ext uri="{FF2B5EF4-FFF2-40B4-BE49-F238E27FC236}">
                <a16:creationId xmlns:a16="http://schemas.microsoft.com/office/drawing/2014/main" id="{C52BDE45-037A-91CC-68DF-5A4027F55A13}"/>
              </a:ext>
            </a:extLst>
          </p:cNvPr>
          <p:cNvSpPr>
            <a:spLocks noGrp="1"/>
          </p:cNvSpPr>
          <p:nvPr>
            <p:ph type="subTitle" idx="1"/>
          </p:nvPr>
        </p:nvSpPr>
        <p:spPr>
          <a:xfrm>
            <a:off x="1683171" y="5240851"/>
            <a:ext cx="8825658" cy="828932"/>
          </a:xfrm>
        </p:spPr>
        <p:txBody>
          <a:bodyPr>
            <a:normAutofit/>
          </a:bodyPr>
          <a:lstStyle/>
          <a:p>
            <a:pPr algn="ctr">
              <a:lnSpc>
                <a:spcPct val="90000"/>
              </a:lnSpc>
            </a:pPr>
            <a:r>
              <a:rPr lang="en-US" sz="2000">
                <a:solidFill>
                  <a:schemeClr val="tx2"/>
                </a:solidFill>
                <a:latin typeface="Simplified Arabic Fixed" panose="02070309020205020404" pitchFamily="49" charset="-78"/>
                <a:cs typeface="Simplified Arabic Fixed" panose="02070309020205020404" pitchFamily="49" charset="-78"/>
              </a:rPr>
              <a:t>Trends over the Last Decade</a:t>
            </a:r>
          </a:p>
          <a:p>
            <a:pPr algn="ctr">
              <a:lnSpc>
                <a:spcPct val="90000"/>
              </a:lnSpc>
            </a:pPr>
            <a:r>
              <a:rPr lang="en-US" sz="2000">
                <a:solidFill>
                  <a:schemeClr val="tx2"/>
                </a:solidFill>
                <a:latin typeface="Simplified Arabic Fixed" panose="02070309020205020404" pitchFamily="49" charset="-78"/>
                <a:cs typeface="Simplified Arabic Fixed" panose="02070309020205020404" pitchFamily="49" charset="-78"/>
              </a:rPr>
              <a:t>Ben, Danielle, Joe, rothana</a:t>
            </a:r>
          </a:p>
        </p:txBody>
      </p:sp>
    </p:spTree>
    <p:extLst>
      <p:ext uri="{BB962C8B-B14F-4D97-AF65-F5344CB8AC3E}">
        <p14:creationId xmlns:p14="http://schemas.microsoft.com/office/powerpoint/2010/main" val="407829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p:txBody>
          <a:bodyPr/>
          <a:lstStyle/>
          <a:p>
            <a:r>
              <a:rPr lang="en-US" dirty="0">
                <a:latin typeface="Simplified Arabic Fixed" panose="02070309020205020404" pitchFamily="49" charset="-78"/>
                <a:cs typeface="Simplified Arabic Fixed" panose="02070309020205020404" pitchFamily="49" charset="-78"/>
              </a:rPr>
              <a:t>Motivation and Interest</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a:xfrm>
            <a:off x="1154954" y="2603500"/>
            <a:ext cx="10128397" cy="3676530"/>
          </a:xfrm>
        </p:spPr>
        <p:txBody>
          <a:bodyPr>
            <a:normAutofit fontScale="55000" lnSpcReduction="20000"/>
          </a:bodyPr>
          <a:lstStyle/>
          <a:p>
            <a:r>
              <a:rPr lang="en-US" dirty="0"/>
              <a:t>With Halloween just passing while picking our projects our group thought it would be interesting to see how horror movie interest and ratings have trended over the past few years. The first data set we found had horror movies ranging from 2012-2017 but we wanted to expand upon this time frame. This led us to include a Netflix data set allowing us to expand our analysis using the streaming services. Not only was the theme of interest but these data sets were a good introduction for cleaning data sets.</a:t>
            </a:r>
          </a:p>
          <a:p>
            <a:r>
              <a:rPr lang="en-US" dirty="0"/>
              <a:t>Questions addressed in this analysis</a:t>
            </a:r>
          </a:p>
          <a:p>
            <a:pPr lvl="1"/>
            <a:r>
              <a:rPr lang="en-US" dirty="0"/>
              <a:t>Release Date Analysis (Roth):</a:t>
            </a:r>
          </a:p>
          <a:p>
            <a:pPr lvl="2"/>
            <a:r>
              <a:rPr lang="en-US" dirty="0"/>
              <a:t>What is the change in average ratings between 2012 and 2017?</a:t>
            </a:r>
          </a:p>
          <a:p>
            <a:pPr lvl="2"/>
            <a:r>
              <a:rPr lang="en-US" dirty="0"/>
              <a:t>Which release month is the most popular for each country in the data set?</a:t>
            </a:r>
          </a:p>
          <a:p>
            <a:pPr lvl="1"/>
            <a:r>
              <a:rPr lang="en-US" dirty="0"/>
              <a:t>Country Analysis (Ben):</a:t>
            </a:r>
          </a:p>
          <a:p>
            <a:pPr lvl="2"/>
            <a:r>
              <a:rPr lang="en-US" dirty="0"/>
              <a:t>What country spends the most on average per movie?</a:t>
            </a:r>
          </a:p>
          <a:p>
            <a:pPr lvl="2"/>
            <a:r>
              <a:rPr lang="en-US" dirty="0"/>
              <a:t>What is the relationship between rating average and country?</a:t>
            </a:r>
          </a:p>
          <a:p>
            <a:pPr lvl="1"/>
            <a:r>
              <a:rPr lang="en-US" dirty="0"/>
              <a:t>Rating Analysis (Danielle):</a:t>
            </a:r>
          </a:p>
          <a:p>
            <a:pPr lvl="2"/>
            <a:r>
              <a:rPr lang="en-US" dirty="0"/>
              <a:t>What is the correlation  between rating and movie duration?</a:t>
            </a:r>
          </a:p>
          <a:p>
            <a:pPr lvl="2"/>
            <a:r>
              <a:rPr lang="en-US" dirty="0"/>
              <a:t>What is the correlation between rating and location setting?</a:t>
            </a:r>
          </a:p>
          <a:p>
            <a:pPr lvl="1"/>
            <a:r>
              <a:rPr lang="en-US" dirty="0"/>
              <a:t>Netflix Analysis (Joe):</a:t>
            </a:r>
          </a:p>
          <a:p>
            <a:pPr lvl="2"/>
            <a:r>
              <a:rPr lang="en-US" dirty="0"/>
              <a:t>Number of horror movie release vs total release per county per year?</a:t>
            </a:r>
          </a:p>
          <a:p>
            <a:pPr lvl="2"/>
            <a:r>
              <a:rPr lang="en-US" dirty="0"/>
              <a:t>Was the number of releases effected by the pandemic? </a:t>
            </a:r>
          </a:p>
          <a:p>
            <a:pPr marL="914400" lvl="2" indent="0">
              <a:buNone/>
            </a:pPr>
            <a:endParaRPr lang="en-US" dirty="0"/>
          </a:p>
        </p:txBody>
      </p:sp>
    </p:spTree>
    <p:extLst>
      <p:ext uri="{BB962C8B-B14F-4D97-AF65-F5344CB8AC3E}">
        <p14:creationId xmlns:p14="http://schemas.microsoft.com/office/powerpoint/2010/main" val="540764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a:xfrm>
            <a:off x="1154954" y="947920"/>
            <a:ext cx="9149106" cy="728480"/>
          </a:xfrm>
        </p:spPr>
        <p:txBody>
          <a:bodyPr/>
          <a:lstStyle/>
          <a:p>
            <a:r>
              <a:rPr lang="en-US" dirty="0">
                <a:latin typeface="Simplified Arabic Fixed" panose="02070309020205020404" pitchFamily="49" charset="-78"/>
                <a:cs typeface="Simplified Arabic Fixed" panose="02070309020205020404" pitchFamily="49" charset="-78"/>
              </a:rPr>
              <a:t>Rating Analysis: Source Material</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a:xfrm>
            <a:off x="1154954" y="2603500"/>
            <a:ext cx="10372028" cy="3416300"/>
          </a:xfrm>
        </p:spPr>
        <p:txBody>
          <a:bodyPr/>
          <a:lstStyle/>
          <a:p>
            <a:r>
              <a:rPr lang="en-US" dirty="0"/>
              <a:t>Used IMDB Horror movie Data set from Kaggle.</a:t>
            </a:r>
          </a:p>
          <a:p>
            <a:pPr lvl="1"/>
            <a:r>
              <a:rPr lang="en-US" dirty="0"/>
              <a:t>Limitation of the data set include</a:t>
            </a:r>
          </a:p>
          <a:p>
            <a:pPr lvl="2"/>
            <a:r>
              <a:rPr lang="en-US" dirty="0"/>
              <a:t>Missing data that was filtered out</a:t>
            </a:r>
          </a:p>
          <a:p>
            <a:pPr lvl="2"/>
            <a:r>
              <a:rPr lang="en-US" dirty="0"/>
              <a:t>Unknown number of reviews </a:t>
            </a:r>
          </a:p>
          <a:p>
            <a:r>
              <a:rPr lang="en-US" dirty="0" err="1"/>
              <a:t>Geoapify</a:t>
            </a:r>
            <a:r>
              <a:rPr lang="en-US" dirty="0"/>
              <a:t> API was used</a:t>
            </a:r>
          </a:p>
          <a:p>
            <a:pPr lvl="1"/>
            <a:r>
              <a:rPr lang="en-US" dirty="0"/>
              <a:t>Geocode to get place id</a:t>
            </a:r>
          </a:p>
          <a:p>
            <a:pPr lvl="1"/>
            <a:r>
              <a:rPr lang="en-US" dirty="0"/>
              <a:t>Places to get location type</a:t>
            </a:r>
          </a:p>
          <a:p>
            <a:pPr lvl="2"/>
            <a:r>
              <a:rPr lang="en-US" dirty="0"/>
              <a:t>Dependent on data entered to be correct</a:t>
            </a:r>
          </a:p>
        </p:txBody>
      </p:sp>
    </p:spTree>
    <p:extLst>
      <p:ext uri="{BB962C8B-B14F-4D97-AF65-F5344CB8AC3E}">
        <p14:creationId xmlns:p14="http://schemas.microsoft.com/office/powerpoint/2010/main" val="3777413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a:xfrm>
            <a:off x="1154954" y="947920"/>
            <a:ext cx="8761413" cy="728480"/>
          </a:xfrm>
        </p:spPr>
        <p:txBody>
          <a:bodyPr>
            <a:normAutofit/>
          </a:bodyPr>
          <a:lstStyle/>
          <a:p>
            <a:r>
              <a:rPr lang="en-US" dirty="0">
                <a:latin typeface="Simplified Arabic Fixed" panose="02070309020205020404" pitchFamily="49" charset="-78"/>
                <a:cs typeface="Simplified Arabic Fixed" panose="02070309020205020404" pitchFamily="49" charset="-78"/>
              </a:rPr>
              <a:t>Rating Analysis: Question 1</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a:xfrm>
            <a:off x="1154954" y="2603500"/>
            <a:ext cx="4458195" cy="3416300"/>
          </a:xfrm>
        </p:spPr>
        <p:txBody>
          <a:bodyPr anchor="ctr">
            <a:normAutofit fontScale="92500" lnSpcReduction="20000"/>
          </a:bodyPr>
          <a:lstStyle/>
          <a:p>
            <a:endParaRPr lang="en-US" dirty="0"/>
          </a:p>
          <a:p>
            <a:endParaRPr lang="en-US" dirty="0"/>
          </a:p>
          <a:p>
            <a:endParaRPr lang="en-US" dirty="0"/>
          </a:p>
          <a:p>
            <a:r>
              <a:rPr lang="en-US" dirty="0"/>
              <a:t>What is the coloration between review rating and run time?</a:t>
            </a:r>
          </a:p>
          <a:p>
            <a:pPr lvl="1"/>
            <a:r>
              <a:rPr lang="en-US" dirty="0"/>
              <a:t>There is a weak coloration between review rating and movie run time. </a:t>
            </a:r>
          </a:p>
          <a:p>
            <a:pPr lvl="1"/>
            <a:r>
              <a:rPr lang="en-US" dirty="0"/>
              <a:t>From the r2 value we can also see the data does not fit the line well. </a:t>
            </a:r>
          </a:p>
          <a:p>
            <a:pPr lvl="1"/>
            <a:r>
              <a:rPr lang="en-US" dirty="0"/>
              <a:t>From the data given we can note the movie run time drops off with a rating above 8. </a:t>
            </a:r>
          </a:p>
          <a:p>
            <a:endParaRPr lang="en-US" dirty="0"/>
          </a:p>
          <a:p>
            <a:pPr marL="0" indent="0">
              <a:buNone/>
            </a:pPr>
            <a:endParaRPr lang="en-US" dirty="0"/>
          </a:p>
          <a:p>
            <a:pPr lvl="1"/>
            <a:endParaRPr lang="en-US" dirty="0"/>
          </a:p>
          <a:p>
            <a:endParaRPr lang="en-US" dirty="0"/>
          </a:p>
        </p:txBody>
      </p:sp>
      <p:pic>
        <p:nvPicPr>
          <p:cNvPr id="5" name="Picture 4">
            <a:extLst>
              <a:ext uri="{FF2B5EF4-FFF2-40B4-BE49-F238E27FC236}">
                <a16:creationId xmlns:a16="http://schemas.microsoft.com/office/drawing/2014/main" id="{CCACB0B4-117B-FAC8-D6BF-FD9D13D0250C}"/>
              </a:ext>
            </a:extLst>
          </p:cNvPr>
          <p:cNvPicPr>
            <a:picLocks noChangeAspect="1"/>
          </p:cNvPicPr>
          <p:nvPr/>
        </p:nvPicPr>
        <p:blipFill>
          <a:blip r:embed="rId2"/>
          <a:stretch>
            <a:fillRect/>
          </a:stretch>
        </p:blipFill>
        <p:spPr>
          <a:xfrm>
            <a:off x="6258962" y="2603500"/>
            <a:ext cx="5275153" cy="3824484"/>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806684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a:xfrm>
            <a:off x="1154954" y="947920"/>
            <a:ext cx="8761413" cy="728480"/>
          </a:xfrm>
        </p:spPr>
        <p:txBody>
          <a:bodyPr>
            <a:normAutofit/>
          </a:bodyPr>
          <a:lstStyle/>
          <a:p>
            <a:r>
              <a:rPr lang="en-US" dirty="0">
                <a:latin typeface="Simplified Arabic Fixed" panose="02070309020205020404" pitchFamily="49" charset="-78"/>
                <a:cs typeface="Simplified Arabic Fixed" panose="02070309020205020404" pitchFamily="49" charset="-78"/>
              </a:rPr>
              <a:t>Rating Analysis: Question 2</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a:xfrm>
            <a:off x="1154954" y="2603500"/>
            <a:ext cx="4458195" cy="3416300"/>
          </a:xfrm>
        </p:spPr>
        <p:txBody>
          <a:bodyPr anchor="ctr">
            <a:normAutofit lnSpcReduction="10000"/>
          </a:bodyPr>
          <a:lstStyle/>
          <a:p>
            <a:endParaRPr lang="en-US" dirty="0"/>
          </a:p>
          <a:p>
            <a:endParaRPr lang="en-US" dirty="0"/>
          </a:p>
          <a:p>
            <a:r>
              <a:rPr lang="en-US" dirty="0"/>
              <a:t>Is there a significant difference between review ratings based on the location setting? </a:t>
            </a:r>
          </a:p>
          <a:p>
            <a:pPr lvl="1"/>
            <a:r>
              <a:rPr lang="en-US" dirty="0"/>
              <a:t>From this chart we can determine municipalities and towns tend to have higher ratings but are not significantly ahead.  </a:t>
            </a:r>
          </a:p>
          <a:p>
            <a:pPr lvl="1"/>
            <a:r>
              <a:rPr lang="en-US" dirty="0"/>
              <a:t>Hamlets on the other hand are not the best setting for </a:t>
            </a:r>
            <a:r>
              <a:rPr lang="en-US"/>
              <a:t>horror movies</a:t>
            </a:r>
            <a:endParaRPr lang="en-US" dirty="0"/>
          </a:p>
          <a:p>
            <a:pPr lvl="1"/>
            <a:endParaRPr lang="en-US" dirty="0"/>
          </a:p>
          <a:p>
            <a:endParaRPr lang="en-US" dirty="0"/>
          </a:p>
        </p:txBody>
      </p:sp>
      <p:pic>
        <p:nvPicPr>
          <p:cNvPr id="6" name="Picture 5">
            <a:extLst>
              <a:ext uri="{FF2B5EF4-FFF2-40B4-BE49-F238E27FC236}">
                <a16:creationId xmlns:a16="http://schemas.microsoft.com/office/drawing/2014/main" id="{F0CAAF1C-CB2C-BAD0-6D2D-1AF37EE85E21}"/>
              </a:ext>
            </a:extLst>
          </p:cNvPr>
          <p:cNvPicPr>
            <a:picLocks noChangeAspect="1"/>
          </p:cNvPicPr>
          <p:nvPr/>
        </p:nvPicPr>
        <p:blipFill>
          <a:blip r:embed="rId2"/>
          <a:stretch>
            <a:fillRect/>
          </a:stretch>
        </p:blipFill>
        <p:spPr>
          <a:xfrm>
            <a:off x="6578853" y="2414538"/>
            <a:ext cx="4257706" cy="3533801"/>
          </a:xfrm>
          <a:prstGeom prst="rect">
            <a:avLst/>
          </a:prstGeom>
        </p:spPr>
      </p:pic>
    </p:spTree>
    <p:extLst>
      <p:ext uri="{BB962C8B-B14F-4D97-AF65-F5344CB8AC3E}">
        <p14:creationId xmlns:p14="http://schemas.microsoft.com/office/powerpoint/2010/main" val="1529015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4144-7281-3A71-046F-A706B6954FD3}"/>
              </a:ext>
            </a:extLst>
          </p:cNvPr>
          <p:cNvSpPr>
            <a:spLocks noGrp="1"/>
          </p:cNvSpPr>
          <p:nvPr>
            <p:ph type="title"/>
          </p:nvPr>
        </p:nvSpPr>
        <p:spPr>
          <a:xfrm>
            <a:off x="1154954" y="947920"/>
            <a:ext cx="8761413" cy="728480"/>
          </a:xfrm>
        </p:spPr>
        <p:txBody>
          <a:bodyPr>
            <a:normAutofit/>
          </a:bodyPr>
          <a:lstStyle/>
          <a:p>
            <a:r>
              <a:rPr lang="en-US" dirty="0"/>
              <a:t>Country Analysis Facts 2012-2017</a:t>
            </a:r>
          </a:p>
        </p:txBody>
      </p:sp>
      <p:sp>
        <p:nvSpPr>
          <p:cNvPr id="3" name="Content Placeholder 2">
            <a:extLst>
              <a:ext uri="{FF2B5EF4-FFF2-40B4-BE49-F238E27FC236}">
                <a16:creationId xmlns:a16="http://schemas.microsoft.com/office/drawing/2014/main" id="{772DE080-3718-DDFA-30F7-7F4D0087CE7B}"/>
              </a:ext>
            </a:extLst>
          </p:cNvPr>
          <p:cNvSpPr>
            <a:spLocks noGrp="1"/>
          </p:cNvSpPr>
          <p:nvPr>
            <p:ph idx="1"/>
          </p:nvPr>
        </p:nvSpPr>
        <p:spPr>
          <a:xfrm>
            <a:off x="1154954" y="2603500"/>
            <a:ext cx="5211979" cy="3416300"/>
          </a:xfrm>
        </p:spPr>
        <p:txBody>
          <a:bodyPr anchor="ctr">
            <a:normAutofit/>
          </a:bodyPr>
          <a:lstStyle/>
          <a:p>
            <a:r>
              <a:rPr lang="en-US" dirty="0"/>
              <a:t>Highlights</a:t>
            </a:r>
          </a:p>
          <a:p>
            <a:pPr lvl="1"/>
            <a:r>
              <a:rPr lang="en-US" dirty="0"/>
              <a:t>14 countries out 55 were included in the analysis</a:t>
            </a:r>
          </a:p>
          <a:p>
            <a:pPr lvl="1"/>
            <a:r>
              <a:rPr lang="en-US" dirty="0"/>
              <a:t>Cleaned data included: rows that had both a budget amount and a review rating</a:t>
            </a:r>
          </a:p>
          <a:p>
            <a:pPr lvl="1"/>
            <a:r>
              <a:rPr lang="en-US" dirty="0"/>
              <a:t>India’s average budget is roughly $72 million more per movie than the United States</a:t>
            </a:r>
          </a:p>
          <a:p>
            <a:pPr lvl="1"/>
            <a:r>
              <a:rPr lang="en-US" dirty="0"/>
              <a:t>US made 508 more movies during this period than the rest of the countries</a:t>
            </a:r>
          </a:p>
          <a:p>
            <a:endParaRPr lang="en-US" dirty="0"/>
          </a:p>
        </p:txBody>
      </p:sp>
      <p:graphicFrame>
        <p:nvGraphicFramePr>
          <p:cNvPr id="4" name="Table 3">
            <a:extLst>
              <a:ext uri="{FF2B5EF4-FFF2-40B4-BE49-F238E27FC236}">
                <a16:creationId xmlns:a16="http://schemas.microsoft.com/office/drawing/2014/main" id="{4E93A40F-F9BB-3460-62D1-6210ED6675AB}"/>
              </a:ext>
            </a:extLst>
          </p:cNvPr>
          <p:cNvGraphicFramePr>
            <a:graphicFrameLocks noGrp="1"/>
          </p:cNvGraphicFramePr>
          <p:nvPr>
            <p:extLst>
              <p:ext uri="{D42A27DB-BD31-4B8C-83A1-F6EECF244321}">
                <p14:modId xmlns:p14="http://schemas.microsoft.com/office/powerpoint/2010/main" val="2060260119"/>
              </p:ext>
            </p:extLst>
          </p:nvPr>
        </p:nvGraphicFramePr>
        <p:xfrm>
          <a:off x="7140406" y="2775951"/>
          <a:ext cx="3661679" cy="3067168"/>
        </p:xfrm>
        <a:graphic>
          <a:graphicData uri="http://schemas.openxmlformats.org/drawingml/2006/table">
            <a:tbl>
              <a:tblPr firstRow="1" bandRow="1">
                <a:tableStyleId>{5C22544A-7EE6-4342-B048-85BDC9FD1C3A}</a:tableStyleId>
              </a:tblPr>
              <a:tblGrid>
                <a:gridCol w="1109409">
                  <a:extLst>
                    <a:ext uri="{9D8B030D-6E8A-4147-A177-3AD203B41FA5}">
                      <a16:colId xmlns:a16="http://schemas.microsoft.com/office/drawing/2014/main" val="1144596838"/>
                    </a:ext>
                  </a:extLst>
                </a:gridCol>
                <a:gridCol w="492913">
                  <a:extLst>
                    <a:ext uri="{9D8B030D-6E8A-4147-A177-3AD203B41FA5}">
                      <a16:colId xmlns:a16="http://schemas.microsoft.com/office/drawing/2014/main" val="770951781"/>
                    </a:ext>
                  </a:extLst>
                </a:gridCol>
                <a:gridCol w="1085206">
                  <a:extLst>
                    <a:ext uri="{9D8B030D-6E8A-4147-A177-3AD203B41FA5}">
                      <a16:colId xmlns:a16="http://schemas.microsoft.com/office/drawing/2014/main" val="2287337983"/>
                    </a:ext>
                  </a:extLst>
                </a:gridCol>
                <a:gridCol w="974151">
                  <a:extLst>
                    <a:ext uri="{9D8B030D-6E8A-4147-A177-3AD203B41FA5}">
                      <a16:colId xmlns:a16="http://schemas.microsoft.com/office/drawing/2014/main" val="4139613007"/>
                    </a:ext>
                  </a:extLst>
                </a:gridCol>
              </a:tblGrid>
              <a:tr h="191698">
                <a:tc>
                  <a:txBody>
                    <a:bodyPr/>
                    <a:lstStyle/>
                    <a:p>
                      <a:pPr algn="l" fontAlgn="b"/>
                      <a:r>
                        <a:rPr lang="en-US" sz="1000" u="none" strike="noStrike">
                          <a:effectLst/>
                        </a:rPr>
                        <a:t>Release Country</a:t>
                      </a:r>
                      <a:endParaRPr lang="en-US" sz="1000" b="1"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Count</a:t>
                      </a:r>
                      <a:endParaRPr lang="en-US" sz="1000" b="1"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 Budget </a:t>
                      </a:r>
                      <a:endParaRPr lang="en-US" sz="1000" b="1"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Review Rating</a:t>
                      </a:r>
                      <a:endParaRPr lang="en-US" sz="1000" b="1" i="0" u="none" strike="noStrike">
                        <a:solidFill>
                          <a:srgbClr val="000000"/>
                        </a:solidFill>
                        <a:effectLst/>
                        <a:latin typeface="Helvetica" pitchFamily="2" charset="0"/>
                      </a:endParaRPr>
                    </a:p>
                  </a:txBody>
                  <a:tcPr marL="8543" marR="8543" marT="8543" marB="0" anchor="b"/>
                </a:tc>
                <a:extLst>
                  <a:ext uri="{0D108BD9-81ED-4DB2-BD59-A6C34878D82A}">
                    <a16:rowId xmlns:a16="http://schemas.microsoft.com/office/drawing/2014/main" val="228348202"/>
                  </a:ext>
                </a:extLst>
              </a:tr>
              <a:tr h="191698">
                <a:tc>
                  <a:txBody>
                    <a:bodyPr/>
                    <a:lstStyle/>
                    <a:p>
                      <a:pPr algn="l" fontAlgn="b"/>
                      <a:r>
                        <a:rPr lang="en-US" sz="1000" u="none" strike="noStrike">
                          <a:effectLst/>
                        </a:rPr>
                        <a:t>India</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29</a:t>
                      </a:r>
                      <a:endParaRPr lang="en-US" sz="1000" b="0"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 $ 76,950,800.00 </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5.95</a:t>
                      </a:r>
                      <a:endParaRPr lang="en-US" sz="1000" b="0" i="0" u="none" strike="noStrike">
                        <a:solidFill>
                          <a:srgbClr val="000000"/>
                        </a:solidFill>
                        <a:effectLst/>
                        <a:latin typeface="Helvetica" pitchFamily="2" charset="0"/>
                      </a:endParaRPr>
                    </a:p>
                  </a:txBody>
                  <a:tcPr marL="8543" marR="8543" marT="8543" marB="0" anchor="b"/>
                </a:tc>
                <a:extLst>
                  <a:ext uri="{0D108BD9-81ED-4DB2-BD59-A6C34878D82A}">
                    <a16:rowId xmlns:a16="http://schemas.microsoft.com/office/drawing/2014/main" val="987450065"/>
                  </a:ext>
                </a:extLst>
              </a:tr>
              <a:tr h="191698">
                <a:tc>
                  <a:txBody>
                    <a:bodyPr/>
                    <a:lstStyle/>
                    <a:p>
                      <a:pPr algn="l" fontAlgn="b"/>
                      <a:r>
                        <a:rPr lang="en-US" sz="1000" u="none" strike="noStrike">
                          <a:effectLst/>
                        </a:rPr>
                        <a:t>Spain</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14</a:t>
                      </a:r>
                      <a:endParaRPr lang="en-US" sz="1000" b="0"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 $   3,392,942.86 </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5.41</a:t>
                      </a:r>
                      <a:endParaRPr lang="en-US" sz="1000" b="0" i="0" u="none" strike="noStrike">
                        <a:solidFill>
                          <a:srgbClr val="000000"/>
                        </a:solidFill>
                        <a:effectLst/>
                        <a:latin typeface="Helvetica" pitchFamily="2" charset="0"/>
                      </a:endParaRPr>
                    </a:p>
                  </a:txBody>
                  <a:tcPr marL="8543" marR="8543" marT="8543" marB="0" anchor="b"/>
                </a:tc>
                <a:extLst>
                  <a:ext uri="{0D108BD9-81ED-4DB2-BD59-A6C34878D82A}">
                    <a16:rowId xmlns:a16="http://schemas.microsoft.com/office/drawing/2014/main" val="428184416"/>
                  </a:ext>
                </a:extLst>
              </a:tr>
              <a:tr h="191698">
                <a:tc>
                  <a:txBody>
                    <a:bodyPr/>
                    <a:lstStyle/>
                    <a:p>
                      <a:pPr algn="l" fontAlgn="b"/>
                      <a:r>
                        <a:rPr lang="en-US" sz="1000" u="none" strike="noStrike">
                          <a:effectLst/>
                        </a:rPr>
                        <a:t>Italy</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10</a:t>
                      </a:r>
                      <a:endParaRPr lang="en-US" sz="1000" b="0"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 $      671,150.00 </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5.39</a:t>
                      </a:r>
                      <a:endParaRPr lang="en-US" sz="1000" b="0" i="0" u="none" strike="noStrike">
                        <a:solidFill>
                          <a:srgbClr val="000000"/>
                        </a:solidFill>
                        <a:effectLst/>
                        <a:latin typeface="Helvetica" pitchFamily="2" charset="0"/>
                      </a:endParaRPr>
                    </a:p>
                  </a:txBody>
                  <a:tcPr marL="8543" marR="8543" marT="8543" marB="0" anchor="b"/>
                </a:tc>
                <a:extLst>
                  <a:ext uri="{0D108BD9-81ED-4DB2-BD59-A6C34878D82A}">
                    <a16:rowId xmlns:a16="http://schemas.microsoft.com/office/drawing/2014/main" val="320946248"/>
                  </a:ext>
                </a:extLst>
              </a:tr>
              <a:tr h="191698">
                <a:tc>
                  <a:txBody>
                    <a:bodyPr/>
                    <a:lstStyle/>
                    <a:p>
                      <a:pPr algn="l" fontAlgn="b"/>
                      <a:r>
                        <a:rPr lang="en-US" sz="1000" u="none" strike="noStrike">
                          <a:effectLst/>
                        </a:rPr>
                        <a:t>France</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12</a:t>
                      </a:r>
                      <a:endParaRPr lang="en-US" sz="1000" b="0"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 $   3,508,227.17 </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5.20</a:t>
                      </a:r>
                      <a:endParaRPr lang="en-US" sz="1000" b="0" i="0" u="none" strike="noStrike">
                        <a:solidFill>
                          <a:srgbClr val="000000"/>
                        </a:solidFill>
                        <a:effectLst/>
                        <a:latin typeface="Helvetica" pitchFamily="2" charset="0"/>
                      </a:endParaRPr>
                    </a:p>
                  </a:txBody>
                  <a:tcPr marL="8543" marR="8543" marT="8543" marB="0" anchor="b"/>
                </a:tc>
                <a:extLst>
                  <a:ext uri="{0D108BD9-81ED-4DB2-BD59-A6C34878D82A}">
                    <a16:rowId xmlns:a16="http://schemas.microsoft.com/office/drawing/2014/main" val="3936084000"/>
                  </a:ext>
                </a:extLst>
              </a:tr>
              <a:tr h="191698">
                <a:tc>
                  <a:txBody>
                    <a:bodyPr/>
                    <a:lstStyle/>
                    <a:p>
                      <a:pPr algn="l" fontAlgn="b"/>
                      <a:r>
                        <a:rPr lang="en-US" sz="1000" u="none" strike="noStrike">
                          <a:effectLst/>
                        </a:rPr>
                        <a:t>USA</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769</a:t>
                      </a:r>
                      <a:endParaRPr lang="en-US" sz="1000" b="0"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 $   4,479,284.94 </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5.11</a:t>
                      </a:r>
                      <a:endParaRPr lang="en-US" sz="1000" b="0" i="0" u="none" strike="noStrike">
                        <a:solidFill>
                          <a:srgbClr val="000000"/>
                        </a:solidFill>
                        <a:effectLst/>
                        <a:latin typeface="Helvetica" pitchFamily="2" charset="0"/>
                      </a:endParaRPr>
                    </a:p>
                  </a:txBody>
                  <a:tcPr marL="8543" marR="8543" marT="8543" marB="0" anchor="b"/>
                </a:tc>
                <a:extLst>
                  <a:ext uri="{0D108BD9-81ED-4DB2-BD59-A6C34878D82A}">
                    <a16:rowId xmlns:a16="http://schemas.microsoft.com/office/drawing/2014/main" val="3671579371"/>
                  </a:ext>
                </a:extLst>
              </a:tr>
              <a:tr h="191698">
                <a:tc>
                  <a:txBody>
                    <a:bodyPr/>
                    <a:lstStyle/>
                    <a:p>
                      <a:pPr algn="l" fontAlgn="b"/>
                      <a:r>
                        <a:rPr lang="en-US" sz="1000" u="none" strike="noStrike">
                          <a:effectLst/>
                        </a:rPr>
                        <a:t>Mexico</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9</a:t>
                      </a:r>
                      <a:endParaRPr lang="en-US" sz="1000" b="0"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 $   2,809,111.11 </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5.11</a:t>
                      </a:r>
                      <a:endParaRPr lang="en-US" sz="1000" b="0" i="0" u="none" strike="noStrike">
                        <a:solidFill>
                          <a:srgbClr val="000000"/>
                        </a:solidFill>
                        <a:effectLst/>
                        <a:latin typeface="Helvetica" pitchFamily="2" charset="0"/>
                      </a:endParaRPr>
                    </a:p>
                  </a:txBody>
                  <a:tcPr marL="8543" marR="8543" marT="8543" marB="0" anchor="b"/>
                </a:tc>
                <a:extLst>
                  <a:ext uri="{0D108BD9-81ED-4DB2-BD59-A6C34878D82A}">
                    <a16:rowId xmlns:a16="http://schemas.microsoft.com/office/drawing/2014/main" val="3258920361"/>
                  </a:ext>
                </a:extLst>
              </a:tr>
              <a:tr h="191698">
                <a:tc>
                  <a:txBody>
                    <a:bodyPr/>
                    <a:lstStyle/>
                    <a:p>
                      <a:pPr algn="l" fontAlgn="b"/>
                      <a:r>
                        <a:rPr lang="en-US" sz="1000" u="none" strike="noStrike">
                          <a:effectLst/>
                        </a:rPr>
                        <a:t>UK</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79</a:t>
                      </a:r>
                      <a:endParaRPr lang="en-US" sz="1000" b="0"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 $   1,053,899.28 </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5.07</a:t>
                      </a:r>
                      <a:endParaRPr lang="en-US" sz="1000" b="0" i="0" u="none" strike="noStrike">
                        <a:solidFill>
                          <a:srgbClr val="000000"/>
                        </a:solidFill>
                        <a:effectLst/>
                        <a:latin typeface="Helvetica" pitchFamily="2" charset="0"/>
                      </a:endParaRPr>
                    </a:p>
                  </a:txBody>
                  <a:tcPr marL="8543" marR="8543" marT="8543" marB="0" anchor="b"/>
                </a:tc>
                <a:extLst>
                  <a:ext uri="{0D108BD9-81ED-4DB2-BD59-A6C34878D82A}">
                    <a16:rowId xmlns:a16="http://schemas.microsoft.com/office/drawing/2014/main" val="761165780"/>
                  </a:ext>
                </a:extLst>
              </a:tr>
              <a:tr h="191698">
                <a:tc>
                  <a:txBody>
                    <a:bodyPr/>
                    <a:lstStyle/>
                    <a:p>
                      <a:pPr algn="l" fontAlgn="b"/>
                      <a:r>
                        <a:rPr lang="en-US" sz="1000" u="none" strike="noStrike">
                          <a:effectLst/>
                        </a:rPr>
                        <a:t>Canada</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22</a:t>
                      </a:r>
                      <a:endParaRPr lang="en-US" sz="1000" b="0"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 $      553,251.41 </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5.05</a:t>
                      </a:r>
                      <a:endParaRPr lang="en-US" sz="1000" b="0" i="0" u="none" strike="noStrike">
                        <a:solidFill>
                          <a:srgbClr val="000000"/>
                        </a:solidFill>
                        <a:effectLst/>
                        <a:latin typeface="Helvetica" pitchFamily="2" charset="0"/>
                      </a:endParaRPr>
                    </a:p>
                  </a:txBody>
                  <a:tcPr marL="8543" marR="8543" marT="8543" marB="0" anchor="b"/>
                </a:tc>
                <a:extLst>
                  <a:ext uri="{0D108BD9-81ED-4DB2-BD59-A6C34878D82A}">
                    <a16:rowId xmlns:a16="http://schemas.microsoft.com/office/drawing/2014/main" val="2322936043"/>
                  </a:ext>
                </a:extLst>
              </a:tr>
              <a:tr h="191698">
                <a:tc>
                  <a:txBody>
                    <a:bodyPr/>
                    <a:lstStyle/>
                    <a:p>
                      <a:pPr algn="l" fontAlgn="b"/>
                      <a:r>
                        <a:rPr lang="en-US" sz="1000" u="none" strike="noStrike">
                          <a:effectLst/>
                        </a:rPr>
                        <a:t>Russia</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18</a:t>
                      </a:r>
                      <a:endParaRPr lang="en-US" sz="1000" b="0"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 $ 16,993,718.06 </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4.81</a:t>
                      </a:r>
                      <a:endParaRPr lang="en-US" sz="1000" b="0" i="0" u="none" strike="noStrike">
                        <a:solidFill>
                          <a:srgbClr val="000000"/>
                        </a:solidFill>
                        <a:effectLst/>
                        <a:latin typeface="Helvetica" pitchFamily="2" charset="0"/>
                      </a:endParaRPr>
                    </a:p>
                  </a:txBody>
                  <a:tcPr marL="8543" marR="8543" marT="8543" marB="0" anchor="b"/>
                </a:tc>
                <a:extLst>
                  <a:ext uri="{0D108BD9-81ED-4DB2-BD59-A6C34878D82A}">
                    <a16:rowId xmlns:a16="http://schemas.microsoft.com/office/drawing/2014/main" val="290732014"/>
                  </a:ext>
                </a:extLst>
              </a:tr>
              <a:tr h="191698">
                <a:tc>
                  <a:txBody>
                    <a:bodyPr/>
                    <a:lstStyle/>
                    <a:p>
                      <a:pPr algn="l" fontAlgn="b"/>
                      <a:r>
                        <a:rPr lang="en-US" sz="1000" u="none" strike="noStrike">
                          <a:effectLst/>
                        </a:rPr>
                        <a:t>Philippines</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14</a:t>
                      </a:r>
                      <a:endParaRPr lang="en-US" sz="1000" b="0"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 $   8,795,928.57 </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4.75</a:t>
                      </a:r>
                      <a:endParaRPr lang="en-US" sz="1000" b="0" i="0" u="none" strike="noStrike">
                        <a:solidFill>
                          <a:srgbClr val="000000"/>
                        </a:solidFill>
                        <a:effectLst/>
                        <a:latin typeface="Helvetica" pitchFamily="2" charset="0"/>
                      </a:endParaRPr>
                    </a:p>
                  </a:txBody>
                  <a:tcPr marL="8543" marR="8543" marT="8543" marB="0" anchor="b"/>
                </a:tc>
                <a:extLst>
                  <a:ext uri="{0D108BD9-81ED-4DB2-BD59-A6C34878D82A}">
                    <a16:rowId xmlns:a16="http://schemas.microsoft.com/office/drawing/2014/main" val="2848235479"/>
                  </a:ext>
                </a:extLst>
              </a:tr>
              <a:tr h="191698">
                <a:tc>
                  <a:txBody>
                    <a:bodyPr/>
                    <a:lstStyle/>
                    <a:p>
                      <a:pPr algn="l" fontAlgn="b"/>
                      <a:r>
                        <a:rPr lang="en-US" sz="1000" u="none" strike="noStrike">
                          <a:effectLst/>
                        </a:rPr>
                        <a:t>Australia</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12</a:t>
                      </a:r>
                      <a:endParaRPr lang="en-US" sz="1000" b="0"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 $   3,663,166.67 </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4.46</a:t>
                      </a:r>
                      <a:endParaRPr lang="en-US" sz="1000" b="0" i="0" u="none" strike="noStrike">
                        <a:solidFill>
                          <a:srgbClr val="000000"/>
                        </a:solidFill>
                        <a:effectLst/>
                        <a:latin typeface="Helvetica" pitchFamily="2" charset="0"/>
                      </a:endParaRPr>
                    </a:p>
                  </a:txBody>
                  <a:tcPr marL="8543" marR="8543" marT="8543" marB="0" anchor="b"/>
                </a:tc>
                <a:extLst>
                  <a:ext uri="{0D108BD9-81ED-4DB2-BD59-A6C34878D82A}">
                    <a16:rowId xmlns:a16="http://schemas.microsoft.com/office/drawing/2014/main" val="2407530474"/>
                  </a:ext>
                </a:extLst>
              </a:tr>
              <a:tr h="191698">
                <a:tc>
                  <a:txBody>
                    <a:bodyPr/>
                    <a:lstStyle/>
                    <a:p>
                      <a:pPr algn="l" fontAlgn="b"/>
                      <a:r>
                        <a:rPr lang="en-US" sz="1000" u="none" strike="noStrike">
                          <a:effectLst/>
                        </a:rPr>
                        <a:t>Germany</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21</a:t>
                      </a:r>
                      <a:endParaRPr lang="en-US" sz="1000" b="0"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 $      927,872.10 </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4.37</a:t>
                      </a:r>
                      <a:endParaRPr lang="en-US" sz="1000" b="0" i="0" u="none" strike="noStrike">
                        <a:solidFill>
                          <a:srgbClr val="000000"/>
                        </a:solidFill>
                        <a:effectLst/>
                        <a:latin typeface="Helvetica" pitchFamily="2" charset="0"/>
                      </a:endParaRPr>
                    </a:p>
                  </a:txBody>
                  <a:tcPr marL="8543" marR="8543" marT="8543" marB="0" anchor="b"/>
                </a:tc>
                <a:extLst>
                  <a:ext uri="{0D108BD9-81ED-4DB2-BD59-A6C34878D82A}">
                    <a16:rowId xmlns:a16="http://schemas.microsoft.com/office/drawing/2014/main" val="1423678918"/>
                  </a:ext>
                </a:extLst>
              </a:tr>
              <a:tr h="191698">
                <a:tc>
                  <a:txBody>
                    <a:bodyPr/>
                    <a:lstStyle/>
                    <a:p>
                      <a:pPr algn="l" fontAlgn="b"/>
                      <a:r>
                        <a:rPr lang="en-US" sz="1000" u="none" strike="noStrike">
                          <a:effectLst/>
                        </a:rPr>
                        <a:t>Japan</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11</a:t>
                      </a:r>
                      <a:endParaRPr lang="en-US" sz="1000" b="0"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 $   3,385,727.27 </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4.12</a:t>
                      </a:r>
                      <a:endParaRPr lang="en-US" sz="1000" b="0" i="0" u="none" strike="noStrike">
                        <a:solidFill>
                          <a:srgbClr val="000000"/>
                        </a:solidFill>
                        <a:effectLst/>
                        <a:latin typeface="Helvetica" pitchFamily="2" charset="0"/>
                      </a:endParaRPr>
                    </a:p>
                  </a:txBody>
                  <a:tcPr marL="8543" marR="8543" marT="8543" marB="0" anchor="b"/>
                </a:tc>
                <a:extLst>
                  <a:ext uri="{0D108BD9-81ED-4DB2-BD59-A6C34878D82A}">
                    <a16:rowId xmlns:a16="http://schemas.microsoft.com/office/drawing/2014/main" val="1371962878"/>
                  </a:ext>
                </a:extLst>
              </a:tr>
              <a:tr h="191698">
                <a:tc>
                  <a:txBody>
                    <a:bodyPr/>
                    <a:lstStyle/>
                    <a:p>
                      <a:pPr algn="l" fontAlgn="b"/>
                      <a:r>
                        <a:rPr lang="en-US" sz="1000" u="none" strike="noStrike">
                          <a:effectLst/>
                        </a:rPr>
                        <a:t>Peru</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10</a:t>
                      </a:r>
                      <a:endParaRPr lang="en-US" sz="1000" b="0"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 $   1,110,100.00 </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3.72</a:t>
                      </a:r>
                      <a:endParaRPr lang="en-US" sz="1000" b="0" i="0" u="none" strike="noStrike">
                        <a:solidFill>
                          <a:srgbClr val="000000"/>
                        </a:solidFill>
                        <a:effectLst/>
                        <a:latin typeface="Helvetica" pitchFamily="2" charset="0"/>
                      </a:endParaRPr>
                    </a:p>
                  </a:txBody>
                  <a:tcPr marL="8543" marR="8543" marT="8543" marB="0" anchor="b"/>
                </a:tc>
                <a:extLst>
                  <a:ext uri="{0D108BD9-81ED-4DB2-BD59-A6C34878D82A}">
                    <a16:rowId xmlns:a16="http://schemas.microsoft.com/office/drawing/2014/main" val="1468540937"/>
                  </a:ext>
                </a:extLst>
              </a:tr>
              <a:tr h="191698">
                <a:tc>
                  <a:txBody>
                    <a:bodyPr/>
                    <a:lstStyle/>
                    <a:p>
                      <a:pPr algn="l" fontAlgn="b"/>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1030</a:t>
                      </a:r>
                      <a:endParaRPr lang="en-US" sz="1000" b="0" i="0" u="none" strike="noStrike">
                        <a:solidFill>
                          <a:srgbClr val="000000"/>
                        </a:solidFill>
                        <a:effectLst/>
                        <a:latin typeface="Helvetica" pitchFamily="2" charset="0"/>
                      </a:endParaRPr>
                    </a:p>
                  </a:txBody>
                  <a:tcPr marL="8543" marR="8543" marT="8543" marB="0" anchor="b"/>
                </a:tc>
                <a:tc>
                  <a:txBody>
                    <a:bodyPr/>
                    <a:lstStyle/>
                    <a:p>
                      <a:pPr algn="l" fontAlgn="b"/>
                      <a:r>
                        <a:rPr lang="en-US" sz="1000" u="none" strike="noStrike">
                          <a:effectLst/>
                        </a:rPr>
                        <a:t> $   9,163,941.39 </a:t>
                      </a:r>
                      <a:endParaRPr lang="en-US" sz="1000" b="0" i="0" u="none" strike="noStrike">
                        <a:solidFill>
                          <a:srgbClr val="000000"/>
                        </a:solidFill>
                        <a:effectLst/>
                        <a:latin typeface="Helvetica" pitchFamily="2" charset="0"/>
                      </a:endParaRPr>
                    </a:p>
                  </a:txBody>
                  <a:tcPr marL="8543" marR="8543" marT="8543" marB="0" anchor="b"/>
                </a:tc>
                <a:tc>
                  <a:txBody>
                    <a:bodyPr/>
                    <a:lstStyle/>
                    <a:p>
                      <a:pPr algn="r" fontAlgn="b"/>
                      <a:r>
                        <a:rPr lang="en-US" sz="1000" u="none" strike="noStrike">
                          <a:effectLst/>
                        </a:rPr>
                        <a:t>4.89</a:t>
                      </a:r>
                      <a:endParaRPr lang="en-US" sz="1000" b="0" i="0" u="none" strike="noStrike">
                        <a:solidFill>
                          <a:srgbClr val="000000"/>
                        </a:solidFill>
                        <a:effectLst/>
                        <a:latin typeface="Helvetica" pitchFamily="2" charset="0"/>
                      </a:endParaRPr>
                    </a:p>
                  </a:txBody>
                  <a:tcPr marL="8543" marR="8543" marT="8543" marB="0" anchor="b"/>
                </a:tc>
                <a:extLst>
                  <a:ext uri="{0D108BD9-81ED-4DB2-BD59-A6C34878D82A}">
                    <a16:rowId xmlns:a16="http://schemas.microsoft.com/office/drawing/2014/main" val="1082366865"/>
                  </a:ext>
                </a:extLst>
              </a:tr>
            </a:tbl>
          </a:graphicData>
        </a:graphic>
      </p:graphicFrame>
    </p:spTree>
    <p:extLst>
      <p:ext uri="{BB962C8B-B14F-4D97-AF65-F5344CB8AC3E}">
        <p14:creationId xmlns:p14="http://schemas.microsoft.com/office/powerpoint/2010/main" val="2295519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a:xfrm>
            <a:off x="1154954" y="947920"/>
            <a:ext cx="8761413" cy="728480"/>
          </a:xfrm>
        </p:spPr>
        <p:txBody>
          <a:bodyPr>
            <a:normAutofit/>
          </a:bodyPr>
          <a:lstStyle/>
          <a:p>
            <a:r>
              <a:rPr lang="en-US" dirty="0">
                <a:latin typeface="Simplified Arabic Fixed" panose="02070309020205020404" pitchFamily="49" charset="-78"/>
                <a:cs typeface="Simplified Arabic Fixed" panose="02070309020205020404" pitchFamily="49" charset="-78"/>
              </a:rPr>
              <a:t>Country Analysis: Question 1</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a:xfrm>
            <a:off x="1154955" y="2603500"/>
            <a:ext cx="3481054" cy="3416300"/>
          </a:xfrm>
        </p:spPr>
        <p:txBody>
          <a:bodyPr anchor="ctr">
            <a:normAutofit/>
          </a:bodyPr>
          <a:lstStyle/>
          <a:p>
            <a:r>
              <a:rPr lang="en-US" sz="1600" dirty="0"/>
              <a:t>What country spends the most on average per movie?</a:t>
            </a:r>
          </a:p>
          <a:p>
            <a:pPr lvl="1"/>
            <a:r>
              <a:rPr lang="en-US" dirty="0"/>
              <a:t>India spent $60 million more than then the 2</a:t>
            </a:r>
            <a:r>
              <a:rPr lang="en-US" baseline="30000" dirty="0"/>
              <a:t>nd</a:t>
            </a:r>
            <a:r>
              <a:rPr lang="en-US" dirty="0"/>
              <a:t> most spending country</a:t>
            </a:r>
          </a:p>
          <a:p>
            <a:pPr lvl="1"/>
            <a:r>
              <a:rPr lang="en-US" dirty="0"/>
              <a:t>On average the other countries spend roughly $4 million per movie</a:t>
            </a:r>
          </a:p>
          <a:p>
            <a:pPr lvl="1"/>
            <a:endParaRPr lang="en-US" dirty="0"/>
          </a:p>
        </p:txBody>
      </p:sp>
      <p:pic>
        <p:nvPicPr>
          <p:cNvPr id="8" name="Picture 7">
            <a:extLst>
              <a:ext uri="{FF2B5EF4-FFF2-40B4-BE49-F238E27FC236}">
                <a16:creationId xmlns:a16="http://schemas.microsoft.com/office/drawing/2014/main" id="{BF570C56-B19D-9D88-DCE0-FD8C859CCE74}"/>
              </a:ext>
            </a:extLst>
          </p:cNvPr>
          <p:cNvPicPr>
            <a:picLocks noChangeAspect="1"/>
          </p:cNvPicPr>
          <p:nvPr/>
        </p:nvPicPr>
        <p:blipFill rotWithShape="1">
          <a:blip r:embed="rId2"/>
          <a:srcRect r="-3387" b="-3387"/>
          <a:stretch/>
        </p:blipFill>
        <p:spPr>
          <a:xfrm>
            <a:off x="4841778" y="2603500"/>
            <a:ext cx="2980034" cy="3546288"/>
          </a:xfrm>
          <a:prstGeom prst="roundRect">
            <a:avLst>
              <a:gd name="adj" fmla="val 1858"/>
            </a:avLst>
          </a:prstGeom>
          <a:effectLst/>
        </p:spPr>
      </p:pic>
      <p:pic>
        <p:nvPicPr>
          <p:cNvPr id="7" name="Picture 6">
            <a:extLst>
              <a:ext uri="{FF2B5EF4-FFF2-40B4-BE49-F238E27FC236}">
                <a16:creationId xmlns:a16="http://schemas.microsoft.com/office/drawing/2014/main" id="{EA7FAAD5-086B-1C58-689A-044424D67D7A}"/>
              </a:ext>
            </a:extLst>
          </p:cNvPr>
          <p:cNvPicPr>
            <a:picLocks noChangeAspect="1"/>
          </p:cNvPicPr>
          <p:nvPr/>
        </p:nvPicPr>
        <p:blipFill>
          <a:blip r:embed="rId3"/>
          <a:stretch>
            <a:fillRect/>
          </a:stretch>
        </p:blipFill>
        <p:spPr>
          <a:xfrm>
            <a:off x="7821813" y="2603500"/>
            <a:ext cx="4137106" cy="3306580"/>
          </a:xfrm>
          <a:prstGeom prst="roundRect">
            <a:avLst>
              <a:gd name="adj" fmla="val 1858"/>
            </a:avLst>
          </a:prstGeom>
          <a:effectLst/>
        </p:spPr>
      </p:pic>
    </p:spTree>
    <p:extLst>
      <p:ext uri="{BB962C8B-B14F-4D97-AF65-F5344CB8AC3E}">
        <p14:creationId xmlns:p14="http://schemas.microsoft.com/office/powerpoint/2010/main" val="1068830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6E13-90E2-C085-109D-9CB4B9409557}"/>
              </a:ext>
            </a:extLst>
          </p:cNvPr>
          <p:cNvSpPr>
            <a:spLocks noGrp="1"/>
          </p:cNvSpPr>
          <p:nvPr>
            <p:ph type="title"/>
          </p:nvPr>
        </p:nvSpPr>
        <p:spPr>
          <a:xfrm>
            <a:off x="1154954" y="947920"/>
            <a:ext cx="8761413" cy="728480"/>
          </a:xfrm>
        </p:spPr>
        <p:txBody>
          <a:bodyPr>
            <a:normAutofit/>
          </a:bodyPr>
          <a:lstStyle/>
          <a:p>
            <a:r>
              <a:rPr lang="en-US" dirty="0">
                <a:latin typeface="Simplified Arabic Fixed" panose="02070309020205020404" pitchFamily="49" charset="-78"/>
                <a:cs typeface="Simplified Arabic Fixed" panose="02070309020205020404" pitchFamily="49" charset="-78"/>
              </a:rPr>
              <a:t>Country Analysis: Question 2</a:t>
            </a:r>
          </a:p>
        </p:txBody>
      </p:sp>
      <p:sp>
        <p:nvSpPr>
          <p:cNvPr id="3" name="Content Placeholder 2">
            <a:extLst>
              <a:ext uri="{FF2B5EF4-FFF2-40B4-BE49-F238E27FC236}">
                <a16:creationId xmlns:a16="http://schemas.microsoft.com/office/drawing/2014/main" id="{57505223-4AEB-2246-ACA4-BBD7BED52E1B}"/>
              </a:ext>
            </a:extLst>
          </p:cNvPr>
          <p:cNvSpPr>
            <a:spLocks noGrp="1"/>
          </p:cNvSpPr>
          <p:nvPr>
            <p:ph idx="1"/>
          </p:nvPr>
        </p:nvSpPr>
        <p:spPr>
          <a:xfrm>
            <a:off x="1154954" y="2603500"/>
            <a:ext cx="5211979" cy="3416300"/>
          </a:xfrm>
        </p:spPr>
        <p:txBody>
          <a:bodyPr anchor="ctr">
            <a:normAutofit/>
          </a:bodyPr>
          <a:lstStyle/>
          <a:p>
            <a:r>
              <a:rPr lang="en-US" dirty="0"/>
              <a:t>What is the relationship between rating average and country?</a:t>
            </a:r>
          </a:p>
          <a:p>
            <a:pPr lvl="1"/>
            <a:r>
              <a:rPr lang="en-US" dirty="0"/>
              <a:t>UK produced the second most movies, but the ratings were virtually identical to Canada</a:t>
            </a:r>
          </a:p>
          <a:p>
            <a:pPr lvl="1"/>
            <a:r>
              <a:rPr lang="en-US" dirty="0"/>
              <a:t>India spent the most on average per movie and had the highest ratings</a:t>
            </a:r>
          </a:p>
        </p:txBody>
      </p:sp>
      <p:pic>
        <p:nvPicPr>
          <p:cNvPr id="6" name="Picture 5">
            <a:extLst>
              <a:ext uri="{FF2B5EF4-FFF2-40B4-BE49-F238E27FC236}">
                <a16:creationId xmlns:a16="http://schemas.microsoft.com/office/drawing/2014/main" id="{6C337279-D5B0-8F01-9B55-CA48D46CDA47}"/>
              </a:ext>
            </a:extLst>
          </p:cNvPr>
          <p:cNvPicPr>
            <a:picLocks noChangeAspect="1"/>
          </p:cNvPicPr>
          <p:nvPr/>
        </p:nvPicPr>
        <p:blipFill>
          <a:blip r:embed="rId2"/>
          <a:stretch>
            <a:fillRect/>
          </a:stretch>
        </p:blipFill>
        <p:spPr>
          <a:xfrm>
            <a:off x="7213402" y="2806899"/>
            <a:ext cx="4345024" cy="3009501"/>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4344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9BD1-941D-0C01-842E-0C64DB41DEED}"/>
              </a:ext>
            </a:extLst>
          </p:cNvPr>
          <p:cNvSpPr>
            <a:spLocks noGrp="1"/>
          </p:cNvSpPr>
          <p:nvPr>
            <p:ph type="title"/>
          </p:nvPr>
        </p:nvSpPr>
        <p:spPr>
          <a:xfrm>
            <a:off x="1154954" y="947920"/>
            <a:ext cx="8761413" cy="728480"/>
          </a:xfrm>
        </p:spPr>
        <p:txBody>
          <a:bodyPr>
            <a:normAutofit/>
          </a:bodyPr>
          <a:lstStyle/>
          <a:p>
            <a:r>
              <a:rPr lang="en-US" dirty="0"/>
              <a:t>Country Analysis Movie Count</a:t>
            </a:r>
          </a:p>
        </p:txBody>
      </p:sp>
      <p:sp>
        <p:nvSpPr>
          <p:cNvPr id="3" name="Content Placeholder 2">
            <a:extLst>
              <a:ext uri="{FF2B5EF4-FFF2-40B4-BE49-F238E27FC236}">
                <a16:creationId xmlns:a16="http://schemas.microsoft.com/office/drawing/2014/main" id="{06C14A52-AA0A-DC23-E428-5E4E8ECFCE2D}"/>
              </a:ext>
            </a:extLst>
          </p:cNvPr>
          <p:cNvSpPr>
            <a:spLocks noGrp="1"/>
          </p:cNvSpPr>
          <p:nvPr>
            <p:ph idx="1"/>
          </p:nvPr>
        </p:nvSpPr>
        <p:spPr>
          <a:xfrm>
            <a:off x="1154954" y="2603500"/>
            <a:ext cx="5211979" cy="3416300"/>
          </a:xfrm>
        </p:spPr>
        <p:txBody>
          <a:bodyPr anchor="ctr">
            <a:normAutofit/>
          </a:bodyPr>
          <a:lstStyle/>
          <a:p>
            <a:r>
              <a:rPr lang="en-US" dirty="0"/>
              <a:t>United States produced more than 800 movies found in the data set.  Only 769 were included in the analysis</a:t>
            </a:r>
          </a:p>
          <a:p>
            <a:r>
              <a:rPr lang="en-US" dirty="0"/>
              <a:t>A large majority of the countries not included in this analysis produced &gt;= 5 movies</a:t>
            </a:r>
          </a:p>
          <a:p>
            <a:r>
              <a:rPr lang="en-US" dirty="0"/>
              <a:t>Peru produced 10 movies and had the lowest average rating</a:t>
            </a:r>
          </a:p>
        </p:txBody>
      </p:sp>
      <p:pic>
        <p:nvPicPr>
          <p:cNvPr id="5" name="Picture 4">
            <a:extLst>
              <a:ext uri="{FF2B5EF4-FFF2-40B4-BE49-F238E27FC236}">
                <a16:creationId xmlns:a16="http://schemas.microsoft.com/office/drawing/2014/main" id="{6AD2C1C2-F7E1-AAB9-0D2D-5AE288897CA9}"/>
              </a:ext>
            </a:extLst>
          </p:cNvPr>
          <p:cNvPicPr>
            <a:picLocks noChangeAspect="1"/>
          </p:cNvPicPr>
          <p:nvPr/>
        </p:nvPicPr>
        <p:blipFill rotWithShape="1">
          <a:blip r:embed="rId2"/>
          <a:srcRect l="11360" t="14544" r="7769" b="7046"/>
          <a:stretch/>
        </p:blipFill>
        <p:spPr>
          <a:xfrm>
            <a:off x="7518848" y="2358951"/>
            <a:ext cx="4113172" cy="415733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1608451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Custom 1">
      <a:dk1>
        <a:sysClr val="windowText" lastClr="000000"/>
      </a:dk1>
      <a:lt1>
        <a:sysClr val="window" lastClr="FFFFFF"/>
      </a:lt1>
      <a:dk2>
        <a:srgbClr val="505046"/>
      </a:dk2>
      <a:lt2>
        <a:srgbClr val="EEECE1"/>
      </a:lt2>
      <a:accent1>
        <a:srgbClr val="591200"/>
      </a:accent1>
      <a:accent2>
        <a:srgbClr val="FFBD47"/>
      </a:accent2>
      <a:accent3>
        <a:srgbClr val="B64926"/>
      </a:accent3>
      <a:accent4>
        <a:srgbClr val="FF8427"/>
      </a:accent4>
      <a:accent5>
        <a:srgbClr val="CC9900"/>
      </a:accent5>
      <a:accent6>
        <a:srgbClr val="E84C22"/>
      </a:accent6>
      <a:hlink>
        <a:srgbClr val="CC9900"/>
      </a:hlink>
      <a:folHlink>
        <a:srgbClr val="666699"/>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3277</TotalTime>
  <Words>681</Words>
  <Application>Microsoft Macintosh PowerPoint</Application>
  <PresentationFormat>Widescreen</PresentationFormat>
  <Paragraphs>124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Helvetica</vt:lpstr>
      <vt:lpstr>Simplified Arabic Fixed</vt:lpstr>
      <vt:lpstr>Wingdings 3</vt:lpstr>
      <vt:lpstr>Ion Boardroom</vt:lpstr>
      <vt:lpstr>Horror Movie Trends </vt:lpstr>
      <vt:lpstr>Motivation and Interest</vt:lpstr>
      <vt:lpstr>Rating Analysis: Source Material</vt:lpstr>
      <vt:lpstr>Rating Analysis: Question 1</vt:lpstr>
      <vt:lpstr>Rating Analysis: Question 2</vt:lpstr>
      <vt:lpstr>Country Analysis Facts 2012-2017</vt:lpstr>
      <vt:lpstr>Country Analysis: Question 1</vt:lpstr>
      <vt:lpstr>Country Analysis: Question 2</vt:lpstr>
      <vt:lpstr>Country Analysis Movie Count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Horror Movie Trends</dc:title>
  <dc:creator>Danielle Torpy</dc:creator>
  <cp:lastModifiedBy>Ben Calderaio</cp:lastModifiedBy>
  <cp:revision>18</cp:revision>
  <dcterms:created xsi:type="dcterms:W3CDTF">2022-11-03T21:00:10Z</dcterms:created>
  <dcterms:modified xsi:type="dcterms:W3CDTF">2022-11-12T18:38:46Z</dcterms:modified>
</cp:coreProperties>
</file>