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sldIdLst>
    <p:sldId id="256" r:id="rId2"/>
    <p:sldId id="257" r:id="rId3"/>
    <p:sldId id="258" r:id="rId4"/>
    <p:sldId id="259" r:id="rId5"/>
    <p:sldId id="263"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9D731-759F-4991-93DB-9952D233A694}" v="5" dt="2022-11-04T00:18:53.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p:scale>
          <a:sx n="70" d="100"/>
          <a:sy n="70" d="100"/>
        </p:scale>
        <p:origin x="48"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78ABE3C1-DBE1-495D-B57B-2849774B866A}" type="datetimeFigureOut">
              <a:rPr lang="en-US" smtClean="0"/>
              <a:t>11/9/2022</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46461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85925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86916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15198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31616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02966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64850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8165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406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275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570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152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798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356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9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181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503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t>11/9/2022</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293907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31263F0-712E-46E9-B944-D0346B1364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3C6BE52B-F34B-40BE-8EBC-DC9BAEC10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C7F7CEE2-BAF7-470F-A441-99C328879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2A8A8AC-813A-493B-90F2-5F946ED5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F1B74297-F303-4969-9BA9-E2788A4CA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E641150B-6B85-4485-BAC7-4BE391F08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338B08B8-3FCB-45CF-92EE-5D24DE766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0DFC743-56AE-4BCA-9F8A-C5F7292BC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85BEBEAF-AE40-4A3A-B714-B21CD20A4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990B1646-0767-4297-ABE2-7C47BF4EF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E38E762E-2638-4E1B-A452-57E3970D08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6CBD45-8EBC-6B38-0673-E3F85B93E0BE}"/>
              </a:ext>
            </a:extLst>
          </p:cNvPr>
          <p:cNvSpPr>
            <a:spLocks noGrp="1"/>
          </p:cNvSpPr>
          <p:nvPr>
            <p:ph type="ctrTitle"/>
          </p:nvPr>
        </p:nvSpPr>
        <p:spPr>
          <a:xfrm>
            <a:off x="1683171" y="1143000"/>
            <a:ext cx="8825658" cy="3389217"/>
          </a:xfrm>
        </p:spPr>
        <p:txBody>
          <a:bodyPr anchor="ctr">
            <a:normAutofit/>
          </a:bodyPr>
          <a:lstStyle/>
          <a:p>
            <a:pPr algn="ctr"/>
            <a:r>
              <a:rPr lang="en-US" sz="6600">
                <a:solidFill>
                  <a:srgbClr val="FFFFFF"/>
                </a:solidFill>
                <a:latin typeface="Simplified Arabic Fixed" panose="020B0604020202020204" pitchFamily="49" charset="-78"/>
                <a:cs typeface="Simplified Arabic Fixed" panose="020B0604020202020204" pitchFamily="49" charset="-78"/>
              </a:rPr>
              <a:t>Horror Movie Trends </a:t>
            </a:r>
          </a:p>
        </p:txBody>
      </p:sp>
      <p:sp>
        <p:nvSpPr>
          <p:cNvPr id="3" name="Subtitle 2">
            <a:extLst>
              <a:ext uri="{FF2B5EF4-FFF2-40B4-BE49-F238E27FC236}">
                <a16:creationId xmlns:a16="http://schemas.microsoft.com/office/drawing/2014/main" id="{C52BDE45-037A-91CC-68DF-5A4027F55A13}"/>
              </a:ext>
            </a:extLst>
          </p:cNvPr>
          <p:cNvSpPr>
            <a:spLocks noGrp="1"/>
          </p:cNvSpPr>
          <p:nvPr>
            <p:ph type="subTitle" idx="1"/>
          </p:nvPr>
        </p:nvSpPr>
        <p:spPr>
          <a:xfrm>
            <a:off x="1683171" y="5240851"/>
            <a:ext cx="8825658" cy="828932"/>
          </a:xfrm>
        </p:spPr>
        <p:txBody>
          <a:bodyPr>
            <a:normAutofit/>
          </a:bodyPr>
          <a:lstStyle/>
          <a:p>
            <a:pPr algn="ctr">
              <a:lnSpc>
                <a:spcPct val="90000"/>
              </a:lnSpc>
            </a:pPr>
            <a:r>
              <a:rPr lang="en-US" sz="2000">
                <a:solidFill>
                  <a:schemeClr val="tx2"/>
                </a:solidFill>
                <a:latin typeface="Simplified Arabic Fixed" panose="02070309020205020404" pitchFamily="49" charset="-78"/>
                <a:cs typeface="Simplified Arabic Fixed" panose="02070309020205020404" pitchFamily="49" charset="-78"/>
              </a:rPr>
              <a:t>Trends over the Last Decade</a:t>
            </a:r>
          </a:p>
          <a:p>
            <a:pPr algn="ctr">
              <a:lnSpc>
                <a:spcPct val="90000"/>
              </a:lnSpc>
            </a:pPr>
            <a:r>
              <a:rPr lang="en-US" sz="2000">
                <a:solidFill>
                  <a:schemeClr val="tx2"/>
                </a:solidFill>
                <a:latin typeface="Simplified Arabic Fixed" panose="02070309020205020404" pitchFamily="49" charset="-78"/>
                <a:cs typeface="Simplified Arabic Fixed" panose="02070309020205020404" pitchFamily="49" charset="-78"/>
              </a:rPr>
              <a:t>Ben, Danielle, Joe, rothana</a:t>
            </a:r>
          </a:p>
        </p:txBody>
      </p:sp>
    </p:spTree>
    <p:extLst>
      <p:ext uri="{BB962C8B-B14F-4D97-AF65-F5344CB8AC3E}">
        <p14:creationId xmlns:p14="http://schemas.microsoft.com/office/powerpoint/2010/main" val="407829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p:txBody>
          <a:bodyPr/>
          <a:lstStyle/>
          <a:p>
            <a:r>
              <a:rPr lang="en-US" dirty="0">
                <a:latin typeface="Simplified Arabic Fixed" panose="02070309020205020404" pitchFamily="49" charset="-78"/>
                <a:cs typeface="Simplified Arabic Fixed" panose="02070309020205020404" pitchFamily="49" charset="-78"/>
              </a:rPr>
              <a:t>Motivation and Interest</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10128397" cy="3676530"/>
          </a:xfrm>
        </p:spPr>
        <p:txBody>
          <a:bodyPr>
            <a:normAutofit fontScale="55000" lnSpcReduction="20000"/>
          </a:bodyPr>
          <a:lstStyle/>
          <a:p>
            <a:r>
              <a:rPr lang="en-US" dirty="0"/>
              <a:t>With Halloween just passing while picking our projects our group thought it would be interesting to see how horror movie interest and ratings have trended over the past few years. The first data set we found had horror movies ranging from 2012-2017 but we wanted to expand upon this time frame. This led us to include a Netflix data set allowing us to expand our analysis using the streaming services. Not only was the theme of interest but these data sets were a good introduction for cleaning data sets.</a:t>
            </a:r>
          </a:p>
          <a:p>
            <a:r>
              <a:rPr lang="en-US" dirty="0"/>
              <a:t>Questions addressed in this analysis</a:t>
            </a:r>
          </a:p>
          <a:p>
            <a:pPr lvl="1"/>
            <a:r>
              <a:rPr lang="en-US" dirty="0"/>
              <a:t>Release Date Analysis (Roth):</a:t>
            </a:r>
          </a:p>
          <a:p>
            <a:pPr lvl="2"/>
            <a:r>
              <a:rPr lang="en-US" dirty="0"/>
              <a:t>What is the change in average ratings between 2012 and 2017?</a:t>
            </a:r>
          </a:p>
          <a:p>
            <a:pPr lvl="2"/>
            <a:r>
              <a:rPr lang="en-US" dirty="0"/>
              <a:t>Which release month is the most popular for each country in the data set?</a:t>
            </a:r>
          </a:p>
          <a:p>
            <a:pPr lvl="1"/>
            <a:r>
              <a:rPr lang="en-US" dirty="0"/>
              <a:t>Country Analysis (Ben):</a:t>
            </a:r>
          </a:p>
          <a:p>
            <a:pPr lvl="2"/>
            <a:r>
              <a:rPr lang="en-US" dirty="0"/>
              <a:t>What country spends the most on average per movie?</a:t>
            </a:r>
          </a:p>
          <a:p>
            <a:pPr lvl="2"/>
            <a:r>
              <a:rPr lang="en-US" dirty="0"/>
              <a:t>What is the relationship between rating average and country?</a:t>
            </a:r>
          </a:p>
          <a:p>
            <a:pPr lvl="1"/>
            <a:r>
              <a:rPr lang="en-US" dirty="0"/>
              <a:t>Rating Analysis (Danielle):</a:t>
            </a:r>
          </a:p>
          <a:p>
            <a:pPr lvl="2"/>
            <a:r>
              <a:rPr lang="en-US" dirty="0"/>
              <a:t>What is the correlation  between rating and movie duration?</a:t>
            </a:r>
          </a:p>
          <a:p>
            <a:pPr lvl="2"/>
            <a:r>
              <a:rPr lang="en-US" dirty="0"/>
              <a:t>What is the correlation between rating and location setting?</a:t>
            </a:r>
          </a:p>
          <a:p>
            <a:pPr lvl="1"/>
            <a:r>
              <a:rPr lang="en-US" dirty="0"/>
              <a:t>Netflix Analysis (Joe):</a:t>
            </a:r>
          </a:p>
          <a:p>
            <a:pPr lvl="2"/>
            <a:r>
              <a:rPr lang="en-US" dirty="0"/>
              <a:t>Number of horror movie release vs total release per county per year?</a:t>
            </a:r>
          </a:p>
          <a:p>
            <a:pPr lvl="2"/>
            <a:r>
              <a:rPr lang="en-US" dirty="0"/>
              <a:t>Was the number of releases effected by the pandemic? </a:t>
            </a:r>
          </a:p>
          <a:p>
            <a:pPr marL="914400" lvl="2" indent="0">
              <a:buNone/>
            </a:pPr>
            <a:endParaRPr lang="en-US" dirty="0"/>
          </a:p>
        </p:txBody>
      </p:sp>
    </p:spTree>
    <p:extLst>
      <p:ext uri="{BB962C8B-B14F-4D97-AF65-F5344CB8AC3E}">
        <p14:creationId xmlns:p14="http://schemas.microsoft.com/office/powerpoint/2010/main" val="54076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9149106" cy="728480"/>
          </a:xfrm>
        </p:spPr>
        <p:txBody>
          <a:bodyPr/>
          <a:lstStyle/>
          <a:p>
            <a:r>
              <a:rPr lang="en-US" dirty="0">
                <a:latin typeface="Simplified Arabic Fixed" panose="02070309020205020404" pitchFamily="49" charset="-78"/>
                <a:cs typeface="Simplified Arabic Fixed" panose="02070309020205020404" pitchFamily="49" charset="-78"/>
              </a:rPr>
              <a:t>Rating Analysis: Source Material</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10372028" cy="3416300"/>
          </a:xfrm>
        </p:spPr>
        <p:txBody>
          <a:bodyPr/>
          <a:lstStyle/>
          <a:p>
            <a:r>
              <a:rPr lang="en-US" dirty="0"/>
              <a:t>Used IMDB Horror movie Data set from Kaggle.</a:t>
            </a:r>
          </a:p>
          <a:p>
            <a:pPr lvl="1"/>
            <a:r>
              <a:rPr lang="en-US" dirty="0"/>
              <a:t>Limitation of the data set include</a:t>
            </a:r>
          </a:p>
          <a:p>
            <a:pPr lvl="2"/>
            <a:r>
              <a:rPr lang="en-US" dirty="0"/>
              <a:t>Missing data that was filtered out</a:t>
            </a:r>
          </a:p>
          <a:p>
            <a:pPr lvl="2"/>
            <a:r>
              <a:rPr lang="en-US" dirty="0"/>
              <a:t>Unknown number of reviews </a:t>
            </a:r>
          </a:p>
          <a:p>
            <a:r>
              <a:rPr lang="en-US" dirty="0" err="1"/>
              <a:t>Geoapify</a:t>
            </a:r>
            <a:r>
              <a:rPr lang="en-US" dirty="0"/>
              <a:t> API was used</a:t>
            </a:r>
          </a:p>
          <a:p>
            <a:pPr lvl="1"/>
            <a:r>
              <a:rPr lang="en-US" dirty="0"/>
              <a:t>Geocode to get place id</a:t>
            </a:r>
          </a:p>
          <a:p>
            <a:pPr lvl="1"/>
            <a:r>
              <a:rPr lang="en-US" dirty="0"/>
              <a:t>Places to get location type</a:t>
            </a:r>
          </a:p>
          <a:p>
            <a:pPr lvl="2"/>
            <a:r>
              <a:rPr lang="en-US" dirty="0"/>
              <a:t>Dependent on data entered to be correct</a:t>
            </a:r>
          </a:p>
        </p:txBody>
      </p:sp>
    </p:spTree>
    <p:extLst>
      <p:ext uri="{BB962C8B-B14F-4D97-AF65-F5344CB8AC3E}">
        <p14:creationId xmlns:p14="http://schemas.microsoft.com/office/powerpoint/2010/main" val="377741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Rating Analysis: Question 1</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4458195" cy="3416300"/>
          </a:xfrm>
        </p:spPr>
        <p:txBody>
          <a:bodyPr anchor="ctr">
            <a:normAutofit fontScale="92500" lnSpcReduction="20000"/>
          </a:bodyPr>
          <a:lstStyle/>
          <a:p>
            <a:endParaRPr lang="en-US" dirty="0"/>
          </a:p>
          <a:p>
            <a:endParaRPr lang="en-US" dirty="0"/>
          </a:p>
          <a:p>
            <a:endParaRPr lang="en-US" dirty="0"/>
          </a:p>
          <a:p>
            <a:r>
              <a:rPr lang="en-US" dirty="0"/>
              <a:t>What is the coloration between review rating and run time?</a:t>
            </a:r>
          </a:p>
          <a:p>
            <a:pPr lvl="1"/>
            <a:r>
              <a:rPr lang="en-US" dirty="0"/>
              <a:t>There is a weak coloration between review rating and movie run time. </a:t>
            </a:r>
          </a:p>
          <a:p>
            <a:pPr lvl="1"/>
            <a:r>
              <a:rPr lang="en-US" dirty="0"/>
              <a:t>From the r2 value we can also see the data does not fit the line well. </a:t>
            </a:r>
          </a:p>
          <a:p>
            <a:pPr lvl="1"/>
            <a:r>
              <a:rPr lang="en-US" dirty="0"/>
              <a:t>From the data given we can note the movie run time drops off with a rating above 8. </a:t>
            </a:r>
          </a:p>
          <a:p>
            <a:endParaRPr lang="en-US" dirty="0"/>
          </a:p>
          <a:p>
            <a:pPr marL="0" indent="0">
              <a:buNone/>
            </a:pPr>
            <a:endParaRPr lang="en-US" dirty="0"/>
          </a:p>
          <a:p>
            <a:pPr lvl="1"/>
            <a:endParaRPr lang="en-US" dirty="0"/>
          </a:p>
          <a:p>
            <a:endParaRPr lang="en-US" dirty="0"/>
          </a:p>
        </p:txBody>
      </p:sp>
      <p:pic>
        <p:nvPicPr>
          <p:cNvPr id="5" name="Picture 4">
            <a:extLst>
              <a:ext uri="{FF2B5EF4-FFF2-40B4-BE49-F238E27FC236}">
                <a16:creationId xmlns:a16="http://schemas.microsoft.com/office/drawing/2014/main" id="{CCACB0B4-117B-FAC8-D6BF-FD9D13D0250C}"/>
              </a:ext>
            </a:extLst>
          </p:cNvPr>
          <p:cNvPicPr>
            <a:picLocks noChangeAspect="1"/>
          </p:cNvPicPr>
          <p:nvPr/>
        </p:nvPicPr>
        <p:blipFill>
          <a:blip r:embed="rId2"/>
          <a:stretch>
            <a:fillRect/>
          </a:stretch>
        </p:blipFill>
        <p:spPr>
          <a:xfrm>
            <a:off x="6258962" y="2603500"/>
            <a:ext cx="5275153" cy="382448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80668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Rating Analysis: Question 2</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4458195" cy="3416300"/>
          </a:xfrm>
        </p:spPr>
        <p:txBody>
          <a:bodyPr anchor="ctr">
            <a:normAutofit lnSpcReduction="10000"/>
          </a:bodyPr>
          <a:lstStyle/>
          <a:p>
            <a:endParaRPr lang="en-US" dirty="0"/>
          </a:p>
          <a:p>
            <a:endParaRPr lang="en-US" dirty="0"/>
          </a:p>
          <a:p>
            <a:r>
              <a:rPr lang="en-US" dirty="0"/>
              <a:t>Is there a significant difference between review ratings based on the location setting? </a:t>
            </a:r>
          </a:p>
          <a:p>
            <a:pPr lvl="1"/>
            <a:r>
              <a:rPr lang="en-US" dirty="0"/>
              <a:t>From this chart we can determine municipalities and towns tend to have higher ratings but are not significantly ahead.  </a:t>
            </a:r>
          </a:p>
          <a:p>
            <a:pPr lvl="1"/>
            <a:r>
              <a:rPr lang="en-US" dirty="0"/>
              <a:t>Hamlets on the other hand are not the best setting for </a:t>
            </a:r>
            <a:r>
              <a:rPr lang="en-US"/>
              <a:t>horror movies</a:t>
            </a:r>
            <a:endParaRPr lang="en-US" dirty="0"/>
          </a:p>
          <a:p>
            <a:pPr lvl="1"/>
            <a:endParaRPr lang="en-US" dirty="0"/>
          </a:p>
          <a:p>
            <a:endParaRPr lang="en-US" dirty="0"/>
          </a:p>
        </p:txBody>
      </p:sp>
      <p:pic>
        <p:nvPicPr>
          <p:cNvPr id="6" name="Picture 5">
            <a:extLst>
              <a:ext uri="{FF2B5EF4-FFF2-40B4-BE49-F238E27FC236}">
                <a16:creationId xmlns:a16="http://schemas.microsoft.com/office/drawing/2014/main" id="{F0CAAF1C-CB2C-BAD0-6D2D-1AF37EE85E21}"/>
              </a:ext>
            </a:extLst>
          </p:cNvPr>
          <p:cNvPicPr>
            <a:picLocks noChangeAspect="1"/>
          </p:cNvPicPr>
          <p:nvPr/>
        </p:nvPicPr>
        <p:blipFill>
          <a:blip r:embed="rId2"/>
          <a:stretch>
            <a:fillRect/>
          </a:stretch>
        </p:blipFill>
        <p:spPr>
          <a:xfrm>
            <a:off x="6578853" y="2414538"/>
            <a:ext cx="4257706" cy="3533801"/>
          </a:xfrm>
          <a:prstGeom prst="rect">
            <a:avLst/>
          </a:prstGeom>
        </p:spPr>
      </p:pic>
    </p:spTree>
    <p:extLst>
      <p:ext uri="{BB962C8B-B14F-4D97-AF65-F5344CB8AC3E}">
        <p14:creationId xmlns:p14="http://schemas.microsoft.com/office/powerpoint/2010/main" val="152901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p:txBody>
          <a:bodyPr/>
          <a:lstStyle/>
          <a:p>
            <a:r>
              <a:rPr lang="en-US" dirty="0">
                <a:latin typeface="Simplified Arabic Fixed" panose="02070309020205020404" pitchFamily="49" charset="-78"/>
                <a:cs typeface="Simplified Arabic Fixed" panose="02070309020205020404" pitchFamily="49" charset="-78"/>
              </a:rPr>
              <a:t>Question 1</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p:txBody>
          <a:bodyPr/>
          <a:lstStyle/>
          <a:p>
            <a:r>
              <a:rPr lang="en-US" dirty="0"/>
              <a:t>Question 1</a:t>
            </a:r>
          </a:p>
        </p:txBody>
      </p:sp>
    </p:spTree>
    <p:extLst>
      <p:ext uri="{BB962C8B-B14F-4D97-AF65-F5344CB8AC3E}">
        <p14:creationId xmlns:p14="http://schemas.microsoft.com/office/powerpoint/2010/main" val="106883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p:txBody>
          <a:bodyPr/>
          <a:lstStyle/>
          <a:p>
            <a:r>
              <a:rPr lang="en-US" dirty="0">
                <a:latin typeface="Simplified Arabic Fixed" panose="02070309020205020404" pitchFamily="49" charset="-78"/>
                <a:cs typeface="Simplified Arabic Fixed" panose="02070309020205020404" pitchFamily="49" charset="-78"/>
              </a:rPr>
              <a:t>Question 1</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p:txBody>
          <a:bodyPr/>
          <a:lstStyle/>
          <a:p>
            <a:r>
              <a:rPr lang="en-US" dirty="0"/>
              <a:t>Question 1</a:t>
            </a:r>
          </a:p>
        </p:txBody>
      </p:sp>
    </p:spTree>
    <p:extLst>
      <p:ext uri="{BB962C8B-B14F-4D97-AF65-F5344CB8AC3E}">
        <p14:creationId xmlns:p14="http://schemas.microsoft.com/office/powerpoint/2010/main" val="1434407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1">
      <a:dk1>
        <a:sysClr val="windowText" lastClr="000000"/>
      </a:dk1>
      <a:lt1>
        <a:sysClr val="window" lastClr="FFFFFF"/>
      </a:lt1>
      <a:dk2>
        <a:srgbClr val="505046"/>
      </a:dk2>
      <a:lt2>
        <a:srgbClr val="EEECE1"/>
      </a:lt2>
      <a:accent1>
        <a:srgbClr val="591200"/>
      </a:accent1>
      <a:accent2>
        <a:srgbClr val="FFBD47"/>
      </a:accent2>
      <a:accent3>
        <a:srgbClr val="B64926"/>
      </a:accent3>
      <a:accent4>
        <a:srgbClr val="FF8427"/>
      </a:accent4>
      <a:accent5>
        <a:srgbClr val="CC9900"/>
      </a:accent5>
      <a:accent6>
        <a:srgbClr val="E84C22"/>
      </a:accent6>
      <a:hlink>
        <a:srgbClr val="CC9900"/>
      </a:hlink>
      <a:folHlink>
        <a:srgbClr val="666699"/>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2706</TotalTime>
  <Words>403</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Simplified Arabic Fixed</vt:lpstr>
      <vt:lpstr>Wingdings 3</vt:lpstr>
      <vt:lpstr>Ion Boardroom</vt:lpstr>
      <vt:lpstr>Horror Movie Trends </vt:lpstr>
      <vt:lpstr>Motivation and Interest</vt:lpstr>
      <vt:lpstr>Rating Analysis: Source Material</vt:lpstr>
      <vt:lpstr>Rating Analysis: Question 1</vt:lpstr>
      <vt:lpstr>Rating Analysis: Question 2</vt:lpstr>
      <vt:lpstr>Question 1</vt:lpstr>
      <vt:lpstr>Question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Horror Movie Trends</dc:title>
  <dc:creator>Danielle Torpy</dc:creator>
  <cp:lastModifiedBy>Danielle Torpy</cp:lastModifiedBy>
  <cp:revision>7</cp:revision>
  <dcterms:created xsi:type="dcterms:W3CDTF">2022-11-03T21:00:10Z</dcterms:created>
  <dcterms:modified xsi:type="dcterms:W3CDTF">2022-11-10T01:59:26Z</dcterms:modified>
</cp:coreProperties>
</file>