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4" r:id="rId2"/>
    <p:sldId id="257" r:id="rId3"/>
    <p:sldId id="259" r:id="rId4"/>
    <p:sldId id="260" r:id="rId5"/>
    <p:sldId id="263" r:id="rId6"/>
    <p:sldId id="265" r:id="rId7"/>
    <p:sldId id="266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66D8403-8FA6-4867-9AC2-4481318E586B}" type="datetimeFigureOut">
              <a:rPr lang="he-IL" smtClean="0"/>
              <a:t>ו'/תשרי/תשפ"ד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EB04B25-88E8-4F92-9DFB-4853CF2A71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489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dirty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dirty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dirty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dirty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dirty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3BA555D1-45B3-8864-F4E9-ABA506FBD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019" y="2634237"/>
            <a:ext cx="9573961" cy="3143689"/>
          </a:xfrm>
        </p:spPr>
      </p:pic>
      <p:sp>
        <p:nvSpPr>
          <p:cNvPr id="6" name="כותרת משנה 2">
            <a:extLst>
              <a:ext uri="{FF2B5EF4-FFF2-40B4-BE49-F238E27FC236}">
                <a16:creationId xmlns:a16="http://schemas.microsoft.com/office/drawing/2014/main" id="{177A3234-D8AE-EE3A-71A5-3C4A24533D53}"/>
              </a:ext>
            </a:extLst>
          </p:cNvPr>
          <p:cNvSpPr txBox="1">
            <a:spLocks/>
          </p:cNvSpPr>
          <p:nvPr/>
        </p:nvSpPr>
        <p:spPr>
          <a:xfrm>
            <a:off x="-163901" y="53049"/>
            <a:ext cx="1544128" cy="439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1600" dirty="0"/>
              <a:t>בנימין פייגין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2249586C-E12B-9403-F6C2-92A02FB59A81}"/>
              </a:ext>
            </a:extLst>
          </p:cNvPr>
          <p:cNvSpPr/>
          <p:nvPr/>
        </p:nvSpPr>
        <p:spPr>
          <a:xfrm>
            <a:off x="684870" y="686213"/>
            <a:ext cx="10822258" cy="175432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perspectiveBelow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Light" panose="020E0507020206020404" pitchFamily="34" charset="0"/>
              </a:rPr>
              <a:t>STD</a:t>
            </a:r>
            <a:r>
              <a:rPr lang="he-IL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Guttman Hatzvi" panose="02010401010101010101" pitchFamily="2" charset="-79"/>
                <a:cs typeface="Guttman Hatzvi" panose="02010401010101010101" pitchFamily="2" charset="-79"/>
              </a:rPr>
              <a:t>מצגת מסמך </a:t>
            </a:r>
            <a:r>
              <a:rPr lang="he-IL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he-IL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b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pperplate Gothic Light" panose="020E0507020206020404" pitchFamily="34" charset="0"/>
              </a:rPr>
              <a:t>Calculator Discount Retail</a:t>
            </a:r>
            <a:endParaRPr lang="he-IL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6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70655B-6E37-03B7-6061-0C857347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686" y="315800"/>
            <a:ext cx="2496628" cy="1293028"/>
          </a:xfrm>
        </p:spPr>
        <p:txBody>
          <a:bodyPr>
            <a:normAutofit/>
          </a:bodyPr>
          <a:lstStyle/>
          <a:p>
            <a:pPr algn="ctr"/>
            <a:r>
              <a:rPr lang="he-IL" sz="4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תקציר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045E5D-551A-8FB7-087A-38409F5EE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30" y="1702855"/>
            <a:ext cx="11169770" cy="2041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במצגת זו אציג את מסמך העיצוב </a:t>
            </a:r>
            <a:r>
              <a:rPr lang="he-IL" dirty="0">
                <a:latin typeface="Copperplate Gothic Light" panose="020E0507020206020404" pitchFamily="34" charset="0"/>
              </a:rPr>
              <a:t>(</a:t>
            </a:r>
            <a:r>
              <a:rPr lang="en-US" dirty="0">
                <a:latin typeface="Copperplate Gothic Light" panose="020E0507020206020404" pitchFamily="34" charset="0"/>
              </a:rPr>
              <a:t>STD</a:t>
            </a:r>
            <a:r>
              <a:rPr lang="he-IL" dirty="0">
                <a:latin typeface="Copperplate Gothic Light" panose="020E0507020206020404" pitchFamily="34" charset="0"/>
              </a:rPr>
              <a:t>) </a:t>
            </a:r>
            <a:r>
              <a:rPr lang="he-IL" sz="20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של המוצר </a:t>
            </a:r>
            <a:r>
              <a:rPr lang="he-IL" dirty="0">
                <a:latin typeface="Copperplate Gothic Light" panose="020E0507020206020404" pitchFamily="34" charset="0"/>
              </a:rPr>
              <a:t>-</a:t>
            </a:r>
            <a:r>
              <a:rPr lang="en-US" dirty="0">
                <a:latin typeface="Copperplate Gothic Light" panose="020E0507020206020404" pitchFamily="34" charset="0"/>
              </a:rPr>
              <a:t>Calculator Discount Retail" </a:t>
            </a:r>
            <a:r>
              <a:rPr lang="he-IL" dirty="0">
                <a:latin typeface="Copperplate Gothic Light" panose="020E0507020206020404" pitchFamily="34" charset="0"/>
              </a:rPr>
              <a:t>"</a:t>
            </a:r>
            <a:endParaRPr lang="en-US" dirty="0">
              <a:latin typeface="Copperplate Gothic Light" panose="020E0507020206020404" pitchFamily="34" charset="0"/>
            </a:endParaRPr>
          </a:p>
          <a:p>
            <a:r>
              <a:rPr lang="he-IL" sz="20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אציג את מסמך הפירוק הפונקציונלי</a:t>
            </a:r>
          </a:p>
          <a:p>
            <a:r>
              <a:rPr lang="he-IL" sz="20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אתמקד בשני  סטוריז ואציג את מקרי הבדיקה של סטוריז אלו</a:t>
            </a:r>
          </a:p>
          <a:p>
            <a:r>
              <a:rPr lang="he-IL" sz="20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בנוסף אציג שלושה מקרי בדיקה ואתמקד בעיצוב הבדיקות</a:t>
            </a: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7BC68577-30F2-DFB7-220D-759A5F84D898}"/>
              </a:ext>
            </a:extLst>
          </p:cNvPr>
          <p:cNvSpPr txBox="1">
            <a:spLocks/>
          </p:cNvSpPr>
          <p:nvPr/>
        </p:nvSpPr>
        <p:spPr>
          <a:xfrm>
            <a:off x="8548777" y="4358064"/>
            <a:ext cx="2957423" cy="2351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sz="2000" b="1" dirty="0">
                <a:latin typeface="Guttman Hatzvi" panose="02010401010101010101" pitchFamily="2" charset="-79"/>
                <a:cs typeface="Guttman Hatzvi" panose="02010401010101010101" pitchFamily="2" charset="-79"/>
              </a:rPr>
              <a:t>מה זה?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800" dirty="0">
                <a:cs typeface="Guttman Hatzvi" panose="02010401010101010101" pitchFamily="2" charset="-79"/>
              </a:rPr>
            </a:br>
            <a:r>
              <a:rPr lang="he-IL" sz="18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תוכנה העוזרת למוכרנים</a:t>
            </a:r>
            <a:br>
              <a:rPr lang="en-US" sz="1800" dirty="0">
                <a:cs typeface="Guttman Hatzvi" panose="02010401010101010101" pitchFamily="2" charset="-79"/>
              </a:rPr>
            </a:br>
            <a:r>
              <a:rPr lang="he-IL" sz="18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לחשב את סכומי הקנייה וההנחה בהתאם להנחות השונות הנהוגות בחנות.</a:t>
            </a:r>
          </a:p>
          <a:p>
            <a:endParaRPr lang="he-IL" sz="1800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642BE33-70A8-D870-3ACE-7C1B005A7378}"/>
              </a:ext>
            </a:extLst>
          </p:cNvPr>
          <p:cNvSpPr txBox="1"/>
          <p:nvPr/>
        </p:nvSpPr>
        <p:spPr>
          <a:xfrm>
            <a:off x="5038196" y="4358064"/>
            <a:ext cx="2755403" cy="23391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000" b="1" dirty="0">
                <a:latin typeface="Guttman Hatzvi" panose="02010401010101010101" pitchFamily="2" charset="-79"/>
                <a:cs typeface="Guttman Hatzvi" panose="02010401010101010101" pitchFamily="2" charset="-79"/>
              </a:rPr>
              <a:t>למי זה מיועד?</a:t>
            </a:r>
          </a:p>
          <a:p>
            <a:pPr algn="r"/>
            <a:endParaRPr lang="he-IL" b="1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algn="r"/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לבעלי עסקים וצרכנים שמעוניינים לרכוש מוצרי תיקונים קלים לבית, לקבל מחיר סופי ומעודכן בזמן אמת.</a:t>
            </a:r>
          </a:p>
          <a:p>
            <a:pPr algn="r"/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5FBDF9A-3479-1D65-28C1-26C095A4FEC5}"/>
              </a:ext>
            </a:extLst>
          </p:cNvPr>
          <p:cNvSpPr txBox="1"/>
          <p:nvPr/>
        </p:nvSpPr>
        <p:spPr>
          <a:xfrm>
            <a:off x="836762" y="4361515"/>
            <a:ext cx="3446257" cy="23391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000" b="1" dirty="0">
                <a:latin typeface="Guttman Hatzvi" panose="02010401010101010101" pitchFamily="2" charset="-79"/>
                <a:cs typeface="Guttman Hatzvi" panose="02010401010101010101" pitchFamily="2" charset="-79"/>
              </a:rPr>
              <a:t>מערכת לחישוב הנחות</a:t>
            </a:r>
          </a:p>
          <a:p>
            <a:pPr algn="r"/>
            <a:endParaRPr lang="he-IL" b="1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algn="r"/>
            <a:r>
              <a:rPr lang="en-US" dirty="0">
                <a:cs typeface="Guttman Hatzvi" panose="02010401010101010101" pitchFamily="2" charset="-79"/>
              </a:rPr>
              <a:t>Calculator Discount Retail 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באה לשרת את המוכרנים בחנות לבית.</a:t>
            </a:r>
            <a:b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</a:b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בחנות 3 מחלקות עיקריות: תאורה, נגרות ואינסטלציה.</a:t>
            </a:r>
          </a:p>
          <a:p>
            <a:pPr algn="r"/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EBF13CDC-FD10-64E8-0473-FE8C99DB4584}"/>
              </a:ext>
            </a:extLst>
          </p:cNvPr>
          <p:cNvSpPr txBox="1">
            <a:spLocks/>
          </p:cNvSpPr>
          <p:nvPr/>
        </p:nvSpPr>
        <p:spPr>
          <a:xfrm>
            <a:off x="2338652" y="3425981"/>
            <a:ext cx="7514696" cy="12465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b="1" dirty="0">
                <a:ln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000">
                      <a:srgbClr val="FBE9E8"/>
                    </a:gs>
                    <a:gs pos="75000">
                      <a:schemeClr val="accent1">
                        <a:lumMod val="45000"/>
                        <a:lumOff val="55000"/>
                      </a:schemeClr>
                    </a:gs>
                    <a:gs pos="8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50800" dist="38100" dir="10800000" algn="r" rotWithShape="0">
                    <a:schemeClr val="tx1">
                      <a:alpha val="40000"/>
                    </a:schemeClr>
                  </a:outerShdw>
                </a:effectLst>
                <a:latin typeface="Guttman Hatzvi" panose="02010401010101010101" pitchFamily="2" charset="-79"/>
                <a:cs typeface="Guttman Hatzvi" panose="02010401010101010101" pitchFamily="2" charset="-79"/>
              </a:rPr>
              <a:t>המוצר</a:t>
            </a:r>
            <a:r>
              <a:rPr lang="he-IL" sz="2800" b="1" dirty="0">
                <a:ln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000">
                      <a:srgbClr val="FBE9E8"/>
                    </a:gs>
                    <a:gs pos="75000">
                      <a:schemeClr val="accent1">
                        <a:lumMod val="45000"/>
                        <a:lumOff val="55000"/>
                      </a:schemeClr>
                    </a:gs>
                    <a:gs pos="8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50800" dist="38100" dir="10800000" algn="r" rotWithShape="0">
                    <a:schemeClr val="tx1">
                      <a:alpha val="40000"/>
                    </a:schemeClr>
                  </a:outerShdw>
                </a:effectLst>
              </a:rPr>
              <a:t> - </a:t>
            </a:r>
            <a:r>
              <a:rPr lang="en-US" sz="2800" b="1" dirty="0">
                <a:ln cmpd="sng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000">
                      <a:srgbClr val="FBE9E8"/>
                    </a:gs>
                    <a:gs pos="75000">
                      <a:schemeClr val="accent1">
                        <a:lumMod val="45000"/>
                        <a:lumOff val="55000"/>
                      </a:schemeClr>
                    </a:gs>
                    <a:gs pos="8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50800" dist="38100" dir="10800000" algn="r" rotWithShape="0">
                    <a:schemeClr val="tx1">
                      <a:alpha val="40000"/>
                    </a:schemeClr>
                  </a:outerShdw>
                </a:effectLst>
                <a:latin typeface="Copperplate Gothic Light" panose="020E0507020206020404" pitchFamily="34" charset="0"/>
              </a:rPr>
              <a:t>Calculator</a:t>
            </a:r>
            <a:r>
              <a:rPr lang="en-US" sz="2800" b="1" dirty="0">
                <a:ln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000">
                      <a:srgbClr val="FBE9E8"/>
                    </a:gs>
                    <a:gs pos="75000">
                      <a:schemeClr val="accent1">
                        <a:lumMod val="45000"/>
                        <a:lumOff val="55000"/>
                      </a:schemeClr>
                    </a:gs>
                    <a:gs pos="8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50800" dist="38100" dir="10800000" algn="r" rotWithShape="0">
                    <a:schemeClr val="tx1">
                      <a:alpha val="40000"/>
                    </a:schemeClr>
                  </a:outerShdw>
                </a:effectLst>
                <a:latin typeface="Copperplate Gothic Light" panose="020E0507020206020404" pitchFamily="34" charset="0"/>
              </a:rPr>
              <a:t> Discount Retail</a:t>
            </a:r>
            <a:br>
              <a:rPr lang="en-US" sz="2800" b="1" dirty="0">
                <a:ln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000">
                      <a:srgbClr val="FBE9E8"/>
                    </a:gs>
                    <a:gs pos="75000">
                      <a:schemeClr val="accent1">
                        <a:lumMod val="45000"/>
                        <a:lumOff val="55000"/>
                      </a:schemeClr>
                    </a:gs>
                    <a:gs pos="8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50800" dist="38100" dir="10800000" algn="r" rotWithShape="0">
                    <a:schemeClr val="tx1">
                      <a:alpha val="40000"/>
                    </a:schemeClr>
                  </a:outerShdw>
                </a:effectLst>
              </a:rPr>
            </a:br>
            <a:endParaRPr lang="he-IL" sz="2800" dirty="0">
              <a:ln>
                <a:solidFill>
                  <a:schemeClr val="accent1">
                    <a:lumMod val="75000"/>
                  </a:schemeClr>
                </a:solidFill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000">
                    <a:srgbClr val="FBE9E8"/>
                  </a:gs>
                  <a:gs pos="75000">
                    <a:schemeClr val="accent1">
                      <a:lumMod val="45000"/>
                      <a:lumOff val="55000"/>
                    </a:schemeClr>
                  </a:gs>
                  <a:gs pos="8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outerShdw blurRad="50800" dist="38100" dir="10800000" algn="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כותרת משנה 2">
            <a:extLst>
              <a:ext uri="{FF2B5EF4-FFF2-40B4-BE49-F238E27FC236}">
                <a16:creationId xmlns:a16="http://schemas.microsoft.com/office/drawing/2014/main" id="{B9EBD3CF-E196-5529-FA40-10076C5999CA}"/>
              </a:ext>
            </a:extLst>
          </p:cNvPr>
          <p:cNvSpPr txBox="1">
            <a:spLocks/>
          </p:cNvSpPr>
          <p:nvPr/>
        </p:nvSpPr>
        <p:spPr>
          <a:xfrm>
            <a:off x="-163901" y="53049"/>
            <a:ext cx="1544128" cy="439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1600" dirty="0"/>
              <a:t>בנימין פייגין</a:t>
            </a:r>
          </a:p>
        </p:txBody>
      </p:sp>
    </p:spTree>
    <p:extLst>
      <p:ext uri="{BB962C8B-B14F-4D97-AF65-F5344CB8AC3E}">
        <p14:creationId xmlns:p14="http://schemas.microsoft.com/office/powerpoint/2010/main" val="3078203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75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91" tmFilter="0, 0; 0.125,0.2665; 0.25,0.4; 0.375,0.465; 0.5,0.5;  0.625,0.535; 0.75,0.6; 0.875,0.7335; 1,1">
                                          <p:stCondLst>
                                            <p:cond delay="115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45" decel="50000">
                                          <p:stCondLst>
                                            <p:cond delay="59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45" decel="50000">
                                          <p:stCondLst>
                                            <p:cond delay="146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26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000"/>
                            </p:stCondLst>
                            <p:childTnLst>
                              <p:par>
                                <p:cTn id="68" presetID="26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030A84-0C78-0392-DD50-E62AC8E8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548" y="703988"/>
            <a:ext cx="4458027" cy="1293028"/>
          </a:xfrm>
        </p:spPr>
        <p:txBody>
          <a:bodyPr/>
          <a:lstStyle/>
          <a:p>
            <a:pPr algn="ctr"/>
            <a:r>
              <a:rPr lang="he-IL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Guttman Hatzvi" panose="02010401010101010101" pitchFamily="2" charset="-79"/>
                <a:cs typeface="Guttman Hatzvi" panose="02010401010101010101" pitchFamily="2" charset="-79"/>
              </a:rPr>
              <a:t>דרישות המערכת</a:t>
            </a:r>
            <a:endParaRPr lang="he-IL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9" name="מציין מיקום תוכן 8">
            <a:extLst>
              <a:ext uri="{FF2B5EF4-FFF2-40B4-BE49-F238E27FC236}">
                <a16:creationId xmlns:a16="http://schemas.microsoft.com/office/drawing/2014/main" id="{6535FCD6-BED8-5229-C4B1-3DD055A13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864" y="1997016"/>
            <a:ext cx="4701396" cy="4075980"/>
          </a:xfr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D571226-0711-0946-B937-42EBC7953370}"/>
              </a:ext>
            </a:extLst>
          </p:cNvPr>
          <p:cNvSpPr txBox="1">
            <a:spLocks/>
          </p:cNvSpPr>
          <p:nvPr/>
        </p:nvSpPr>
        <p:spPr>
          <a:xfrm>
            <a:off x="-163901" y="53049"/>
            <a:ext cx="1544128" cy="439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1600" dirty="0"/>
              <a:t>בנימין פייגין</a:t>
            </a:r>
          </a:p>
        </p:txBody>
      </p:sp>
    </p:spTree>
    <p:extLst>
      <p:ext uri="{BB962C8B-B14F-4D97-AF65-F5344CB8AC3E}">
        <p14:creationId xmlns:p14="http://schemas.microsoft.com/office/powerpoint/2010/main" val="282800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4FF5FA-76E2-4496-5B54-6BE1A127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214" y="267419"/>
            <a:ext cx="5961571" cy="849703"/>
          </a:xfrm>
        </p:spPr>
        <p:txBody>
          <a:bodyPr>
            <a:normAutofit/>
          </a:bodyPr>
          <a:lstStyle/>
          <a:p>
            <a:pPr algn="ctr"/>
            <a:r>
              <a:rPr lang="he-IL" sz="4400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Guttman Hatzvi" panose="02010401010101010101" pitchFamily="2" charset="-79"/>
                <a:cs typeface="Guttman Hatzvi" panose="02010401010101010101" pitchFamily="2" charset="-79"/>
              </a:rPr>
              <a:t>מסמך פירוק פונקציונלי</a:t>
            </a:r>
            <a:endParaRPr lang="he-IL" sz="4400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1" name="מציין מיקום תוכן 20">
            <a:extLst>
              <a:ext uri="{FF2B5EF4-FFF2-40B4-BE49-F238E27FC236}">
                <a16:creationId xmlns:a16="http://schemas.microsoft.com/office/drawing/2014/main" id="{DB29EB96-B8DE-35E4-8F8C-8BFF1CB97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766" y="1117122"/>
            <a:ext cx="8773064" cy="5568350"/>
          </a:xfr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CCF421E-16EC-BDBB-EE21-E278127F3598}"/>
              </a:ext>
            </a:extLst>
          </p:cNvPr>
          <p:cNvSpPr txBox="1">
            <a:spLocks/>
          </p:cNvSpPr>
          <p:nvPr/>
        </p:nvSpPr>
        <p:spPr>
          <a:xfrm>
            <a:off x="-163901" y="53049"/>
            <a:ext cx="1544128" cy="439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1600" dirty="0"/>
              <a:t>בנימין פייגין</a:t>
            </a:r>
          </a:p>
        </p:txBody>
      </p:sp>
    </p:spTree>
    <p:extLst>
      <p:ext uri="{BB962C8B-B14F-4D97-AF65-F5344CB8AC3E}">
        <p14:creationId xmlns:p14="http://schemas.microsoft.com/office/powerpoint/2010/main" val="222089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ABDB46-597A-196B-D8F8-BF52B89C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702" y="272782"/>
            <a:ext cx="5874589" cy="1250829"/>
          </a:xfrm>
        </p:spPr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he-IL" sz="48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Guttman Hatzvi" panose="02010401010101010101" pitchFamily="2" charset="-79"/>
                <a:cs typeface="Guttman Hatzvi" panose="02010401010101010101" pitchFamily="2" charset="-79"/>
              </a:rPr>
              <a:t>התמקדות ב 2 סטוריז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F91FF01A-FA57-B1D8-C79C-B4632780C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492" y="2172471"/>
            <a:ext cx="10317015" cy="914528"/>
          </a:xfr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019BE9FE-93E9-3131-ECB3-A79FC3803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91" y="4530190"/>
            <a:ext cx="10317015" cy="914528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0E7AD8C5-5C7C-E0CE-6D15-8EB680F91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90" y="4253926"/>
            <a:ext cx="10317015" cy="276264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5F788C87-81B4-38FF-115B-9E8DBEDC3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92" y="1896207"/>
            <a:ext cx="10317015" cy="276264"/>
          </a:xfrm>
          <a:prstGeom prst="rect">
            <a:avLst/>
          </a:prstGeo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B1448FE-0326-EF24-3BB7-382B3BAAEBCA}"/>
              </a:ext>
            </a:extLst>
          </p:cNvPr>
          <p:cNvSpPr txBox="1">
            <a:spLocks/>
          </p:cNvSpPr>
          <p:nvPr/>
        </p:nvSpPr>
        <p:spPr>
          <a:xfrm>
            <a:off x="-163901" y="53049"/>
            <a:ext cx="1544128" cy="439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1600" dirty="0"/>
              <a:t>בנימין פייגין</a:t>
            </a:r>
          </a:p>
        </p:txBody>
      </p:sp>
    </p:spTree>
    <p:extLst>
      <p:ext uri="{BB962C8B-B14F-4D97-AF65-F5344CB8AC3E}">
        <p14:creationId xmlns:p14="http://schemas.microsoft.com/office/powerpoint/2010/main" val="3934092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26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23FB9273-D3D0-FD82-6849-B37020ED2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282" y="2193925"/>
            <a:ext cx="5257436" cy="4024313"/>
          </a:xfr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98E6242-42CF-A00B-6F80-0AFA05A20F2D}"/>
              </a:ext>
            </a:extLst>
          </p:cNvPr>
          <p:cNvSpPr txBox="1">
            <a:spLocks/>
          </p:cNvSpPr>
          <p:nvPr/>
        </p:nvSpPr>
        <p:spPr>
          <a:xfrm>
            <a:off x="-163901" y="53049"/>
            <a:ext cx="1544128" cy="439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1600" dirty="0"/>
              <a:t>בנימין פייגין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7AC5BB3-1CB4-340A-CE9D-44F7BBBF952B}"/>
              </a:ext>
            </a:extLst>
          </p:cNvPr>
          <p:cNvSpPr/>
          <p:nvPr/>
        </p:nvSpPr>
        <p:spPr>
          <a:xfrm>
            <a:off x="6235383" y="401076"/>
            <a:ext cx="57294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התמקדות ב 3 מקרי בדיקה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8C597D5-08CB-6AE2-F22B-F50929E1769F}"/>
              </a:ext>
            </a:extLst>
          </p:cNvPr>
          <p:cNvSpPr/>
          <p:nvPr/>
        </p:nvSpPr>
        <p:spPr>
          <a:xfrm>
            <a:off x="3936594" y="1389833"/>
            <a:ext cx="4318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מקרה בדיקה ראשון: 1.1.3.1</a:t>
            </a:r>
          </a:p>
        </p:txBody>
      </p:sp>
    </p:spTree>
    <p:extLst>
      <p:ext uri="{BB962C8B-B14F-4D97-AF65-F5344CB8AC3E}">
        <p14:creationId xmlns:p14="http://schemas.microsoft.com/office/powerpoint/2010/main" val="180050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D11AF274-DBC8-00B9-FE27-0F2673657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819" y="1604513"/>
            <a:ext cx="5218981" cy="4934310"/>
          </a:xfr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17195BD-10A4-8DAD-3CF4-08393ECF176D}"/>
              </a:ext>
            </a:extLst>
          </p:cNvPr>
          <p:cNvSpPr txBox="1">
            <a:spLocks/>
          </p:cNvSpPr>
          <p:nvPr/>
        </p:nvSpPr>
        <p:spPr>
          <a:xfrm>
            <a:off x="-163901" y="53049"/>
            <a:ext cx="1544128" cy="439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1600" dirty="0"/>
              <a:t>בנימין פייגין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6D84455B-56C1-F0FA-7A21-8986F75711BB}"/>
              </a:ext>
            </a:extLst>
          </p:cNvPr>
          <p:cNvSpPr/>
          <p:nvPr/>
        </p:nvSpPr>
        <p:spPr>
          <a:xfrm>
            <a:off x="3827333" y="492515"/>
            <a:ext cx="449995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מקרה בדיקה שני: 1.1.9.1</a:t>
            </a:r>
          </a:p>
        </p:txBody>
      </p:sp>
    </p:spTree>
    <p:extLst>
      <p:ext uri="{BB962C8B-B14F-4D97-AF65-F5344CB8AC3E}">
        <p14:creationId xmlns:p14="http://schemas.microsoft.com/office/powerpoint/2010/main" val="718457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מציין מיקום תוכן 12">
            <a:extLst>
              <a:ext uri="{FF2B5EF4-FFF2-40B4-BE49-F238E27FC236}">
                <a16:creationId xmlns:a16="http://schemas.microsoft.com/office/drawing/2014/main" id="{B47CDD62-CD2C-4418-7436-147FC12F8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445" y="1621766"/>
            <a:ext cx="5201729" cy="4908430"/>
          </a:xfr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E9B8DF2-5804-06F4-FA64-90BEBFE9D4B1}"/>
              </a:ext>
            </a:extLst>
          </p:cNvPr>
          <p:cNvSpPr txBox="1">
            <a:spLocks/>
          </p:cNvSpPr>
          <p:nvPr/>
        </p:nvSpPr>
        <p:spPr>
          <a:xfrm>
            <a:off x="-163901" y="53049"/>
            <a:ext cx="1544128" cy="439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1600" dirty="0"/>
              <a:t>בנימין פייגין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44D16B4-4AE0-341F-8A7C-4AF8F4FE4FBE}"/>
              </a:ext>
            </a:extLst>
          </p:cNvPr>
          <p:cNvSpPr/>
          <p:nvPr/>
        </p:nvSpPr>
        <p:spPr>
          <a:xfrm>
            <a:off x="3620803" y="492515"/>
            <a:ext cx="49503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מקרה בדיקה שלישי: 1.1.9.2</a:t>
            </a:r>
          </a:p>
        </p:txBody>
      </p:sp>
    </p:spTree>
    <p:extLst>
      <p:ext uri="{BB962C8B-B14F-4D97-AF65-F5344CB8AC3E}">
        <p14:creationId xmlns:p14="http://schemas.microsoft.com/office/powerpoint/2010/main" val="9555605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895ED7AD-0DE3-14DC-0F40-FF0E5285C2B6}"/>
              </a:ext>
            </a:extLst>
          </p:cNvPr>
          <p:cNvSpPr/>
          <p:nvPr/>
        </p:nvSpPr>
        <p:spPr>
          <a:xfrm>
            <a:off x="1863911" y="2505670"/>
            <a:ext cx="8464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תודה על הצפייה וההקשבה </a:t>
            </a:r>
            <a:r>
              <a:rPr lang="he-IL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Wingdings" panose="05000000000000000000" pitchFamily="2" charset="2"/>
              </a:rPr>
              <a:t></a:t>
            </a:r>
            <a:endParaRPr lang="he-IL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4392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שובל אדים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TM04033937[[fn=שובל אדים]]</Template>
  <TotalTime>1139</TotalTime>
  <Words>169</Words>
  <Application>Microsoft Office PowerPoint</Application>
  <PresentationFormat>מסך רחב</PresentationFormat>
  <Paragraphs>31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Copperplate Gothic Light</vt:lpstr>
      <vt:lpstr>Guttman Hatzvi</vt:lpstr>
      <vt:lpstr>שובל אדים</vt:lpstr>
      <vt:lpstr>מצגת של PowerPoint‏</vt:lpstr>
      <vt:lpstr>תקציר</vt:lpstr>
      <vt:lpstr>דרישות המערכת</vt:lpstr>
      <vt:lpstr>מסמך פירוק פונקציונלי</vt:lpstr>
      <vt:lpstr>התמקדות ב 2 סטוריז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מסמך STD –  פרויקט  Calculator Discount Retail</dc:title>
  <dc:creator>בני פייגין</dc:creator>
  <cp:lastModifiedBy>בני פייגין</cp:lastModifiedBy>
  <cp:revision>13</cp:revision>
  <dcterms:created xsi:type="dcterms:W3CDTF">2023-09-05T11:04:46Z</dcterms:created>
  <dcterms:modified xsi:type="dcterms:W3CDTF">2023-09-21T13:49:07Z</dcterms:modified>
</cp:coreProperties>
</file>