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oboto"/>
      <p:regular r:id="rId41"/>
      <p:bold r:id="rId42"/>
      <p:italic r:id="rId43"/>
      <p:boldItalic r:id="rId44"/>
    </p:embeddedFont>
    <p:embeddedFont>
      <p:font typeface="Roboto Medium"/>
      <p:regular r:id="rId45"/>
      <p:bold r:id="rId46"/>
      <p:italic r:id="rId47"/>
      <p:boldItalic r:id="rId48"/>
    </p:embeddedFont>
    <p:embeddedFont>
      <p:font typeface="Fira Sans Medium"/>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RobotoMedium-bold.fntdata"/><Relationship Id="rId45" Type="http://schemas.openxmlformats.org/officeDocument/2006/relationships/font" Target="fonts/Roboto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Medium-boldItalic.fntdata"/><Relationship Id="rId47" Type="http://schemas.openxmlformats.org/officeDocument/2006/relationships/font" Target="fonts/RobotoMedium-italic.fntdata"/><Relationship Id="rId49" Type="http://schemas.openxmlformats.org/officeDocument/2006/relationships/font" Target="fonts/FiraSansMedium-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FiraSansMedium-italic.fntdata"/><Relationship Id="rId50" Type="http://schemas.openxmlformats.org/officeDocument/2006/relationships/font" Target="fonts/FiraSansMedium-bold.fntdata"/><Relationship Id="rId52" Type="http://schemas.openxmlformats.org/officeDocument/2006/relationships/font" Target="fonts/FiraSansMedium-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8e148ae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Ashley</a:t>
            </a:r>
            <a:endParaRPr/>
          </a:p>
        </p:txBody>
      </p:sp>
      <p:sp>
        <p:nvSpPr>
          <p:cNvPr id="63" name="Google Shape;63;g1a8e148ae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b4005e29b3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Junwei</a:t>
            </a:r>
            <a:endParaRPr/>
          </a:p>
        </p:txBody>
      </p:sp>
      <p:sp>
        <p:nvSpPr>
          <p:cNvPr id="205" name="Google Shape;205;g1b4005e29b3_4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b07fa3309f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Junwei</a:t>
            </a:r>
            <a:endParaRPr/>
          </a:p>
        </p:txBody>
      </p:sp>
      <p:sp>
        <p:nvSpPr>
          <p:cNvPr id="220" name="Google Shape;220;g1b07fa3309f_7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aed8fcbf3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000">
                <a:solidFill>
                  <a:schemeClr val="dk1"/>
                </a:solidFill>
                <a:latin typeface="Roboto"/>
                <a:ea typeface="Roboto"/>
                <a:cs typeface="Roboto"/>
                <a:sym typeface="Roboto"/>
              </a:rPr>
              <a:t>Up to 84% of consumers noted that reviews were important in their purchasing decisions.</a:t>
            </a:r>
            <a:endParaRPr sz="1000">
              <a:solidFill>
                <a:schemeClr val="dk1"/>
              </a:solidFill>
              <a:latin typeface="Roboto"/>
              <a:ea typeface="Roboto"/>
              <a:cs typeface="Roboto"/>
              <a:sym typeface="Roboto"/>
            </a:endParaRPr>
          </a:p>
          <a:p>
            <a:pPr indent="0" lvl="0" marL="0" rtl="0" algn="l">
              <a:lnSpc>
                <a:spcPct val="130000"/>
              </a:lnSpc>
              <a:spcBef>
                <a:spcPts val="0"/>
              </a:spcBef>
              <a:spcAft>
                <a:spcPts val="0"/>
              </a:spcAft>
              <a:buNone/>
            </a:pPr>
            <a:r>
              <a:t/>
            </a:r>
            <a:endParaRPr sz="1000">
              <a:solidFill>
                <a:schemeClr val="dk1"/>
              </a:solidFill>
              <a:latin typeface="Roboto"/>
              <a:ea typeface="Roboto"/>
              <a:cs typeface="Roboto"/>
              <a:sym typeface="Roboto"/>
            </a:endParaRPr>
          </a:p>
          <a:p>
            <a:pPr indent="0" lvl="0" marL="0" rtl="0" algn="l">
              <a:lnSpc>
                <a:spcPct val="130000"/>
              </a:lnSpc>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Leah</a:t>
            </a:r>
            <a:endParaRPr sz="1000">
              <a:solidFill>
                <a:schemeClr val="dk1"/>
              </a:solidFill>
              <a:latin typeface="Roboto"/>
              <a:ea typeface="Roboto"/>
              <a:cs typeface="Roboto"/>
              <a:sym typeface="Roboto"/>
            </a:endParaRPr>
          </a:p>
        </p:txBody>
      </p:sp>
      <p:sp>
        <p:nvSpPr>
          <p:cNvPr id="233" name="Google Shape;233;g1aed8fcbf3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aed8fcbf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Leah</a:t>
            </a:r>
            <a:endParaRPr/>
          </a:p>
        </p:txBody>
      </p:sp>
      <p:sp>
        <p:nvSpPr>
          <p:cNvPr id="248" name="Google Shape;248;g1aed8fcbf3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ed8fcbf3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Leah</a:t>
            </a:r>
            <a:endParaRPr/>
          </a:p>
        </p:txBody>
      </p:sp>
      <p:sp>
        <p:nvSpPr>
          <p:cNvPr id="260" name="Google Shape;260;g1aed8fcbf3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aed8fcbf3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Leah: </a:t>
            </a:r>
            <a:endParaRPr/>
          </a:p>
          <a:p>
            <a:pPr indent="0" lvl="0" marL="0" rtl="0" algn="l">
              <a:spcBef>
                <a:spcPts val="0"/>
              </a:spcBef>
              <a:spcAft>
                <a:spcPts val="0"/>
              </a:spcAft>
              <a:buNone/>
            </a:pPr>
            <a:r>
              <a:rPr lang="en"/>
              <a:t>Additional note: TSNE - dimentionsality reduction </a:t>
            </a:r>
            <a:endParaRPr/>
          </a:p>
          <a:p>
            <a:pPr indent="-330200" lvl="1" marL="914400" rtl="0" algn="l">
              <a:lnSpc>
                <a:spcPct val="15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No way of knowing what product each review is reviewing for</a:t>
            </a:r>
            <a:endParaRPr/>
          </a:p>
        </p:txBody>
      </p:sp>
      <p:sp>
        <p:nvSpPr>
          <p:cNvPr id="273" name="Google Shape;273;g1aed8fcbf36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8e148ae1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1a8e148ae1b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b4bfa1459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Up to 84% of consumers noted that reviews were important in their purchasing decisions.</a:t>
            </a:r>
            <a:endParaRPr sz="1000">
              <a:solidFill>
                <a:schemeClr val="dk1"/>
              </a:solidFill>
              <a:latin typeface="Roboto"/>
              <a:ea typeface="Roboto"/>
              <a:cs typeface="Roboto"/>
              <a:sym typeface="Roboto"/>
            </a:endParaRPr>
          </a:p>
          <a:p>
            <a:pPr indent="0" lvl="0" marL="0" rtl="0" algn="l">
              <a:lnSpc>
                <a:spcPct val="130000"/>
              </a:lnSpc>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Making the assumption that Sentiment are directly related the words in reviews and the numeric ratings</a:t>
            </a:r>
            <a:endParaRPr sz="1000">
              <a:solidFill>
                <a:schemeClr val="dk1"/>
              </a:solidFill>
              <a:latin typeface="Roboto"/>
              <a:ea typeface="Roboto"/>
              <a:cs typeface="Roboto"/>
              <a:sym typeface="Roboto"/>
            </a:endParaRPr>
          </a:p>
        </p:txBody>
      </p:sp>
      <p:sp>
        <p:nvSpPr>
          <p:cNvPr id="298" name="Google Shape;298;g1b4bfa1459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b4bfa1459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I’ll be talking about Naive Bayes Classifier</a:t>
            </a:r>
            <a:endParaRPr/>
          </a:p>
          <a:p>
            <a:pPr indent="0" lvl="0" marL="0" rtl="0" algn="l">
              <a:spcBef>
                <a:spcPts val="0"/>
              </a:spcBef>
              <a:spcAft>
                <a:spcPts val="0"/>
              </a:spcAft>
              <a:buNone/>
            </a:pPr>
            <a:r>
              <a:rPr lang="en"/>
              <a:t>Before we start talking about the training </a:t>
            </a:r>
            <a:endParaRPr/>
          </a:p>
          <a:p>
            <a:pPr indent="0" lvl="0" marL="0" rtl="0" algn="l">
              <a:spcBef>
                <a:spcPts val="0"/>
              </a:spcBef>
              <a:spcAft>
                <a:spcPts val="0"/>
              </a:spcAft>
              <a:buNone/>
            </a:pPr>
            <a:r>
              <a:t/>
            </a:r>
            <a:endParaRPr/>
          </a:p>
        </p:txBody>
      </p:sp>
      <p:sp>
        <p:nvSpPr>
          <p:cNvPr id="312" name="Google Shape;312;g1b4bfa1459f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b4bfa1459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1b4bfa1459f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8e148ae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Ashley</a:t>
            </a:r>
            <a:endParaRPr/>
          </a:p>
        </p:txBody>
      </p:sp>
      <p:sp>
        <p:nvSpPr>
          <p:cNvPr id="78" name="Google Shape;78;g1a8e148ae1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af141fdd9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1af141fdd9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af141fdd9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phrases into account with gensim bigrams and trigrams(?)</a:t>
            </a:r>
            <a:endParaRPr/>
          </a:p>
          <a:p>
            <a:pPr indent="0" lvl="0" marL="0" rtl="0" algn="l">
              <a:spcBef>
                <a:spcPts val="0"/>
              </a:spcBef>
              <a:spcAft>
                <a:spcPts val="0"/>
              </a:spcAft>
              <a:buNone/>
            </a:pPr>
            <a:r>
              <a:rPr lang="en"/>
              <a:t>Word Embedding high pain without GPU acceleration</a:t>
            </a:r>
            <a:endParaRPr/>
          </a:p>
        </p:txBody>
      </p:sp>
      <p:sp>
        <p:nvSpPr>
          <p:cNvPr id="356" name="Google Shape;356;g1af141fdd98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b07fa330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t/>
            </a:r>
            <a:endParaRPr sz="1000"/>
          </a:p>
        </p:txBody>
      </p:sp>
      <p:sp>
        <p:nvSpPr>
          <p:cNvPr id="380" name="Google Shape;380;g1b07fa3309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b07fa3309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1b07fa3309f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b07fa3309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1b07fa3309f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aed8fcbf3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1aed8fcbf36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b4005e29b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1b4005e29b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b4005e29b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1b4005e29b3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b4005e29b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50000"/>
              </a:lnSpc>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We were able to conclude that pet supplies did peak before major holidays, and throughout winter and then again end of summer. This in part can be attributed to exclusive deals in amazon. We also believe that some pet owners may wait until january to purchase in order to get better deals on the over stocking of many companies. Logistic regression model had about a 60% accuracy on predicting when consumers would  review a purchased product.</a:t>
            </a:r>
            <a:endParaRPr sz="500"/>
          </a:p>
        </p:txBody>
      </p:sp>
      <p:sp>
        <p:nvSpPr>
          <p:cNvPr id="455" name="Google Shape;455;g1b4005e29b3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b07fa3309f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1b07fa3309f_1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8e148ae1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Leah</a:t>
            </a:r>
            <a:endParaRPr/>
          </a:p>
        </p:txBody>
      </p:sp>
      <p:sp>
        <p:nvSpPr>
          <p:cNvPr id="108" name="Google Shape;108;g1a8e148ae1b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b07fa330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Up to 84% of consumers noted that reviews were important in their purchasing decisions.</a:t>
            </a:r>
            <a:endParaRPr sz="1000"/>
          </a:p>
        </p:txBody>
      </p:sp>
      <p:sp>
        <p:nvSpPr>
          <p:cNvPr id="480" name="Google Shape;480;g1b07fa3309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b07fa3309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1b07fa3309f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b07fa330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1b07fa3309f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aed8fcbf3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1aed8fcbf36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aed8fcbf3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explored review data in many different aspects </a:t>
            </a:r>
            <a:endParaRPr/>
          </a:p>
          <a:p>
            <a:pPr indent="0" lvl="0" marL="0" rtl="0" algn="l">
              <a:spcBef>
                <a:spcPts val="0"/>
              </a:spcBef>
              <a:spcAft>
                <a:spcPts val="0"/>
              </a:spcAft>
              <a:buNone/>
            </a:pPr>
            <a:r>
              <a:t/>
            </a:r>
            <a:endParaRPr/>
          </a:p>
        </p:txBody>
      </p:sp>
      <p:sp>
        <p:nvSpPr>
          <p:cNvPr id="530" name="Google Shape;530;g1aed8fcbf36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a8e148ae1b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1a8e148ae1b_0_5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aed8fcbf3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1aed8fcbf36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8e148ae1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Leah</a:t>
            </a:r>
            <a:endParaRPr/>
          </a:p>
        </p:txBody>
      </p:sp>
      <p:sp>
        <p:nvSpPr>
          <p:cNvPr id="129" name="Google Shape;129;g1a8e148ae1b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8e148ae1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We should explain 5-core data (how it is trimmed and if people are using random selection, how that was made)</a:t>
            </a:r>
            <a:endParaRPr/>
          </a:p>
          <a:p>
            <a:pPr indent="0" lvl="0" marL="0" rtl="0" algn="l">
              <a:spcBef>
                <a:spcPts val="0"/>
              </a:spcBef>
              <a:spcAft>
                <a:spcPts val="0"/>
              </a:spcAft>
              <a:buNone/>
            </a:pPr>
            <a:r>
              <a:rPr lang="en"/>
              <a:t>Junwei</a:t>
            </a:r>
            <a:endParaRPr/>
          </a:p>
        </p:txBody>
      </p:sp>
      <p:sp>
        <p:nvSpPr>
          <p:cNvPr id="141" name="Google Shape;141;g1a8e148ae1b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ed8fcbf3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We should explain 5-core data (how it is trimmed and if people are using random selection, how that was made)</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Verdana"/>
                <a:ea typeface="Verdana"/>
                <a:cs typeface="Verdana"/>
                <a:sym typeface="Verdana"/>
              </a:rPr>
              <a:t>Justifying recommendations using distantly-labeled reviews and fined-grained aspects</a:t>
            </a:r>
            <a:endParaRPr b="1" sz="12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EFEFD"/>
                </a:highlight>
                <a:latin typeface="Verdana"/>
                <a:ea typeface="Verdana"/>
                <a:cs typeface="Verdana"/>
                <a:sym typeface="Verdana"/>
              </a:rPr>
              <a:t>Jianmo Ni, Jiacheng Li, Julian McAuley</a:t>
            </a:r>
            <a:endParaRPr sz="1200">
              <a:solidFill>
                <a:schemeClr val="dk1"/>
              </a:solidFill>
              <a:highlight>
                <a:srgbClr val="FEFEFD"/>
              </a:highlight>
              <a:latin typeface="Verdana"/>
              <a:ea typeface="Verdana"/>
              <a:cs typeface="Verdana"/>
              <a:sym typeface="Verdana"/>
            </a:endParaRPr>
          </a:p>
          <a:p>
            <a:pPr indent="0" lvl="0" marL="0" rtl="0" algn="l">
              <a:spcBef>
                <a:spcPts val="0"/>
              </a:spcBef>
              <a:spcAft>
                <a:spcPts val="0"/>
              </a:spcAft>
              <a:buNone/>
            </a:pPr>
            <a:r>
              <a:rPr i="1" lang="en" sz="1200">
                <a:solidFill>
                  <a:schemeClr val="dk1"/>
                </a:solidFill>
                <a:latin typeface="Verdana"/>
                <a:ea typeface="Verdana"/>
                <a:cs typeface="Verdana"/>
                <a:sym typeface="Verdana"/>
              </a:rPr>
              <a:t>Empirical Methods in Natural Language Processing (EMNLP)</a:t>
            </a:r>
            <a:r>
              <a:rPr lang="en" sz="1200">
                <a:solidFill>
                  <a:schemeClr val="dk1"/>
                </a:solidFill>
                <a:highlight>
                  <a:srgbClr val="FEFEFD"/>
                </a:highlight>
                <a:latin typeface="Verdana"/>
                <a:ea typeface="Verdana"/>
                <a:cs typeface="Verdana"/>
                <a:sym typeface="Verdana"/>
              </a:rPr>
              <a:t>, 2019</a:t>
            </a:r>
            <a:endParaRPr/>
          </a:p>
        </p:txBody>
      </p:sp>
      <p:sp>
        <p:nvSpPr>
          <p:cNvPr id="153" name="Google Shape;153;g1aed8fcbf36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07fa3309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b07fa3309f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4005e29b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Junwei: clustering the different reviews based on their characteristics could set the stage for product recommendation models</a:t>
            </a:r>
            <a:endParaRPr/>
          </a:p>
        </p:txBody>
      </p:sp>
      <p:sp>
        <p:nvSpPr>
          <p:cNvPr id="176" name="Google Shape;176;g1b4005e29b3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4005e29b3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Junwei</a:t>
            </a:r>
            <a:endParaRPr/>
          </a:p>
        </p:txBody>
      </p:sp>
      <p:sp>
        <p:nvSpPr>
          <p:cNvPr id="190" name="Google Shape;190;g1b4005e29b3_4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13"/>
          <p:cNvSpPr/>
          <p:nvPr>
            <p:ph idx="2" type="pic"/>
          </p:nvPr>
        </p:nvSpPr>
        <p:spPr>
          <a:xfrm>
            <a:off x="5514974" y="821531"/>
            <a:ext cx="2693100" cy="35004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2" name="Shape 52"/>
        <p:cNvGrpSpPr/>
        <p:nvPr/>
      </p:nvGrpSpPr>
      <p:grpSpPr>
        <a:xfrm>
          <a:off x="0" y="0"/>
          <a:ext cx="0" cy="0"/>
          <a:chOff x="0" y="0"/>
          <a:chExt cx="0" cy="0"/>
        </a:xfrm>
      </p:grpSpPr>
      <p:sp>
        <p:nvSpPr>
          <p:cNvPr id="53" name="Google Shape;53;p14"/>
          <p:cNvSpPr/>
          <p:nvPr>
            <p:ph idx="2" type="pic"/>
          </p:nvPr>
        </p:nvSpPr>
        <p:spPr>
          <a:xfrm>
            <a:off x="816769" y="1452951"/>
            <a:ext cx="3905100" cy="2512200"/>
          </a:xfrm>
          <a:prstGeom prst="rect">
            <a:avLst/>
          </a:prstGeom>
          <a:noFill/>
          <a:ln>
            <a:noFill/>
          </a:ln>
        </p:spPr>
      </p:sp>
      <p:sp>
        <p:nvSpPr>
          <p:cNvPr id="54" name="Google Shape;54;p14"/>
          <p:cNvSpPr/>
          <p:nvPr>
            <p:ph idx="3" type="pic"/>
          </p:nvPr>
        </p:nvSpPr>
        <p:spPr>
          <a:xfrm>
            <a:off x="4335870" y="1965008"/>
            <a:ext cx="1070700" cy="22002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55" name="Shape 55"/>
        <p:cNvGrpSpPr/>
        <p:nvPr/>
      </p:nvGrpSpPr>
      <p:grpSpPr>
        <a:xfrm>
          <a:off x="0" y="0"/>
          <a:ext cx="0" cy="0"/>
          <a:chOff x="0" y="0"/>
          <a:chExt cx="0" cy="0"/>
        </a:xfrm>
      </p:grpSpPr>
      <p:sp>
        <p:nvSpPr>
          <p:cNvPr id="56" name="Google Shape;56;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8" name="Google Shape;58;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2.jp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nijianmo.github.io/amazon/index.html"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hyperlink" Target="https://nijianmo.github.io/amazon/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6"/>
          <p:cNvSpPr/>
          <p:nvPr/>
        </p:nvSpPr>
        <p:spPr>
          <a:xfrm rot="5400000">
            <a:off x="7410528" y="2410546"/>
            <a:ext cx="2484704"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6" name="Google Shape;66;p16"/>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 name="Google Shape;67;p16"/>
          <p:cNvSpPr/>
          <p:nvPr/>
        </p:nvSpPr>
        <p:spPr>
          <a:xfrm rot="2629250">
            <a:off x="-323216" y="-762721"/>
            <a:ext cx="2344287" cy="4188072"/>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 name="Google Shape;68;p16"/>
          <p:cNvSpPr/>
          <p:nvPr/>
        </p:nvSpPr>
        <p:spPr>
          <a:xfrm rot="3287732">
            <a:off x="-726112" y="-1063275"/>
            <a:ext cx="2386625" cy="4116865"/>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 name="Google Shape;69;p16"/>
          <p:cNvSpPr/>
          <p:nvPr/>
        </p:nvSpPr>
        <p:spPr>
          <a:xfrm rot="8902757">
            <a:off x="1695517" y="416834"/>
            <a:ext cx="1026500" cy="9546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70" name="Google Shape;70;p16"/>
          <p:cNvGrpSpPr/>
          <p:nvPr/>
        </p:nvGrpSpPr>
        <p:grpSpPr>
          <a:xfrm>
            <a:off x="1320350" y="1958400"/>
            <a:ext cx="5705100" cy="1392975"/>
            <a:chOff x="1760467" y="2544525"/>
            <a:chExt cx="7606800" cy="1857300"/>
          </a:xfrm>
        </p:grpSpPr>
        <p:sp>
          <p:nvSpPr>
            <p:cNvPr id="71" name="Google Shape;71;p16"/>
            <p:cNvSpPr txBox="1"/>
            <p:nvPr/>
          </p:nvSpPr>
          <p:spPr>
            <a:xfrm>
              <a:off x="1760467" y="2544525"/>
              <a:ext cx="7606800" cy="1857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4300">
                  <a:solidFill>
                    <a:schemeClr val="dk1"/>
                  </a:solidFill>
                  <a:latin typeface="Fira Sans Medium"/>
                  <a:ea typeface="Fira Sans Medium"/>
                  <a:cs typeface="Fira Sans Medium"/>
                  <a:sym typeface="Fira Sans Medium"/>
                </a:rPr>
                <a:t>Data 144: Amazon Reviews </a:t>
              </a:r>
              <a:r>
                <a:rPr lang="en" sz="4300">
                  <a:solidFill>
                    <a:schemeClr val="dk1"/>
                  </a:solidFill>
                  <a:latin typeface="Fira Sans Medium"/>
                  <a:ea typeface="Fira Sans Medium"/>
                  <a:cs typeface="Fira Sans Medium"/>
                  <a:sym typeface="Fira Sans Medium"/>
                </a:rPr>
                <a:t>Final Project</a:t>
              </a:r>
              <a:endParaRPr sz="3100">
                <a:solidFill>
                  <a:schemeClr val="dk1"/>
                </a:solidFill>
                <a:latin typeface="Fira Sans Medium"/>
                <a:ea typeface="Fira Sans Medium"/>
                <a:cs typeface="Fira Sans Medium"/>
                <a:sym typeface="Fira Sans Medium"/>
              </a:endParaRPr>
            </a:p>
          </p:txBody>
        </p:sp>
        <p:grpSp>
          <p:nvGrpSpPr>
            <p:cNvPr id="72" name="Google Shape;72;p16"/>
            <p:cNvGrpSpPr/>
            <p:nvPr/>
          </p:nvGrpSpPr>
          <p:grpSpPr>
            <a:xfrm>
              <a:off x="5859000" y="3289158"/>
              <a:ext cx="2069684" cy="368030"/>
              <a:chOff x="6066440" y="2585243"/>
              <a:chExt cx="3947519" cy="846826"/>
            </a:xfrm>
          </p:grpSpPr>
          <p:sp>
            <p:nvSpPr>
              <p:cNvPr id="73" name="Google Shape;73;p16"/>
              <p:cNvSpPr/>
              <p:nvPr/>
            </p:nvSpPr>
            <p:spPr>
              <a:xfrm>
                <a:off x="6066440" y="2585243"/>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 name="Google Shape;74;p16"/>
              <p:cNvSpPr/>
              <p:nvPr/>
            </p:nvSpPr>
            <p:spPr>
              <a:xfrm>
                <a:off x="9241703" y="2628353"/>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75" name="Google Shape;75;p16"/>
          <p:cNvSpPr txBox="1"/>
          <p:nvPr/>
        </p:nvSpPr>
        <p:spPr>
          <a:xfrm>
            <a:off x="809700" y="3579775"/>
            <a:ext cx="752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5"/>
          <p:cNvPicPr preferRelativeResize="0"/>
          <p:nvPr/>
        </p:nvPicPr>
        <p:blipFill>
          <a:blip r:embed="rId3">
            <a:alphaModFix/>
          </a:blip>
          <a:stretch>
            <a:fillRect/>
          </a:stretch>
        </p:blipFill>
        <p:spPr>
          <a:xfrm>
            <a:off x="5018050" y="770750"/>
            <a:ext cx="2838200" cy="2043900"/>
          </a:xfrm>
          <a:prstGeom prst="rect">
            <a:avLst/>
          </a:prstGeom>
          <a:noFill/>
          <a:ln>
            <a:noFill/>
          </a:ln>
        </p:spPr>
      </p:pic>
      <p:pic>
        <p:nvPicPr>
          <p:cNvPr id="208" name="Google Shape;208;p25"/>
          <p:cNvPicPr preferRelativeResize="0"/>
          <p:nvPr/>
        </p:nvPicPr>
        <p:blipFill>
          <a:blip r:embed="rId4">
            <a:alphaModFix/>
          </a:blip>
          <a:stretch>
            <a:fillRect/>
          </a:stretch>
        </p:blipFill>
        <p:spPr>
          <a:xfrm>
            <a:off x="5831283" y="2814650"/>
            <a:ext cx="2636668" cy="2282376"/>
          </a:xfrm>
          <a:prstGeom prst="rect">
            <a:avLst/>
          </a:prstGeom>
          <a:noFill/>
          <a:ln>
            <a:noFill/>
          </a:ln>
        </p:spPr>
      </p:pic>
      <p:sp>
        <p:nvSpPr>
          <p:cNvPr id="209" name="Google Shape;209;p25"/>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0" name="Google Shape;210;p25"/>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1" name="Google Shape;211;p25"/>
          <p:cNvSpPr txBox="1"/>
          <p:nvPr/>
        </p:nvSpPr>
        <p:spPr>
          <a:xfrm>
            <a:off x="83525" y="1273800"/>
            <a:ext cx="5211000" cy="3737100"/>
          </a:xfrm>
          <a:prstGeom prst="rect">
            <a:avLst/>
          </a:prstGeom>
          <a:noFill/>
          <a:ln>
            <a:noFill/>
          </a:ln>
        </p:spPr>
        <p:txBody>
          <a:bodyPr anchorCtr="0" anchor="t" bIns="34275" lIns="68575" spcFirstLastPara="1" rIns="68575" wrap="square" tIns="34275">
            <a:spAutoFit/>
          </a:bodyPr>
          <a:lstStyle/>
          <a:p>
            <a:pPr indent="0" lvl="0" marL="0" rtl="0" algn="l">
              <a:lnSpc>
                <a:spcPct val="130000"/>
              </a:lnSpc>
              <a:spcBef>
                <a:spcPts val="0"/>
              </a:spcBef>
              <a:spcAft>
                <a:spcPts val="0"/>
              </a:spcAft>
              <a:buNone/>
            </a:pPr>
            <a:r>
              <a:t/>
            </a:r>
            <a:endParaRPr sz="1600">
              <a:latin typeface="Roboto"/>
              <a:ea typeface="Roboto"/>
              <a:cs typeface="Roboto"/>
              <a:sym typeface="Roboto"/>
            </a:endParaRPr>
          </a:p>
          <a:p>
            <a:pPr indent="-323850" lvl="0" marL="457200" marR="0" rtl="0" algn="l">
              <a:lnSpc>
                <a:spcPct val="150000"/>
              </a:lnSpc>
              <a:spcBef>
                <a:spcPts val="0"/>
              </a:spcBef>
              <a:spcAft>
                <a:spcPts val="0"/>
              </a:spcAft>
              <a:buSzPts val="1500"/>
              <a:buFont typeface="Roboto"/>
              <a:buChar char="●"/>
            </a:pPr>
            <a:r>
              <a:rPr lang="en" sz="1500">
                <a:latin typeface="Roboto"/>
                <a:ea typeface="Roboto"/>
                <a:cs typeface="Roboto"/>
                <a:sym typeface="Roboto"/>
              </a:rPr>
              <a:t>Most reviews are concentrated in the lower left corner</a:t>
            </a:r>
            <a:endParaRPr sz="1500">
              <a:latin typeface="Roboto"/>
              <a:ea typeface="Roboto"/>
              <a:cs typeface="Roboto"/>
              <a:sym typeface="Roboto"/>
            </a:endParaRPr>
          </a:p>
          <a:p>
            <a:pPr indent="-323850" lvl="0" marL="457200" marR="0" rtl="0" algn="l">
              <a:lnSpc>
                <a:spcPct val="150000"/>
              </a:lnSpc>
              <a:spcBef>
                <a:spcPts val="0"/>
              </a:spcBef>
              <a:spcAft>
                <a:spcPts val="0"/>
              </a:spcAft>
              <a:buSzPts val="1500"/>
              <a:buFont typeface="Roboto"/>
              <a:buChar char="●"/>
            </a:pPr>
            <a:r>
              <a:rPr lang="en" sz="1500">
                <a:latin typeface="Roboto"/>
                <a:ea typeface="Roboto"/>
                <a:cs typeface="Roboto"/>
                <a:sym typeface="Roboto"/>
              </a:rPr>
              <a:t>There are reasonable amounts of outlier reviews</a:t>
            </a:r>
            <a:endParaRPr sz="1500">
              <a:latin typeface="Roboto"/>
              <a:ea typeface="Roboto"/>
              <a:cs typeface="Roboto"/>
              <a:sym typeface="Roboto"/>
            </a:endParaRPr>
          </a:p>
          <a:p>
            <a:pPr indent="-323850" lvl="0" marL="457200" marR="0" rtl="0" algn="l">
              <a:lnSpc>
                <a:spcPct val="150000"/>
              </a:lnSpc>
              <a:spcBef>
                <a:spcPts val="0"/>
              </a:spcBef>
              <a:spcAft>
                <a:spcPts val="0"/>
              </a:spcAft>
              <a:buSzPts val="1500"/>
              <a:buFont typeface="Roboto"/>
              <a:buChar char="●"/>
            </a:pPr>
            <a:r>
              <a:rPr lang="en" sz="1500">
                <a:latin typeface="Roboto"/>
                <a:ea typeface="Roboto"/>
                <a:cs typeface="Roboto"/>
                <a:sym typeface="Roboto"/>
              </a:rPr>
              <a:t>There are many </a:t>
            </a:r>
            <a:r>
              <a:rPr lang="en" sz="1500">
                <a:latin typeface="Roboto"/>
                <a:ea typeface="Roboto"/>
                <a:cs typeface="Roboto"/>
                <a:sym typeface="Roboto"/>
              </a:rPr>
              <a:t>similarities</a:t>
            </a:r>
            <a:r>
              <a:rPr lang="en" sz="1500">
                <a:latin typeface="Roboto"/>
                <a:ea typeface="Roboto"/>
                <a:cs typeface="Roboto"/>
                <a:sym typeface="Roboto"/>
              </a:rPr>
              <a:t> among reviews</a:t>
            </a:r>
            <a:endParaRPr sz="1500">
              <a:latin typeface="Roboto"/>
              <a:ea typeface="Roboto"/>
              <a:cs typeface="Roboto"/>
              <a:sym typeface="Roboto"/>
            </a:endParaRPr>
          </a:p>
          <a:p>
            <a:pPr indent="-323850" lvl="0" marL="457200" marR="0" rtl="0" algn="l">
              <a:lnSpc>
                <a:spcPct val="150000"/>
              </a:lnSpc>
              <a:spcBef>
                <a:spcPts val="0"/>
              </a:spcBef>
              <a:spcAft>
                <a:spcPts val="0"/>
              </a:spcAft>
              <a:buSzPts val="1500"/>
              <a:buFont typeface="Roboto"/>
              <a:buChar char="●"/>
            </a:pPr>
            <a:r>
              <a:rPr lang="en" sz="1500">
                <a:latin typeface="Roboto"/>
                <a:ea typeface="Roboto"/>
                <a:cs typeface="Roboto"/>
                <a:sym typeface="Roboto"/>
              </a:rPr>
              <a:t>Cluster 0 contains the most reviews</a:t>
            </a:r>
            <a:endParaRPr sz="1500">
              <a:latin typeface="Roboto"/>
              <a:ea typeface="Roboto"/>
              <a:cs typeface="Roboto"/>
              <a:sym typeface="Roboto"/>
            </a:endParaRPr>
          </a:p>
          <a:p>
            <a:pPr indent="-323850" lvl="0" marL="457200" marR="0" rtl="0" algn="l">
              <a:lnSpc>
                <a:spcPct val="150000"/>
              </a:lnSpc>
              <a:spcBef>
                <a:spcPts val="0"/>
              </a:spcBef>
              <a:spcAft>
                <a:spcPts val="0"/>
              </a:spcAft>
              <a:buSzPts val="1500"/>
              <a:buFont typeface="Roboto"/>
              <a:buChar char="●"/>
            </a:pPr>
            <a:r>
              <a:rPr lang="en" sz="1500">
                <a:latin typeface="Roboto"/>
                <a:ea typeface="Roboto"/>
                <a:cs typeface="Roboto"/>
                <a:sym typeface="Roboto"/>
              </a:rPr>
              <a:t>Cluster 1 has the highest average star</a:t>
            </a:r>
            <a:endParaRPr sz="1500">
              <a:latin typeface="Roboto"/>
              <a:ea typeface="Roboto"/>
              <a:cs typeface="Roboto"/>
              <a:sym typeface="Roboto"/>
            </a:endParaRPr>
          </a:p>
          <a:p>
            <a:pPr indent="-323850" lvl="0" marL="457200" marR="0" rtl="0" algn="l">
              <a:lnSpc>
                <a:spcPct val="150000"/>
              </a:lnSpc>
              <a:spcBef>
                <a:spcPts val="0"/>
              </a:spcBef>
              <a:spcAft>
                <a:spcPts val="0"/>
              </a:spcAft>
              <a:buSzPts val="1500"/>
              <a:buFont typeface="Roboto"/>
              <a:buChar char="●"/>
            </a:pPr>
            <a:r>
              <a:rPr lang="en" sz="1500">
                <a:latin typeface="Roboto"/>
                <a:ea typeface="Roboto"/>
                <a:cs typeface="Roboto"/>
                <a:sym typeface="Roboto"/>
              </a:rPr>
              <a:t>Cluster 4 on average has the most ‘one star’ and ‘five star’</a:t>
            </a:r>
            <a:endParaRPr sz="1500">
              <a:latin typeface="Roboto"/>
              <a:ea typeface="Roboto"/>
              <a:cs typeface="Roboto"/>
              <a:sym typeface="Roboto"/>
            </a:endParaRPr>
          </a:p>
          <a:p>
            <a:pPr indent="-323850" lvl="0" marL="457200" marR="0" rtl="0" algn="l">
              <a:lnSpc>
                <a:spcPct val="150000"/>
              </a:lnSpc>
              <a:spcBef>
                <a:spcPts val="0"/>
              </a:spcBef>
              <a:spcAft>
                <a:spcPts val="0"/>
              </a:spcAft>
              <a:buSzPts val="1500"/>
              <a:buFont typeface="Roboto"/>
              <a:buChar char="●"/>
            </a:pPr>
            <a:r>
              <a:rPr lang="en" sz="1500">
                <a:latin typeface="Roboto"/>
                <a:ea typeface="Roboto"/>
                <a:cs typeface="Roboto"/>
                <a:sym typeface="Roboto"/>
              </a:rPr>
              <a:t>Food &amp; toy reviews are rather scattered (yellow &amp; orange)</a:t>
            </a:r>
            <a:endParaRPr sz="1500">
              <a:latin typeface="Roboto"/>
              <a:ea typeface="Roboto"/>
              <a:cs typeface="Roboto"/>
              <a:sym typeface="Roboto"/>
            </a:endParaRPr>
          </a:p>
          <a:p>
            <a:pPr indent="-323850" lvl="0" marL="457200" marR="0" rtl="0" algn="l">
              <a:lnSpc>
                <a:spcPct val="150000"/>
              </a:lnSpc>
              <a:spcBef>
                <a:spcPts val="0"/>
              </a:spcBef>
              <a:spcAft>
                <a:spcPts val="0"/>
              </a:spcAft>
              <a:buSzPts val="1500"/>
              <a:buFont typeface="Roboto"/>
              <a:buChar char="●"/>
            </a:pPr>
            <a:r>
              <a:rPr lang="en" sz="1500">
                <a:latin typeface="Roboto"/>
                <a:ea typeface="Roboto"/>
                <a:cs typeface="Roboto"/>
                <a:sym typeface="Roboto"/>
              </a:rPr>
              <a:t>Cluster 7 has the most ‘dog’  but also an outlier</a:t>
            </a:r>
            <a:endParaRPr sz="1500">
              <a:latin typeface="Roboto"/>
              <a:ea typeface="Roboto"/>
              <a:cs typeface="Roboto"/>
              <a:sym typeface="Roboto"/>
            </a:endParaRPr>
          </a:p>
        </p:txBody>
      </p:sp>
      <p:sp>
        <p:nvSpPr>
          <p:cNvPr id="212" name="Google Shape;212;p25"/>
          <p:cNvSpPr txBox="1"/>
          <p:nvPr/>
        </p:nvSpPr>
        <p:spPr>
          <a:xfrm>
            <a:off x="429869" y="538060"/>
            <a:ext cx="25455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300">
                <a:solidFill>
                  <a:schemeClr val="lt1"/>
                </a:solidFill>
                <a:latin typeface="Fira Sans Medium"/>
                <a:ea typeface="Fira Sans Medium"/>
                <a:cs typeface="Fira Sans Medium"/>
                <a:sym typeface="Fira Sans Medium"/>
              </a:rPr>
              <a:t>Results</a:t>
            </a:r>
            <a:endParaRPr sz="3300">
              <a:solidFill>
                <a:schemeClr val="lt1"/>
              </a:solidFill>
              <a:latin typeface="Fira Sans Medium"/>
              <a:ea typeface="Fira Sans Medium"/>
              <a:cs typeface="Fira Sans Medium"/>
              <a:sym typeface="Fira Sans Medium"/>
            </a:endParaRPr>
          </a:p>
        </p:txBody>
      </p:sp>
      <p:sp>
        <p:nvSpPr>
          <p:cNvPr id="213" name="Google Shape;213;p25"/>
          <p:cNvSpPr/>
          <p:nvPr/>
        </p:nvSpPr>
        <p:spPr>
          <a:xfrm rot="7878991">
            <a:off x="8267342" y="-611138"/>
            <a:ext cx="938651" cy="1656737"/>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 name="Google Shape;214;p25"/>
          <p:cNvSpPr/>
          <p:nvPr/>
        </p:nvSpPr>
        <p:spPr>
          <a:xfrm flipH="1" rot="-1201657">
            <a:off x="8784556" y="-385739"/>
            <a:ext cx="937967" cy="165725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 name="Google Shape;215;p25"/>
          <p:cNvSpPr/>
          <p:nvPr/>
        </p:nvSpPr>
        <p:spPr>
          <a:xfrm rot="2700000">
            <a:off x="2777558" y="51894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6" name="Google Shape;216;p25"/>
          <p:cNvSpPr txBox="1"/>
          <p:nvPr/>
        </p:nvSpPr>
        <p:spPr>
          <a:xfrm>
            <a:off x="8298650" y="17113"/>
            <a:ext cx="10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pic>
        <p:nvPicPr>
          <p:cNvPr id="217" name="Google Shape;217;p25"/>
          <p:cNvPicPr preferRelativeResize="0"/>
          <p:nvPr/>
        </p:nvPicPr>
        <p:blipFill>
          <a:blip r:embed="rId5">
            <a:alphaModFix/>
          </a:blip>
          <a:stretch>
            <a:fillRect/>
          </a:stretch>
        </p:blipFill>
        <p:spPr>
          <a:xfrm>
            <a:off x="7776275" y="770750"/>
            <a:ext cx="930525" cy="204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3" name="Google Shape;223;p26"/>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4" name="Google Shape;224;p26"/>
          <p:cNvSpPr txBox="1"/>
          <p:nvPr/>
        </p:nvSpPr>
        <p:spPr>
          <a:xfrm>
            <a:off x="429869" y="538060"/>
            <a:ext cx="25455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300">
                <a:solidFill>
                  <a:schemeClr val="lt1"/>
                </a:solidFill>
                <a:latin typeface="Fira Sans Medium"/>
                <a:ea typeface="Fira Sans Medium"/>
                <a:cs typeface="Fira Sans Medium"/>
                <a:sym typeface="Fira Sans Medium"/>
              </a:rPr>
              <a:t>Results</a:t>
            </a:r>
            <a:endParaRPr sz="3300">
              <a:solidFill>
                <a:schemeClr val="lt1"/>
              </a:solidFill>
              <a:latin typeface="Fira Sans Medium"/>
              <a:ea typeface="Fira Sans Medium"/>
              <a:cs typeface="Fira Sans Medium"/>
              <a:sym typeface="Fira Sans Medium"/>
            </a:endParaRPr>
          </a:p>
        </p:txBody>
      </p:sp>
      <p:sp>
        <p:nvSpPr>
          <p:cNvPr id="225" name="Google Shape;225;p26"/>
          <p:cNvSpPr/>
          <p:nvPr/>
        </p:nvSpPr>
        <p:spPr>
          <a:xfrm rot="7878991">
            <a:off x="8104842" y="-490426"/>
            <a:ext cx="938651" cy="1656737"/>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6" name="Google Shape;226;p26"/>
          <p:cNvSpPr/>
          <p:nvPr/>
        </p:nvSpPr>
        <p:spPr>
          <a:xfrm flipH="1" rot="-1201657">
            <a:off x="8713906" y="-402239"/>
            <a:ext cx="937967" cy="165725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7" name="Google Shape;227;p26"/>
          <p:cNvSpPr/>
          <p:nvPr/>
        </p:nvSpPr>
        <p:spPr>
          <a:xfrm rot="2700000">
            <a:off x="2777558" y="51894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8" name="Google Shape;228;p26"/>
          <p:cNvSpPr txBox="1"/>
          <p:nvPr/>
        </p:nvSpPr>
        <p:spPr>
          <a:xfrm>
            <a:off x="8154400" y="137838"/>
            <a:ext cx="10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pic>
        <p:nvPicPr>
          <p:cNvPr id="229" name="Google Shape;229;p26"/>
          <p:cNvPicPr preferRelativeResize="0"/>
          <p:nvPr/>
        </p:nvPicPr>
        <p:blipFill>
          <a:blip r:embed="rId3">
            <a:alphaModFix/>
          </a:blip>
          <a:stretch>
            <a:fillRect/>
          </a:stretch>
        </p:blipFill>
        <p:spPr>
          <a:xfrm>
            <a:off x="4010747" y="1273800"/>
            <a:ext cx="4651378" cy="3482225"/>
          </a:xfrm>
          <a:prstGeom prst="rect">
            <a:avLst/>
          </a:prstGeom>
          <a:noFill/>
          <a:ln>
            <a:noFill/>
          </a:ln>
        </p:spPr>
      </p:pic>
      <p:sp>
        <p:nvSpPr>
          <p:cNvPr id="230" name="Google Shape;230;p26"/>
          <p:cNvSpPr txBox="1"/>
          <p:nvPr/>
        </p:nvSpPr>
        <p:spPr>
          <a:xfrm>
            <a:off x="0" y="1940325"/>
            <a:ext cx="5211000" cy="1026600"/>
          </a:xfrm>
          <a:prstGeom prst="rect">
            <a:avLst/>
          </a:prstGeom>
          <a:noFill/>
          <a:ln>
            <a:noFill/>
          </a:ln>
        </p:spPr>
        <p:txBody>
          <a:bodyPr anchorCtr="0" anchor="t" bIns="34275" lIns="68575" spcFirstLastPara="1" rIns="68575" wrap="square" tIns="34275">
            <a:spAutoFit/>
          </a:bodyPr>
          <a:lstStyle/>
          <a:p>
            <a:pPr indent="0" lvl="0" marL="457200" rtl="0" algn="l">
              <a:lnSpc>
                <a:spcPct val="130000"/>
              </a:lnSpc>
              <a:spcBef>
                <a:spcPts val="0"/>
              </a:spcBef>
              <a:spcAft>
                <a:spcPts val="0"/>
              </a:spcAft>
              <a:buNone/>
            </a:pPr>
            <a:r>
              <a:rPr lang="en" sz="1700">
                <a:solidFill>
                  <a:schemeClr val="dk1"/>
                </a:solidFill>
                <a:latin typeface="Roboto"/>
                <a:ea typeface="Roboto"/>
                <a:cs typeface="Roboto"/>
                <a:sym typeface="Roboto"/>
              </a:rPr>
              <a:t>Exploring the variety of reviews</a:t>
            </a:r>
            <a:endParaRPr sz="1700">
              <a:latin typeface="Roboto"/>
              <a:ea typeface="Roboto"/>
              <a:cs typeface="Roboto"/>
              <a:sym typeface="Roboto"/>
            </a:endParaRPr>
          </a:p>
          <a:p>
            <a:pPr indent="-317500" lvl="0" marL="457200" rtl="0" algn="l">
              <a:lnSpc>
                <a:spcPct val="115000"/>
              </a:lnSpc>
              <a:spcBef>
                <a:spcPts val="1200"/>
              </a:spcBef>
              <a:spcAft>
                <a:spcPts val="0"/>
              </a:spcAft>
              <a:buSzPts val="1400"/>
              <a:buFont typeface="Roboto"/>
              <a:buChar char="●"/>
            </a:pPr>
            <a:r>
              <a:rPr lang="en">
                <a:solidFill>
                  <a:schemeClr val="accent2"/>
                </a:solidFill>
                <a:highlight>
                  <a:srgbClr val="FFFFFF"/>
                </a:highlight>
                <a:latin typeface="Roboto"/>
                <a:ea typeface="Roboto"/>
                <a:cs typeface="Roboto"/>
                <a:sym typeface="Roboto"/>
              </a:rPr>
              <a:t>Dimensionality Reduction </a:t>
            </a:r>
            <a:r>
              <a:rPr lang="en">
                <a:latin typeface="Roboto"/>
                <a:ea typeface="Roboto"/>
                <a:cs typeface="Roboto"/>
                <a:sym typeface="Roboto"/>
              </a:rPr>
              <a:t>using TSNE</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Reviews seem to be very different</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nvSpPr>
        <p:spPr>
          <a:xfrm>
            <a:off x="429875" y="1538575"/>
            <a:ext cx="8438100" cy="7773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sz="2000">
              <a:latin typeface="Roboto"/>
              <a:ea typeface="Roboto"/>
              <a:cs typeface="Roboto"/>
              <a:sym typeface="Roboto"/>
            </a:endParaRPr>
          </a:p>
          <a:p>
            <a:pPr indent="0" lvl="0" marL="0" marR="0" rtl="0" algn="l">
              <a:lnSpc>
                <a:spcPct val="130000"/>
              </a:lnSpc>
              <a:spcBef>
                <a:spcPts val="0"/>
              </a:spcBef>
              <a:spcAft>
                <a:spcPts val="0"/>
              </a:spcAft>
              <a:buNone/>
            </a:pPr>
            <a:r>
              <a:t/>
            </a:r>
            <a:endParaRPr sz="2000">
              <a:latin typeface="Roboto"/>
              <a:ea typeface="Roboto"/>
              <a:cs typeface="Roboto"/>
              <a:sym typeface="Roboto"/>
            </a:endParaRPr>
          </a:p>
        </p:txBody>
      </p:sp>
      <p:sp>
        <p:nvSpPr>
          <p:cNvPr id="236" name="Google Shape;236;p27"/>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 name="Google Shape;237;p27"/>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 name="Google Shape;238;p27"/>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27"/>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0" name="Google Shape;240;p27"/>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Motivation</a:t>
            </a:r>
            <a:endParaRPr sz="2500">
              <a:solidFill>
                <a:schemeClr val="lt1"/>
              </a:solidFill>
              <a:latin typeface="Fira Sans Medium"/>
              <a:ea typeface="Fira Sans Medium"/>
              <a:cs typeface="Fira Sans Medium"/>
              <a:sym typeface="Fira Sans Medium"/>
            </a:endParaRPr>
          </a:p>
        </p:txBody>
      </p:sp>
      <p:sp>
        <p:nvSpPr>
          <p:cNvPr id="241" name="Google Shape;241;p27"/>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2" name="Google Shape;242;p27"/>
          <p:cNvSpPr txBox="1"/>
          <p:nvPr/>
        </p:nvSpPr>
        <p:spPr>
          <a:xfrm>
            <a:off x="8391875" y="187625"/>
            <a:ext cx="5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pic>
        <p:nvPicPr>
          <p:cNvPr id="243" name="Google Shape;243;p27"/>
          <p:cNvPicPr preferRelativeResize="0"/>
          <p:nvPr/>
        </p:nvPicPr>
        <p:blipFill rotWithShape="1">
          <a:blip r:embed="rId3">
            <a:alphaModFix/>
          </a:blip>
          <a:srcRect b="0" l="0" r="64729" t="0"/>
          <a:stretch/>
        </p:blipFill>
        <p:spPr>
          <a:xfrm>
            <a:off x="7171725" y="2571750"/>
            <a:ext cx="2075602" cy="2522825"/>
          </a:xfrm>
          <a:prstGeom prst="rect">
            <a:avLst/>
          </a:prstGeom>
          <a:noFill/>
          <a:ln>
            <a:noFill/>
          </a:ln>
        </p:spPr>
      </p:pic>
      <p:sp>
        <p:nvSpPr>
          <p:cNvPr id="244" name="Google Shape;244;p27"/>
          <p:cNvSpPr txBox="1"/>
          <p:nvPr/>
        </p:nvSpPr>
        <p:spPr>
          <a:xfrm>
            <a:off x="356075" y="1674175"/>
            <a:ext cx="7155300" cy="25074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Reviews are important factor in making purchasing decisions</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However not all reviews are trustworthy</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b="1" lang="en" sz="1800">
                <a:latin typeface="Roboto"/>
                <a:ea typeface="Roboto"/>
                <a:cs typeface="Roboto"/>
                <a:sym typeface="Roboto"/>
              </a:rPr>
              <a:t>Research Question 1: Do </a:t>
            </a:r>
            <a:r>
              <a:rPr b="1" lang="en" sz="1800">
                <a:latin typeface="Roboto"/>
                <a:ea typeface="Roboto"/>
                <a:cs typeface="Roboto"/>
                <a:sym typeface="Roboto"/>
              </a:rPr>
              <a:t>certain group of</a:t>
            </a:r>
            <a:r>
              <a:rPr b="1" lang="en" sz="1800">
                <a:latin typeface="Roboto"/>
                <a:ea typeface="Roboto"/>
                <a:cs typeface="Roboto"/>
                <a:sym typeface="Roboto"/>
              </a:rPr>
              <a:t> consumers have different patterns of reviews?</a:t>
            </a:r>
            <a:endParaRPr b="1"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b="1" lang="en" sz="1800">
                <a:latin typeface="Roboto"/>
                <a:ea typeface="Roboto"/>
                <a:cs typeface="Roboto"/>
                <a:sym typeface="Roboto"/>
              </a:rPr>
              <a:t>Research Question 2: Can we use reviews to group certain products together?</a:t>
            </a:r>
            <a:endParaRPr b="1" sz="1800">
              <a:latin typeface="Roboto"/>
              <a:ea typeface="Roboto"/>
              <a:cs typeface="Roboto"/>
              <a:sym typeface="Roboto"/>
            </a:endParaRPr>
          </a:p>
          <a:p>
            <a:pPr indent="0" lvl="0" marL="457200" marR="0" rtl="0" algn="l">
              <a:lnSpc>
                <a:spcPct val="130000"/>
              </a:lnSpc>
              <a:spcBef>
                <a:spcPts val="0"/>
              </a:spcBef>
              <a:spcAft>
                <a:spcPts val="0"/>
              </a:spcAft>
              <a:buNone/>
            </a:pPr>
            <a:r>
              <a:t/>
            </a:r>
            <a:endParaRPr b="1" sz="1800">
              <a:latin typeface="Roboto"/>
              <a:ea typeface="Roboto"/>
              <a:cs typeface="Roboto"/>
              <a:sym typeface="Roboto"/>
            </a:endParaRPr>
          </a:p>
        </p:txBody>
      </p:sp>
      <p:sp>
        <p:nvSpPr>
          <p:cNvPr id="245" name="Google Shape;245;p27"/>
          <p:cNvSpPr txBox="1"/>
          <p:nvPr/>
        </p:nvSpPr>
        <p:spPr>
          <a:xfrm>
            <a:off x="3542078" y="553500"/>
            <a:ext cx="36297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dk1"/>
                </a:solidFill>
                <a:latin typeface="Fira Sans Medium"/>
                <a:ea typeface="Fira Sans Medium"/>
                <a:cs typeface="Fira Sans Medium"/>
                <a:sym typeface="Fira Sans Medium"/>
              </a:rPr>
              <a:t>Rating</a:t>
            </a:r>
            <a:r>
              <a:rPr lang="en" sz="3100">
                <a:solidFill>
                  <a:schemeClr val="dk1"/>
                </a:solidFill>
                <a:latin typeface="Fira Sans Medium"/>
                <a:ea typeface="Fira Sans Medium"/>
                <a:cs typeface="Fira Sans Medium"/>
                <a:sym typeface="Fira Sans Medium"/>
              </a:rPr>
              <a:t> prediction</a:t>
            </a:r>
            <a:endParaRPr sz="2500">
              <a:solidFill>
                <a:schemeClr val="dk1"/>
              </a:solidFill>
              <a:latin typeface="Fira Sans Medium"/>
              <a:ea typeface="Fira Sans Medium"/>
              <a:cs typeface="Fira Sans Medium"/>
              <a:sym typeface="Fira Sa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nvSpPr>
        <p:spPr>
          <a:xfrm>
            <a:off x="429875" y="1646450"/>
            <a:ext cx="8438100" cy="32277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Grouped by users or by products using rating only dataset</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Preprocessing:</a:t>
            </a:r>
            <a:endParaRPr sz="1800">
              <a:latin typeface="Roboto"/>
              <a:ea typeface="Roboto"/>
              <a:cs typeface="Roboto"/>
              <a:sym typeface="Roboto"/>
            </a:endParaRPr>
          </a:p>
          <a:p>
            <a:pPr indent="-342900" lvl="1" marL="914400" marR="0" rtl="0" algn="l">
              <a:lnSpc>
                <a:spcPct val="130000"/>
              </a:lnSpc>
              <a:spcBef>
                <a:spcPts val="0"/>
              </a:spcBef>
              <a:spcAft>
                <a:spcPts val="0"/>
              </a:spcAft>
              <a:buSzPts val="1800"/>
              <a:buFont typeface="Roboto"/>
              <a:buChar char="○"/>
            </a:pPr>
            <a:r>
              <a:rPr lang="en" sz="1800">
                <a:latin typeface="Roboto"/>
                <a:ea typeface="Roboto"/>
                <a:cs typeface="Roboto"/>
                <a:sym typeface="Roboto"/>
              </a:rPr>
              <a:t>Percent count for each of the ratings, number of reviews, mean, min, max, standard deviation of reviews and normalization</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Models</a:t>
            </a:r>
            <a:endParaRPr sz="1800">
              <a:latin typeface="Roboto"/>
              <a:ea typeface="Roboto"/>
              <a:cs typeface="Roboto"/>
              <a:sym typeface="Roboto"/>
            </a:endParaRPr>
          </a:p>
          <a:p>
            <a:pPr indent="-342900" lvl="1" marL="914400" marR="0" rtl="0" algn="l">
              <a:lnSpc>
                <a:spcPct val="130000"/>
              </a:lnSpc>
              <a:spcBef>
                <a:spcPts val="0"/>
              </a:spcBef>
              <a:spcAft>
                <a:spcPts val="0"/>
              </a:spcAft>
              <a:buSzPts val="1800"/>
              <a:buFont typeface="Roboto"/>
              <a:buChar char="○"/>
            </a:pPr>
            <a:r>
              <a:rPr lang="en" sz="1800">
                <a:latin typeface="Roboto"/>
                <a:ea typeface="Roboto"/>
                <a:cs typeface="Roboto"/>
                <a:sym typeface="Roboto"/>
              </a:rPr>
              <a:t>Elbow method for choosing number of clusters</a:t>
            </a:r>
            <a:endParaRPr sz="1800">
              <a:latin typeface="Roboto"/>
              <a:ea typeface="Roboto"/>
              <a:cs typeface="Roboto"/>
              <a:sym typeface="Roboto"/>
            </a:endParaRPr>
          </a:p>
          <a:p>
            <a:pPr indent="-342900" lvl="1" marL="914400" marR="0" rtl="0" algn="l">
              <a:lnSpc>
                <a:spcPct val="130000"/>
              </a:lnSpc>
              <a:spcBef>
                <a:spcPts val="0"/>
              </a:spcBef>
              <a:spcAft>
                <a:spcPts val="0"/>
              </a:spcAft>
              <a:buSzPts val="1800"/>
              <a:buFont typeface="Roboto"/>
              <a:buChar char="○"/>
            </a:pPr>
            <a:r>
              <a:rPr lang="en" sz="1800">
                <a:latin typeface="Roboto"/>
                <a:ea typeface="Roboto"/>
                <a:cs typeface="Roboto"/>
                <a:sym typeface="Roboto"/>
              </a:rPr>
              <a:t>K-mean clustering analysis and TSNE for visualization </a:t>
            </a:r>
            <a:endParaRPr sz="1800">
              <a:latin typeface="Roboto"/>
              <a:ea typeface="Roboto"/>
              <a:cs typeface="Roboto"/>
              <a:sym typeface="Roboto"/>
            </a:endParaRPr>
          </a:p>
          <a:p>
            <a:pPr indent="-342900" lvl="1" marL="914400" marR="0" rtl="0" algn="l">
              <a:lnSpc>
                <a:spcPct val="130000"/>
              </a:lnSpc>
              <a:spcBef>
                <a:spcPts val="0"/>
              </a:spcBef>
              <a:spcAft>
                <a:spcPts val="0"/>
              </a:spcAft>
              <a:buSzPts val="1800"/>
              <a:buFont typeface="Roboto"/>
              <a:buChar char="○"/>
            </a:pPr>
            <a:r>
              <a:rPr lang="en" sz="1800">
                <a:latin typeface="Roboto"/>
                <a:ea typeface="Roboto"/>
                <a:cs typeface="Roboto"/>
                <a:sym typeface="Roboto"/>
              </a:rPr>
              <a:t>Used centroids to explain the rating patterns of products and of users</a:t>
            </a:r>
            <a:endParaRPr sz="1800">
              <a:latin typeface="Roboto"/>
              <a:ea typeface="Roboto"/>
              <a:cs typeface="Roboto"/>
              <a:sym typeface="Roboto"/>
            </a:endParaRPr>
          </a:p>
          <a:p>
            <a:pPr indent="0" lvl="0" marL="0" marR="0" rtl="0" algn="l">
              <a:lnSpc>
                <a:spcPct val="130000"/>
              </a:lnSpc>
              <a:spcBef>
                <a:spcPts val="0"/>
              </a:spcBef>
              <a:spcAft>
                <a:spcPts val="0"/>
              </a:spcAft>
              <a:buNone/>
            </a:pPr>
            <a:r>
              <a:t/>
            </a:r>
            <a:endParaRPr sz="1800">
              <a:latin typeface="Roboto"/>
              <a:ea typeface="Roboto"/>
              <a:cs typeface="Roboto"/>
              <a:sym typeface="Roboto"/>
            </a:endParaRPr>
          </a:p>
        </p:txBody>
      </p:sp>
      <p:sp>
        <p:nvSpPr>
          <p:cNvPr id="251" name="Google Shape;251;p28"/>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 name="Google Shape;252;p28"/>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 name="Google Shape;253;p28"/>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4" name="Google Shape;254;p28"/>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5" name="Google Shape;255;p28"/>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Methods</a:t>
            </a:r>
            <a:endParaRPr sz="2500">
              <a:solidFill>
                <a:schemeClr val="lt1"/>
              </a:solidFill>
              <a:latin typeface="Fira Sans Medium"/>
              <a:ea typeface="Fira Sans Medium"/>
              <a:cs typeface="Fira Sans Medium"/>
              <a:sym typeface="Fira Sans Medium"/>
            </a:endParaRPr>
          </a:p>
        </p:txBody>
      </p:sp>
      <p:sp>
        <p:nvSpPr>
          <p:cNvPr id="256" name="Google Shape;256;p28"/>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7" name="Google Shape;257;p28"/>
          <p:cNvSpPr txBox="1"/>
          <p:nvPr/>
        </p:nvSpPr>
        <p:spPr>
          <a:xfrm>
            <a:off x="8391875" y="187625"/>
            <a:ext cx="5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nvSpPr>
        <p:spPr>
          <a:xfrm>
            <a:off x="429875" y="1538575"/>
            <a:ext cx="8438100" cy="3771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sz="2000">
              <a:latin typeface="Roboto"/>
              <a:ea typeface="Roboto"/>
              <a:cs typeface="Roboto"/>
              <a:sym typeface="Roboto"/>
            </a:endParaRPr>
          </a:p>
        </p:txBody>
      </p:sp>
      <p:sp>
        <p:nvSpPr>
          <p:cNvPr id="263" name="Google Shape;263;p29"/>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 name="Google Shape;264;p29"/>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29"/>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6" name="Google Shape;266;p29"/>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7" name="Google Shape;267;p29"/>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Results</a:t>
            </a:r>
            <a:endParaRPr sz="2500">
              <a:solidFill>
                <a:schemeClr val="lt1"/>
              </a:solidFill>
              <a:latin typeface="Fira Sans Medium"/>
              <a:ea typeface="Fira Sans Medium"/>
              <a:cs typeface="Fira Sans Medium"/>
              <a:sym typeface="Fira Sans Medium"/>
            </a:endParaRPr>
          </a:p>
        </p:txBody>
      </p:sp>
      <p:sp>
        <p:nvSpPr>
          <p:cNvPr id="268" name="Google Shape;268;p29"/>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9" name="Google Shape;269;p29"/>
          <p:cNvSpPr txBox="1"/>
          <p:nvPr/>
        </p:nvSpPr>
        <p:spPr>
          <a:xfrm>
            <a:off x="8391875" y="187625"/>
            <a:ext cx="5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270" name="Google Shape;270;p29"/>
          <p:cNvSpPr txBox="1"/>
          <p:nvPr/>
        </p:nvSpPr>
        <p:spPr>
          <a:xfrm>
            <a:off x="429875" y="1538575"/>
            <a:ext cx="8438100" cy="39480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Most 1-time review users are positive (mostly gives 5 star ratings)</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Product clustering: 6 clusters - 1-star, 2-star, 3-star, 4-star, 5-star reviewed items, and a cluster with highly variable reviews</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User clustering: 6 clusters - </a:t>
            </a:r>
            <a:r>
              <a:rPr lang="en" sz="1800">
                <a:solidFill>
                  <a:schemeClr val="dk1"/>
                </a:solidFill>
                <a:latin typeface="Roboto"/>
                <a:ea typeface="Roboto"/>
                <a:cs typeface="Roboto"/>
                <a:sym typeface="Roboto"/>
              </a:rPr>
              <a:t>1-star, 2-star, 3-star, 4-star, 5-star review users and a cluster of users with variable, many reviews</a:t>
            </a:r>
            <a:endParaRPr sz="1800">
              <a:solidFill>
                <a:schemeClr val="dk1"/>
              </a:solidFill>
              <a:latin typeface="Roboto"/>
              <a:ea typeface="Roboto"/>
              <a:cs typeface="Roboto"/>
              <a:sym typeface="Roboto"/>
            </a:endParaRPr>
          </a:p>
          <a:p>
            <a:pPr indent="-342900" lvl="0" marL="457200" marR="0" rtl="0" algn="l">
              <a:lnSpc>
                <a:spcPct val="13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Given clusters for users and products,</a:t>
            </a:r>
            <a:endParaRPr sz="1800">
              <a:solidFill>
                <a:schemeClr val="dk1"/>
              </a:solidFill>
              <a:latin typeface="Roboto"/>
              <a:ea typeface="Roboto"/>
              <a:cs typeface="Roboto"/>
              <a:sym typeface="Roboto"/>
            </a:endParaRPr>
          </a:p>
          <a:p>
            <a:pPr indent="457200" lvl="0" marL="0" marR="0" rtl="0" algn="l">
              <a:lnSpc>
                <a:spcPct val="130000"/>
              </a:lnSpc>
              <a:spcBef>
                <a:spcPts val="0"/>
              </a:spcBef>
              <a:spcAft>
                <a:spcPts val="0"/>
              </a:spcAft>
              <a:buNone/>
            </a:pPr>
            <a:r>
              <a:rPr lang="en" sz="1800">
                <a:latin typeface="Roboto"/>
                <a:ea typeface="Roboto"/>
                <a:cs typeface="Roboto"/>
                <a:sym typeface="Roboto"/>
              </a:rPr>
              <a:t>Able to use neural network/decision tree to predict accuracy of 80%</a:t>
            </a:r>
            <a:endParaRPr sz="1800">
              <a:latin typeface="Roboto"/>
              <a:ea typeface="Roboto"/>
              <a:cs typeface="Roboto"/>
              <a:sym typeface="Roboto"/>
            </a:endParaRPr>
          </a:p>
          <a:p>
            <a:pPr indent="-342900" lvl="0" marL="457200" rtl="0" algn="l">
              <a:lnSpc>
                <a:spcPct val="13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Potential benefit: We can use this method to expose reviews by certain customers and expose products with high trustworthy review ratings.</a:t>
            </a:r>
            <a:endParaRPr b="1" sz="1800">
              <a:solidFill>
                <a:schemeClr val="dk1"/>
              </a:solidFill>
              <a:latin typeface="Roboto"/>
              <a:ea typeface="Roboto"/>
              <a:cs typeface="Roboto"/>
              <a:sym typeface="Roboto"/>
            </a:endParaRPr>
          </a:p>
          <a:p>
            <a:pPr indent="457200" lvl="0" marL="0" marR="0" rtl="0" algn="l">
              <a:lnSpc>
                <a:spcPct val="130000"/>
              </a:lnSpc>
              <a:spcBef>
                <a:spcPts val="0"/>
              </a:spcBef>
              <a:spcAft>
                <a:spcPts val="0"/>
              </a:spcAft>
              <a:buNone/>
            </a:pPr>
            <a:r>
              <a:t/>
            </a:r>
            <a:endParaRPr sz="1800">
              <a:latin typeface="Roboto"/>
              <a:ea typeface="Roboto"/>
              <a:cs typeface="Roboto"/>
              <a:sym typeface="Roboto"/>
            </a:endParaRPr>
          </a:p>
          <a:p>
            <a:pPr indent="0" lvl="0" marL="0" marR="0" rtl="0" algn="l">
              <a:lnSpc>
                <a:spcPct val="130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nvSpPr>
        <p:spPr>
          <a:xfrm>
            <a:off x="429875" y="1538575"/>
            <a:ext cx="8438100" cy="3771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sz="2000">
              <a:latin typeface="Roboto"/>
              <a:ea typeface="Roboto"/>
              <a:cs typeface="Roboto"/>
              <a:sym typeface="Roboto"/>
            </a:endParaRPr>
          </a:p>
        </p:txBody>
      </p:sp>
      <p:sp>
        <p:nvSpPr>
          <p:cNvPr id="276" name="Google Shape;276;p30"/>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 name="Google Shape;277;p30"/>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 name="Google Shape;278;p30"/>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9" name="Google Shape;279;p30"/>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0" name="Google Shape;280;p30"/>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Next step:</a:t>
            </a:r>
            <a:endParaRPr sz="2500">
              <a:solidFill>
                <a:schemeClr val="lt1"/>
              </a:solidFill>
              <a:latin typeface="Fira Sans Medium"/>
              <a:ea typeface="Fira Sans Medium"/>
              <a:cs typeface="Fira Sans Medium"/>
              <a:sym typeface="Fira Sans Medium"/>
            </a:endParaRPr>
          </a:p>
        </p:txBody>
      </p:sp>
      <p:sp>
        <p:nvSpPr>
          <p:cNvPr id="281" name="Google Shape;281;p30"/>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2" name="Google Shape;282;p30"/>
          <p:cNvSpPr txBox="1"/>
          <p:nvPr/>
        </p:nvSpPr>
        <p:spPr>
          <a:xfrm>
            <a:off x="8391875" y="187625"/>
            <a:ext cx="5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283" name="Google Shape;283;p30"/>
          <p:cNvSpPr txBox="1"/>
          <p:nvPr/>
        </p:nvSpPr>
        <p:spPr>
          <a:xfrm>
            <a:off x="429875" y="1538575"/>
            <a:ext cx="84381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sz="1800">
              <a:latin typeface="Roboto"/>
              <a:ea typeface="Roboto"/>
              <a:cs typeface="Roboto"/>
              <a:sym typeface="Roboto"/>
            </a:endParaRPr>
          </a:p>
        </p:txBody>
      </p:sp>
      <p:sp>
        <p:nvSpPr>
          <p:cNvPr id="284" name="Google Shape;284;p30"/>
          <p:cNvSpPr txBox="1"/>
          <p:nvPr/>
        </p:nvSpPr>
        <p:spPr>
          <a:xfrm>
            <a:off x="352950" y="1646450"/>
            <a:ext cx="8438100" cy="26475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Roboto"/>
              <a:buChar char="●"/>
            </a:pPr>
            <a:r>
              <a:rPr lang="en" sz="1600">
                <a:latin typeface="Roboto"/>
                <a:ea typeface="Roboto"/>
                <a:cs typeface="Roboto"/>
                <a:sym typeface="Roboto"/>
              </a:rPr>
              <a:t>Clusters would benefit greatly from knowing the name of each product in the dataset</a:t>
            </a:r>
            <a:endParaRPr sz="1600">
              <a:latin typeface="Roboto"/>
              <a:ea typeface="Roboto"/>
              <a:cs typeface="Roboto"/>
              <a:sym typeface="Roboto"/>
            </a:endParaRPr>
          </a:p>
          <a:p>
            <a:pPr indent="-330200" lvl="1" marL="914400" rtl="0" algn="l">
              <a:lnSpc>
                <a:spcPct val="150000"/>
              </a:lnSpc>
              <a:spcBef>
                <a:spcPts val="0"/>
              </a:spcBef>
              <a:spcAft>
                <a:spcPts val="0"/>
              </a:spcAft>
              <a:buSzPts val="1600"/>
              <a:buFont typeface="Roboto"/>
              <a:buChar char="○"/>
            </a:pPr>
            <a:r>
              <a:rPr lang="en" sz="1600">
                <a:latin typeface="Roboto"/>
                <a:ea typeface="Roboto"/>
                <a:cs typeface="Roboto"/>
                <a:sym typeface="Roboto"/>
              </a:rPr>
              <a:t>The dataset only contains the ASIN </a:t>
            </a:r>
            <a:endParaRPr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lang="en" sz="1600">
                <a:latin typeface="Roboto"/>
                <a:ea typeface="Roboto"/>
                <a:cs typeface="Roboto"/>
                <a:sym typeface="Roboto"/>
              </a:rPr>
              <a:t>Explore other clustering techniques</a:t>
            </a:r>
            <a:endParaRPr sz="1600">
              <a:latin typeface="Roboto"/>
              <a:ea typeface="Roboto"/>
              <a:cs typeface="Roboto"/>
              <a:sym typeface="Roboto"/>
            </a:endParaRPr>
          </a:p>
          <a:p>
            <a:pPr indent="-330200" lvl="1" marL="914400" rtl="0" algn="l">
              <a:lnSpc>
                <a:spcPct val="150000"/>
              </a:lnSpc>
              <a:spcBef>
                <a:spcPts val="0"/>
              </a:spcBef>
              <a:spcAft>
                <a:spcPts val="0"/>
              </a:spcAft>
              <a:buSzPts val="1600"/>
              <a:buFont typeface="Roboto"/>
              <a:buChar char="○"/>
            </a:pPr>
            <a:r>
              <a:rPr lang="en" sz="1600">
                <a:latin typeface="Roboto"/>
                <a:ea typeface="Roboto"/>
                <a:cs typeface="Roboto"/>
                <a:sym typeface="Roboto"/>
              </a:rPr>
              <a:t>Ex: </a:t>
            </a:r>
            <a:r>
              <a:rPr lang="en" sz="1600">
                <a:latin typeface="Roboto"/>
                <a:ea typeface="Roboto"/>
                <a:cs typeface="Roboto"/>
                <a:sym typeface="Roboto"/>
              </a:rPr>
              <a:t>Spectral Clustering, Hierarchical Clustering</a:t>
            </a:r>
            <a:endParaRPr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lang="en" sz="1600">
                <a:latin typeface="Roboto"/>
                <a:ea typeface="Roboto"/>
                <a:cs typeface="Roboto"/>
                <a:sym typeface="Roboto"/>
              </a:rPr>
              <a:t>More </a:t>
            </a:r>
            <a:r>
              <a:rPr lang="en" sz="1600">
                <a:latin typeface="Roboto"/>
                <a:ea typeface="Roboto"/>
                <a:cs typeface="Roboto"/>
                <a:sym typeface="Roboto"/>
              </a:rPr>
              <a:t>computing</a:t>
            </a:r>
            <a:r>
              <a:rPr lang="en" sz="1600">
                <a:latin typeface="Roboto"/>
                <a:ea typeface="Roboto"/>
                <a:cs typeface="Roboto"/>
                <a:sym typeface="Roboto"/>
              </a:rPr>
              <a:t> power - because of the large size, not all review text were used</a:t>
            </a:r>
            <a:endParaRPr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lang="en" sz="1600">
                <a:latin typeface="Roboto"/>
                <a:ea typeface="Roboto"/>
                <a:cs typeface="Roboto"/>
                <a:sym typeface="Roboto"/>
              </a:rPr>
              <a:t>Visualization - TSNE </a:t>
            </a:r>
            <a:r>
              <a:rPr lang="en" sz="1600">
                <a:latin typeface="Roboto"/>
                <a:ea typeface="Roboto"/>
                <a:cs typeface="Roboto"/>
                <a:sym typeface="Roboto"/>
              </a:rPr>
              <a:t>dimensionality reduction did not help with under</a:t>
            </a:r>
            <a:endParaRPr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lang="en" sz="1600">
                <a:latin typeface="Roboto"/>
                <a:ea typeface="Roboto"/>
                <a:cs typeface="Roboto"/>
                <a:sym typeface="Roboto"/>
              </a:rPr>
              <a:t>Demographics of users could be </a:t>
            </a:r>
            <a:r>
              <a:rPr lang="en" sz="1600">
                <a:latin typeface="Roboto"/>
                <a:ea typeface="Roboto"/>
                <a:cs typeface="Roboto"/>
                <a:sym typeface="Roboto"/>
              </a:rPr>
              <a:t>interesting</a:t>
            </a:r>
            <a:r>
              <a:rPr lang="en" sz="1600">
                <a:latin typeface="Roboto"/>
                <a:ea typeface="Roboto"/>
                <a:cs typeface="Roboto"/>
                <a:sym typeface="Roboto"/>
              </a:rPr>
              <a:t> to look into</a:t>
            </a:r>
            <a:endParaRPr sz="16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0" name="Google Shape;290;p31"/>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1" name="Google Shape;291;p31"/>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2" name="Google Shape;292;p31"/>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3" name="Google Shape;293;p31"/>
          <p:cNvSpPr txBox="1"/>
          <p:nvPr/>
        </p:nvSpPr>
        <p:spPr>
          <a:xfrm>
            <a:off x="1476624" y="1921500"/>
            <a:ext cx="5377500" cy="13005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4000">
                <a:solidFill>
                  <a:srgbClr val="171616"/>
                </a:solidFill>
                <a:latin typeface="Fira Sans Medium"/>
                <a:ea typeface="Fira Sans Medium"/>
                <a:cs typeface="Fira Sans Medium"/>
                <a:sym typeface="Fira Sans Medium"/>
              </a:rPr>
              <a:t>Sentiment Analysis &amp; Prediction</a:t>
            </a:r>
            <a:endParaRPr sz="4000">
              <a:solidFill>
                <a:srgbClr val="171616"/>
              </a:solidFill>
              <a:latin typeface="Fira Sans Medium"/>
              <a:ea typeface="Fira Sans Medium"/>
              <a:cs typeface="Fira Sans Medium"/>
              <a:sym typeface="Fira Sans Medium"/>
            </a:endParaRPr>
          </a:p>
        </p:txBody>
      </p:sp>
      <p:pic>
        <p:nvPicPr>
          <p:cNvPr id="294" name="Google Shape;294;p31"/>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
        <p:nvSpPr>
          <p:cNvPr id="295" name="Google Shape;295;p31"/>
          <p:cNvSpPr/>
          <p:nvPr/>
        </p:nvSpPr>
        <p:spPr>
          <a:xfrm flipH="1" rot="-3042096">
            <a:off x="-1850410" y="-614983"/>
            <a:ext cx="4474491" cy="637347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nvSpPr>
        <p:spPr>
          <a:xfrm>
            <a:off x="429875" y="1538575"/>
            <a:ext cx="8438100" cy="7773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sz="2000">
              <a:latin typeface="Roboto"/>
              <a:ea typeface="Roboto"/>
              <a:cs typeface="Roboto"/>
              <a:sym typeface="Roboto"/>
            </a:endParaRPr>
          </a:p>
          <a:p>
            <a:pPr indent="0" lvl="0" marL="0" marR="0" rtl="0" algn="l">
              <a:lnSpc>
                <a:spcPct val="130000"/>
              </a:lnSpc>
              <a:spcBef>
                <a:spcPts val="0"/>
              </a:spcBef>
              <a:spcAft>
                <a:spcPts val="0"/>
              </a:spcAft>
              <a:buNone/>
            </a:pPr>
            <a:r>
              <a:t/>
            </a:r>
            <a:endParaRPr sz="2000">
              <a:latin typeface="Roboto"/>
              <a:ea typeface="Roboto"/>
              <a:cs typeface="Roboto"/>
              <a:sym typeface="Roboto"/>
            </a:endParaRPr>
          </a:p>
        </p:txBody>
      </p:sp>
      <p:sp>
        <p:nvSpPr>
          <p:cNvPr id="301" name="Google Shape;301;p32"/>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2" name="Google Shape;302;p32"/>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3" name="Google Shape;303;p32"/>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4" name="Google Shape;304;p32"/>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5" name="Google Shape;305;p32"/>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Motivation</a:t>
            </a:r>
            <a:endParaRPr sz="2500">
              <a:solidFill>
                <a:schemeClr val="lt1"/>
              </a:solidFill>
              <a:latin typeface="Fira Sans Medium"/>
              <a:ea typeface="Fira Sans Medium"/>
              <a:cs typeface="Fira Sans Medium"/>
              <a:sym typeface="Fira Sans Medium"/>
            </a:endParaRPr>
          </a:p>
        </p:txBody>
      </p:sp>
      <p:sp>
        <p:nvSpPr>
          <p:cNvPr id="306" name="Google Shape;306;p32"/>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7" name="Google Shape;307;p32"/>
          <p:cNvSpPr txBox="1"/>
          <p:nvPr/>
        </p:nvSpPr>
        <p:spPr>
          <a:xfrm>
            <a:off x="8391725" y="0"/>
            <a:ext cx="8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pic>
        <p:nvPicPr>
          <p:cNvPr id="308" name="Google Shape;308;p32"/>
          <p:cNvPicPr preferRelativeResize="0"/>
          <p:nvPr/>
        </p:nvPicPr>
        <p:blipFill rotWithShape="1">
          <a:blip r:embed="rId3">
            <a:alphaModFix/>
          </a:blip>
          <a:srcRect b="24650" l="64729" r="0" t="2611"/>
          <a:stretch/>
        </p:blipFill>
        <p:spPr>
          <a:xfrm>
            <a:off x="7171725" y="3137400"/>
            <a:ext cx="2075602" cy="1835075"/>
          </a:xfrm>
          <a:prstGeom prst="rect">
            <a:avLst/>
          </a:prstGeom>
          <a:noFill/>
          <a:ln>
            <a:noFill/>
          </a:ln>
        </p:spPr>
      </p:pic>
      <p:sp>
        <p:nvSpPr>
          <p:cNvPr id="309" name="Google Shape;309;p32"/>
          <p:cNvSpPr txBox="1"/>
          <p:nvPr/>
        </p:nvSpPr>
        <p:spPr>
          <a:xfrm>
            <a:off x="356075" y="1691700"/>
            <a:ext cx="7199100" cy="3052200"/>
          </a:xfrm>
          <a:prstGeom prst="rect">
            <a:avLst/>
          </a:prstGeom>
          <a:noFill/>
          <a:ln>
            <a:noFill/>
          </a:ln>
        </p:spPr>
        <p:txBody>
          <a:bodyPr anchorCtr="0" anchor="t" bIns="34275" lIns="68575" spcFirstLastPara="1" rIns="68575" wrap="square" tIns="34275">
            <a:spAutoFit/>
          </a:bodyPr>
          <a:lstStyle/>
          <a:p>
            <a:pPr indent="-336550" lvl="0" marL="457200" marR="0" rtl="0" algn="l">
              <a:lnSpc>
                <a:spcPct val="130000"/>
              </a:lnSpc>
              <a:spcBef>
                <a:spcPts val="0"/>
              </a:spcBef>
              <a:spcAft>
                <a:spcPts val="0"/>
              </a:spcAft>
              <a:buClr>
                <a:srgbClr val="1D1C1D"/>
              </a:buClr>
              <a:buSzPts val="1700"/>
              <a:buFont typeface="Roboto"/>
              <a:buChar char="●"/>
            </a:pPr>
            <a:r>
              <a:rPr lang="en" sz="1700">
                <a:solidFill>
                  <a:srgbClr val="1D1C1D"/>
                </a:solidFill>
                <a:latin typeface="Roboto"/>
                <a:ea typeface="Roboto"/>
                <a:cs typeface="Roboto"/>
                <a:sym typeface="Roboto"/>
              </a:rPr>
              <a:t>“Sentiment” analysis</a:t>
            </a:r>
            <a:endParaRPr sz="1700">
              <a:solidFill>
                <a:srgbClr val="1D1C1D"/>
              </a:solidFill>
              <a:latin typeface="Roboto"/>
              <a:ea typeface="Roboto"/>
              <a:cs typeface="Roboto"/>
              <a:sym typeface="Roboto"/>
            </a:endParaRPr>
          </a:p>
          <a:p>
            <a:pPr indent="-336550" lvl="0" marL="457200" marR="0" rtl="0" algn="l">
              <a:lnSpc>
                <a:spcPct val="130000"/>
              </a:lnSpc>
              <a:spcBef>
                <a:spcPts val="0"/>
              </a:spcBef>
              <a:spcAft>
                <a:spcPts val="0"/>
              </a:spcAft>
              <a:buClr>
                <a:srgbClr val="1D1C1D"/>
              </a:buClr>
              <a:buSzPts val="1700"/>
              <a:buFont typeface="Roboto"/>
              <a:buChar char="●"/>
            </a:pPr>
            <a:r>
              <a:rPr lang="en" sz="1700">
                <a:solidFill>
                  <a:srgbClr val="1D1C1D"/>
                </a:solidFill>
                <a:latin typeface="Roboto"/>
                <a:ea typeface="Roboto"/>
                <a:cs typeface="Roboto"/>
                <a:sym typeface="Roboto"/>
              </a:rPr>
              <a:t>Amazon's ranks reviews based on how many thumbs up they get</a:t>
            </a:r>
            <a:endParaRPr sz="1700">
              <a:solidFill>
                <a:srgbClr val="1D1C1D"/>
              </a:solidFill>
              <a:latin typeface="Roboto"/>
              <a:ea typeface="Roboto"/>
              <a:cs typeface="Roboto"/>
              <a:sym typeface="Roboto"/>
            </a:endParaRPr>
          </a:p>
          <a:p>
            <a:pPr indent="-336550" lvl="0" marL="457200" marR="0" rtl="0" algn="l">
              <a:lnSpc>
                <a:spcPct val="130000"/>
              </a:lnSpc>
              <a:spcBef>
                <a:spcPts val="0"/>
              </a:spcBef>
              <a:spcAft>
                <a:spcPts val="0"/>
              </a:spcAft>
              <a:buClr>
                <a:srgbClr val="1D1C1D"/>
              </a:buClr>
              <a:buSzPts val="1700"/>
              <a:buFont typeface="Roboto"/>
              <a:buChar char="●"/>
            </a:pPr>
            <a:r>
              <a:rPr lang="en" sz="1700">
                <a:solidFill>
                  <a:srgbClr val="1D1C1D"/>
                </a:solidFill>
                <a:latin typeface="Roboto"/>
                <a:ea typeface="Roboto"/>
                <a:cs typeface="Roboto"/>
                <a:sym typeface="Roboto"/>
              </a:rPr>
              <a:t>But products could change overtime</a:t>
            </a:r>
            <a:endParaRPr sz="1700">
              <a:solidFill>
                <a:srgbClr val="1D1C1D"/>
              </a:solidFill>
              <a:latin typeface="Roboto"/>
              <a:ea typeface="Roboto"/>
              <a:cs typeface="Roboto"/>
              <a:sym typeface="Roboto"/>
            </a:endParaRPr>
          </a:p>
          <a:p>
            <a:pPr indent="-336550" lvl="0" marL="457200" marR="0" rtl="0" algn="l">
              <a:lnSpc>
                <a:spcPct val="130000"/>
              </a:lnSpc>
              <a:spcBef>
                <a:spcPts val="0"/>
              </a:spcBef>
              <a:spcAft>
                <a:spcPts val="0"/>
              </a:spcAft>
              <a:buClr>
                <a:srgbClr val="1D1C1D"/>
              </a:buClr>
              <a:buSzPts val="1700"/>
              <a:buFont typeface="Roboto"/>
              <a:buChar char="●"/>
            </a:pPr>
            <a:r>
              <a:rPr lang="en" sz="1700">
                <a:solidFill>
                  <a:srgbClr val="1D1C1D"/>
                </a:solidFill>
                <a:latin typeface="Roboto"/>
                <a:ea typeface="Roboto"/>
                <a:cs typeface="Roboto"/>
                <a:sym typeface="Roboto"/>
              </a:rPr>
              <a:t>Goal: Predict and analyze people's opinions on products change over time</a:t>
            </a:r>
            <a:endParaRPr sz="1700">
              <a:solidFill>
                <a:srgbClr val="1D1C1D"/>
              </a:solidFill>
              <a:latin typeface="Roboto"/>
              <a:ea typeface="Roboto"/>
              <a:cs typeface="Roboto"/>
              <a:sym typeface="Roboto"/>
            </a:endParaRPr>
          </a:p>
          <a:p>
            <a:pPr indent="-336550" lvl="0" marL="457200" marR="0" rtl="0" algn="l">
              <a:lnSpc>
                <a:spcPct val="130000"/>
              </a:lnSpc>
              <a:spcBef>
                <a:spcPts val="0"/>
              </a:spcBef>
              <a:spcAft>
                <a:spcPts val="0"/>
              </a:spcAft>
              <a:buClr>
                <a:srgbClr val="1D1C1D"/>
              </a:buClr>
              <a:buSzPts val="1700"/>
              <a:buFont typeface="Roboto"/>
              <a:buChar char="●"/>
            </a:pPr>
            <a:r>
              <a:rPr lang="en" sz="1700">
                <a:solidFill>
                  <a:srgbClr val="1D1C1D"/>
                </a:solidFill>
                <a:latin typeface="Roboto"/>
                <a:ea typeface="Roboto"/>
                <a:cs typeface="Roboto"/>
                <a:sym typeface="Roboto"/>
              </a:rPr>
              <a:t>Stakeholders: Sellers and amazon quality control can benefit by observing buyers’ sentiment on products over time and better regulate/control the quality of products. </a:t>
            </a:r>
            <a:endParaRPr sz="1700">
              <a:solidFill>
                <a:srgbClr val="1D1C1D"/>
              </a:solidFill>
              <a:latin typeface="Roboto"/>
              <a:ea typeface="Roboto"/>
              <a:cs typeface="Roboto"/>
              <a:sym typeface="Roboto"/>
            </a:endParaRPr>
          </a:p>
          <a:p>
            <a:pPr indent="-336550" lvl="0" marL="457200" marR="0" rtl="0" algn="l">
              <a:lnSpc>
                <a:spcPct val="130000"/>
              </a:lnSpc>
              <a:spcBef>
                <a:spcPts val="0"/>
              </a:spcBef>
              <a:spcAft>
                <a:spcPts val="0"/>
              </a:spcAft>
              <a:buClr>
                <a:srgbClr val="1D1C1D"/>
              </a:buClr>
              <a:buSzPts val="1700"/>
              <a:buFont typeface="Roboto"/>
              <a:buChar char="●"/>
            </a:pPr>
            <a:r>
              <a:rPr lang="en" sz="1700">
                <a:solidFill>
                  <a:srgbClr val="1D1C1D"/>
                </a:solidFill>
                <a:latin typeface="Roboto"/>
                <a:ea typeface="Roboto"/>
                <a:cs typeface="Roboto"/>
                <a:sym typeface="Roboto"/>
              </a:rPr>
              <a:t>3 approaches: Decision Trees, Naive Bayes Classifier, and Word2Vec</a:t>
            </a:r>
            <a:endParaRPr sz="1700">
              <a:solidFill>
                <a:srgbClr val="1D1C1D"/>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nvSpPr>
        <p:spPr>
          <a:xfrm>
            <a:off x="429875" y="1538575"/>
            <a:ext cx="8438100" cy="3366300"/>
          </a:xfrm>
          <a:prstGeom prst="rect">
            <a:avLst/>
          </a:prstGeom>
          <a:noFill/>
          <a:ln>
            <a:noFill/>
          </a:ln>
        </p:spPr>
        <p:txBody>
          <a:bodyPr anchorCtr="0" anchor="t" bIns="34275" lIns="68575" spcFirstLastPara="1" rIns="68575" wrap="square" tIns="34275">
            <a:spAutoFit/>
          </a:bodyPr>
          <a:lstStyle/>
          <a:p>
            <a:pPr indent="-317500" lvl="0" marL="457200" marR="0" rtl="0" algn="l">
              <a:lnSpc>
                <a:spcPct val="13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Assumption </a:t>
            </a:r>
            <a:endParaRPr>
              <a:solidFill>
                <a:schemeClr val="dk1"/>
              </a:solidFill>
              <a:latin typeface="Roboto"/>
              <a:ea typeface="Roboto"/>
              <a:cs typeface="Roboto"/>
              <a:sym typeface="Roboto"/>
            </a:endParaRPr>
          </a:p>
          <a:p>
            <a:pPr indent="-317500" lvl="1" marL="914400" marR="0" rtl="0" algn="l">
              <a:lnSpc>
                <a:spcPct val="13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Sentiments are reflected by ratings</a:t>
            </a:r>
            <a:endParaRPr>
              <a:solidFill>
                <a:schemeClr val="dk1"/>
              </a:solidFill>
              <a:latin typeface="Roboto"/>
              <a:ea typeface="Roboto"/>
              <a:cs typeface="Roboto"/>
              <a:sym typeface="Roboto"/>
            </a:endParaRPr>
          </a:p>
          <a:p>
            <a:pPr indent="-317500" lvl="1" marL="914400" marR="0" rtl="0" algn="l">
              <a:lnSpc>
                <a:spcPct val="13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3 Sentiments: Positive (four and five stars), Neutral (three stars), and Negative (one and two stars)</a:t>
            </a:r>
            <a:endParaRPr>
              <a:solidFill>
                <a:schemeClr val="dk1"/>
              </a:solidFill>
              <a:latin typeface="Roboto"/>
              <a:ea typeface="Roboto"/>
              <a:cs typeface="Roboto"/>
              <a:sym typeface="Roboto"/>
            </a:endParaRPr>
          </a:p>
          <a:p>
            <a:pPr indent="-317500" lvl="0" marL="457200" marR="0" rtl="0" algn="l">
              <a:lnSpc>
                <a:spcPct val="13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Preprocessing</a:t>
            </a:r>
            <a:endParaRPr>
              <a:solidFill>
                <a:schemeClr val="dk1"/>
              </a:solidFill>
              <a:latin typeface="Roboto"/>
              <a:ea typeface="Roboto"/>
              <a:cs typeface="Roboto"/>
              <a:sym typeface="Roboto"/>
            </a:endParaRPr>
          </a:p>
          <a:p>
            <a:pPr indent="-317500" lvl="1" marL="914400" marR="0" rtl="0" algn="l">
              <a:lnSpc>
                <a:spcPct val="13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Dat</a:t>
            </a:r>
            <a:r>
              <a:rPr lang="en">
                <a:solidFill>
                  <a:schemeClr val="dk1"/>
                </a:solidFill>
                <a:latin typeface="Roboto"/>
                <a:ea typeface="Roboto"/>
                <a:cs typeface="Roboto"/>
                <a:sym typeface="Roboto"/>
              </a:rPr>
              <a:t>as</a:t>
            </a:r>
            <a:r>
              <a:rPr lang="en">
                <a:solidFill>
                  <a:schemeClr val="dk1"/>
                </a:solidFill>
                <a:latin typeface="Roboto"/>
                <a:ea typeface="Roboto"/>
                <a:cs typeface="Roboto"/>
                <a:sym typeface="Roboto"/>
              </a:rPr>
              <a:t>et split into </a:t>
            </a:r>
            <a:r>
              <a:rPr lang="en">
                <a:solidFill>
                  <a:schemeClr val="dk1"/>
                </a:solidFill>
                <a:latin typeface="Roboto"/>
                <a:ea typeface="Roboto"/>
                <a:cs typeface="Roboto"/>
                <a:sym typeface="Roboto"/>
              </a:rPr>
              <a:t>training</a:t>
            </a:r>
            <a:r>
              <a:rPr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validation, and test data to avoid overfit</a:t>
            </a:r>
            <a:endParaRPr>
              <a:solidFill>
                <a:schemeClr val="dk1"/>
              </a:solidFill>
              <a:latin typeface="Roboto"/>
              <a:ea typeface="Roboto"/>
              <a:cs typeface="Roboto"/>
              <a:sym typeface="Roboto"/>
            </a:endParaRPr>
          </a:p>
          <a:p>
            <a:pPr indent="-317500" lvl="1" marL="914400" marR="0" rtl="0" algn="l">
              <a:lnSpc>
                <a:spcPct val="13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80,000 randomly sampled rows from each sentiment</a:t>
            </a:r>
            <a:endParaRPr>
              <a:solidFill>
                <a:schemeClr val="dk1"/>
              </a:solidFill>
              <a:latin typeface="Roboto"/>
              <a:ea typeface="Roboto"/>
              <a:cs typeface="Roboto"/>
              <a:sym typeface="Roboto"/>
            </a:endParaRPr>
          </a:p>
          <a:p>
            <a:pPr indent="-317500" lvl="1" marL="914400" marR="0" rtl="0" algn="l">
              <a:lnSpc>
                <a:spcPct val="13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Use bag of words to turn the reviews into numerical vectors</a:t>
            </a:r>
            <a:endParaRPr>
              <a:solidFill>
                <a:schemeClr val="dk1"/>
              </a:solidFill>
              <a:latin typeface="Roboto"/>
              <a:ea typeface="Roboto"/>
              <a:cs typeface="Roboto"/>
              <a:sym typeface="Roboto"/>
            </a:endParaRPr>
          </a:p>
          <a:p>
            <a:pPr indent="-317500" lvl="1" marL="914400" marR="0" rtl="0" algn="l">
              <a:lnSpc>
                <a:spcPct val="13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Tokenization (split sentence to words) </a:t>
            </a:r>
            <a:endParaRPr>
              <a:solidFill>
                <a:schemeClr val="dk1"/>
              </a:solidFill>
              <a:latin typeface="Roboto"/>
              <a:ea typeface="Roboto"/>
              <a:cs typeface="Roboto"/>
              <a:sym typeface="Roboto"/>
            </a:endParaRPr>
          </a:p>
          <a:p>
            <a:pPr indent="-317500" lvl="1" marL="914400" marR="0" rtl="0" algn="l">
              <a:lnSpc>
                <a:spcPct val="13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Stopwords (get rid of common words with no effect on sentiment)</a:t>
            </a:r>
            <a:endParaRPr>
              <a:solidFill>
                <a:schemeClr val="dk1"/>
              </a:solidFill>
              <a:latin typeface="Roboto"/>
              <a:ea typeface="Roboto"/>
              <a:cs typeface="Roboto"/>
              <a:sym typeface="Roboto"/>
            </a:endParaRPr>
          </a:p>
          <a:p>
            <a:pPr indent="-317500" lvl="0" marL="457200" marR="0" rtl="0" algn="l">
              <a:lnSpc>
                <a:spcPct val="130000"/>
              </a:lnSpc>
              <a:spcBef>
                <a:spcPts val="0"/>
              </a:spcBef>
              <a:spcAft>
                <a:spcPts val="0"/>
              </a:spcAft>
              <a:buClr>
                <a:schemeClr val="dk1"/>
              </a:buClr>
              <a:buSzPts val="1400"/>
              <a:buFont typeface="Roboto"/>
              <a:buChar char="●"/>
            </a:pPr>
            <a:r>
              <a:rPr lang="en">
                <a:solidFill>
                  <a:schemeClr val="dk1"/>
                </a:solidFill>
                <a:highlight>
                  <a:srgbClr val="FFFFFE"/>
                </a:highlight>
                <a:latin typeface="Roboto"/>
                <a:ea typeface="Roboto"/>
                <a:cs typeface="Roboto"/>
                <a:sym typeface="Roboto"/>
              </a:rPr>
              <a:t>Naive Bayes Classifier- a simplified version of Bayes Theorem, where all features are assumed independent to each other</a:t>
            </a:r>
            <a:endParaRPr>
              <a:latin typeface="Roboto"/>
              <a:ea typeface="Roboto"/>
              <a:cs typeface="Roboto"/>
              <a:sym typeface="Roboto"/>
            </a:endParaRPr>
          </a:p>
        </p:txBody>
      </p:sp>
      <p:sp>
        <p:nvSpPr>
          <p:cNvPr id="315" name="Google Shape;315;p33"/>
          <p:cNvSpPr/>
          <p:nvPr/>
        </p:nvSpPr>
        <p:spPr>
          <a:xfrm rot="7409839">
            <a:off x="8089418" y="-603723"/>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 name="Google Shape;316;p33"/>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 name="Google Shape;317;p33"/>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8" name="Google Shape;318;p33"/>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9" name="Google Shape;319;p33"/>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Methods</a:t>
            </a:r>
            <a:endParaRPr sz="2500">
              <a:solidFill>
                <a:schemeClr val="lt1"/>
              </a:solidFill>
              <a:latin typeface="Fira Sans Medium"/>
              <a:ea typeface="Fira Sans Medium"/>
              <a:cs typeface="Fira Sans Medium"/>
              <a:sym typeface="Fira Sans Medium"/>
            </a:endParaRPr>
          </a:p>
        </p:txBody>
      </p:sp>
      <p:sp>
        <p:nvSpPr>
          <p:cNvPr id="320" name="Google Shape;320;p33"/>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1" name="Google Shape;321;p33"/>
          <p:cNvSpPr txBox="1"/>
          <p:nvPr/>
        </p:nvSpPr>
        <p:spPr>
          <a:xfrm>
            <a:off x="8391875" y="187625"/>
            <a:ext cx="8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pic>
        <p:nvPicPr>
          <p:cNvPr id="322" name="Google Shape;322;p33"/>
          <p:cNvPicPr preferRelativeResize="0"/>
          <p:nvPr/>
        </p:nvPicPr>
        <p:blipFill>
          <a:blip r:embed="rId3">
            <a:alphaModFix/>
          </a:blip>
          <a:stretch>
            <a:fillRect/>
          </a:stretch>
        </p:blipFill>
        <p:spPr>
          <a:xfrm>
            <a:off x="5065675" y="91725"/>
            <a:ext cx="2693100" cy="19303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nvSpPr>
        <p:spPr>
          <a:xfrm>
            <a:off x="429875" y="1538575"/>
            <a:ext cx="8438100" cy="3771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sz="2000">
              <a:latin typeface="Roboto"/>
              <a:ea typeface="Roboto"/>
              <a:cs typeface="Roboto"/>
              <a:sym typeface="Roboto"/>
            </a:endParaRPr>
          </a:p>
        </p:txBody>
      </p:sp>
      <p:sp>
        <p:nvSpPr>
          <p:cNvPr id="328" name="Google Shape;328;p34"/>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9" name="Google Shape;329;p34"/>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 name="Google Shape;330;p34"/>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1" name="Google Shape;331;p34"/>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2" name="Google Shape;332;p34"/>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Results</a:t>
            </a:r>
            <a:endParaRPr sz="2500">
              <a:solidFill>
                <a:schemeClr val="lt1"/>
              </a:solidFill>
              <a:latin typeface="Fira Sans Medium"/>
              <a:ea typeface="Fira Sans Medium"/>
              <a:cs typeface="Fira Sans Medium"/>
              <a:sym typeface="Fira Sans Medium"/>
            </a:endParaRPr>
          </a:p>
        </p:txBody>
      </p:sp>
      <p:sp>
        <p:nvSpPr>
          <p:cNvPr id="333" name="Google Shape;333;p34"/>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4" name="Google Shape;334;p34"/>
          <p:cNvSpPr txBox="1"/>
          <p:nvPr/>
        </p:nvSpPr>
        <p:spPr>
          <a:xfrm>
            <a:off x="8391875" y="187625"/>
            <a:ext cx="80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335" name="Google Shape;335;p34"/>
          <p:cNvSpPr txBox="1"/>
          <p:nvPr/>
        </p:nvSpPr>
        <p:spPr>
          <a:xfrm>
            <a:off x="356075" y="1538575"/>
            <a:ext cx="4787100" cy="17871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Achieved about 72% accuracy on the test set of 100,000 reviews</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Accuracy would be higher if didn’t sample equally from each sentiment, but would predict everything as positive</a:t>
            </a:r>
            <a:endParaRPr sz="1800">
              <a:latin typeface="Roboto"/>
              <a:ea typeface="Roboto"/>
              <a:cs typeface="Roboto"/>
              <a:sym typeface="Roboto"/>
            </a:endParaRPr>
          </a:p>
        </p:txBody>
      </p:sp>
      <p:pic>
        <p:nvPicPr>
          <p:cNvPr id="336" name="Google Shape;336;p34"/>
          <p:cNvPicPr preferRelativeResize="0"/>
          <p:nvPr/>
        </p:nvPicPr>
        <p:blipFill>
          <a:blip r:embed="rId3">
            <a:alphaModFix/>
          </a:blip>
          <a:stretch>
            <a:fillRect/>
          </a:stretch>
        </p:blipFill>
        <p:spPr>
          <a:xfrm>
            <a:off x="5314625" y="821900"/>
            <a:ext cx="3622226" cy="1837060"/>
          </a:xfrm>
          <a:prstGeom prst="rect">
            <a:avLst/>
          </a:prstGeom>
          <a:noFill/>
          <a:ln>
            <a:noFill/>
          </a:ln>
        </p:spPr>
      </p:pic>
      <p:pic>
        <p:nvPicPr>
          <p:cNvPr id="337" name="Google Shape;337;p34"/>
          <p:cNvPicPr preferRelativeResize="0"/>
          <p:nvPr/>
        </p:nvPicPr>
        <p:blipFill>
          <a:blip r:embed="rId4">
            <a:alphaModFix/>
          </a:blip>
          <a:stretch>
            <a:fillRect/>
          </a:stretch>
        </p:blipFill>
        <p:spPr>
          <a:xfrm>
            <a:off x="5806400" y="2792185"/>
            <a:ext cx="2497697" cy="2098065"/>
          </a:xfrm>
          <a:prstGeom prst="rect">
            <a:avLst/>
          </a:prstGeom>
          <a:noFill/>
          <a:ln>
            <a:noFill/>
          </a:ln>
        </p:spPr>
      </p:pic>
      <p:pic>
        <p:nvPicPr>
          <p:cNvPr id="338" name="Google Shape;338;p34"/>
          <p:cNvPicPr preferRelativeResize="0"/>
          <p:nvPr/>
        </p:nvPicPr>
        <p:blipFill>
          <a:blip r:embed="rId5">
            <a:alphaModFix/>
          </a:blip>
          <a:stretch>
            <a:fillRect/>
          </a:stretch>
        </p:blipFill>
        <p:spPr>
          <a:xfrm>
            <a:off x="642218" y="3242175"/>
            <a:ext cx="2962201" cy="1901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p:nvPr/>
        </p:nvSpPr>
        <p:spPr>
          <a:xfrm>
            <a:off x="0" y="-243655"/>
            <a:ext cx="3279645" cy="5631565"/>
          </a:xfrm>
          <a:custGeom>
            <a:rect b="b" l="l" r="r" t="t"/>
            <a:pathLst>
              <a:path extrusionOk="0" h="7508753" w="4372860">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1" name="Google Shape;81;p17"/>
          <p:cNvSpPr txBox="1"/>
          <p:nvPr/>
        </p:nvSpPr>
        <p:spPr>
          <a:xfrm>
            <a:off x="468498" y="2207077"/>
            <a:ext cx="20259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lt1"/>
                </a:solidFill>
                <a:latin typeface="Fira Sans Medium"/>
                <a:ea typeface="Fira Sans Medium"/>
                <a:cs typeface="Fira Sans Medium"/>
                <a:sym typeface="Fira Sans Medium"/>
              </a:rPr>
              <a:t>Contents</a:t>
            </a:r>
            <a:endParaRPr sz="3000">
              <a:solidFill>
                <a:schemeClr val="lt1"/>
              </a:solidFill>
              <a:latin typeface="Fira Sans Medium"/>
              <a:ea typeface="Fira Sans Medium"/>
              <a:cs typeface="Fira Sans Medium"/>
              <a:sym typeface="Fira Sans Medium"/>
            </a:endParaRPr>
          </a:p>
        </p:txBody>
      </p:sp>
      <p:sp>
        <p:nvSpPr>
          <p:cNvPr id="82" name="Google Shape;82;p17"/>
          <p:cNvSpPr txBox="1"/>
          <p:nvPr/>
        </p:nvSpPr>
        <p:spPr>
          <a:xfrm>
            <a:off x="4759229" y="1056415"/>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Problem/Question</a:t>
            </a:r>
            <a:endParaRPr sz="1400">
              <a:solidFill>
                <a:schemeClr val="dk1"/>
              </a:solidFill>
              <a:latin typeface="Fira Sans Medium"/>
              <a:ea typeface="Fira Sans Medium"/>
              <a:cs typeface="Fira Sans Medium"/>
              <a:sym typeface="Fira Sans Medium"/>
            </a:endParaRPr>
          </a:p>
        </p:txBody>
      </p:sp>
      <p:sp>
        <p:nvSpPr>
          <p:cNvPr id="83" name="Google Shape;83;p17"/>
          <p:cNvSpPr txBox="1"/>
          <p:nvPr/>
        </p:nvSpPr>
        <p:spPr>
          <a:xfrm>
            <a:off x="4766285" y="1510932"/>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Dataset</a:t>
            </a:r>
            <a:endParaRPr sz="1400">
              <a:solidFill>
                <a:schemeClr val="dk1"/>
              </a:solidFill>
              <a:latin typeface="Fira Sans Medium"/>
              <a:ea typeface="Fira Sans Medium"/>
              <a:cs typeface="Fira Sans Medium"/>
              <a:sym typeface="Fira Sans Medium"/>
            </a:endParaRPr>
          </a:p>
        </p:txBody>
      </p:sp>
      <p:sp>
        <p:nvSpPr>
          <p:cNvPr id="84" name="Google Shape;84;p17"/>
          <p:cNvSpPr txBox="1"/>
          <p:nvPr/>
        </p:nvSpPr>
        <p:spPr>
          <a:xfrm>
            <a:off x="4766263" y="1978350"/>
            <a:ext cx="40188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Consumer review behavior and rating prediction</a:t>
            </a:r>
            <a:endParaRPr sz="1400">
              <a:solidFill>
                <a:schemeClr val="dk1"/>
              </a:solidFill>
              <a:latin typeface="Fira Sans Medium"/>
              <a:ea typeface="Fira Sans Medium"/>
              <a:cs typeface="Fira Sans Medium"/>
              <a:sym typeface="Fira Sans Medium"/>
            </a:endParaRPr>
          </a:p>
        </p:txBody>
      </p:sp>
      <p:sp>
        <p:nvSpPr>
          <p:cNvPr id="85" name="Google Shape;85;p17"/>
          <p:cNvSpPr txBox="1"/>
          <p:nvPr/>
        </p:nvSpPr>
        <p:spPr>
          <a:xfrm>
            <a:off x="4766270" y="2468400"/>
            <a:ext cx="26181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Sentiment prediction &amp; Analysis</a:t>
            </a:r>
            <a:endParaRPr sz="1400">
              <a:solidFill>
                <a:schemeClr val="dk1"/>
              </a:solidFill>
              <a:latin typeface="Fira Sans Medium"/>
              <a:ea typeface="Fira Sans Medium"/>
              <a:cs typeface="Fira Sans Medium"/>
              <a:sym typeface="Fira Sans Medium"/>
            </a:endParaRPr>
          </a:p>
        </p:txBody>
      </p:sp>
      <p:sp>
        <p:nvSpPr>
          <p:cNvPr id="86" name="Google Shape;86;p17"/>
          <p:cNvSpPr txBox="1"/>
          <p:nvPr/>
        </p:nvSpPr>
        <p:spPr>
          <a:xfrm>
            <a:off x="4766269" y="2950125"/>
            <a:ext cx="2887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Clr>
                <a:srgbClr val="000000"/>
              </a:buClr>
              <a:buFont typeface="Arial"/>
              <a:buNone/>
            </a:pPr>
            <a:r>
              <a:rPr lang="en" sz="1200">
                <a:solidFill>
                  <a:schemeClr val="dk1"/>
                </a:solidFill>
                <a:latin typeface="Fira Sans Medium"/>
                <a:ea typeface="Fira Sans Medium"/>
                <a:cs typeface="Fira Sans Medium"/>
                <a:sym typeface="Fira Sans Medium"/>
              </a:rPr>
              <a:t>Amazon time review analysis</a:t>
            </a:r>
            <a:endParaRPr sz="1400">
              <a:solidFill>
                <a:schemeClr val="dk1"/>
              </a:solidFill>
              <a:latin typeface="Fira Sans Medium"/>
              <a:ea typeface="Fira Sans Medium"/>
              <a:cs typeface="Fira Sans Medium"/>
              <a:sym typeface="Fira Sans Medium"/>
            </a:endParaRPr>
          </a:p>
        </p:txBody>
      </p:sp>
      <p:sp>
        <p:nvSpPr>
          <p:cNvPr id="87" name="Google Shape;87;p17"/>
          <p:cNvSpPr txBox="1"/>
          <p:nvPr/>
        </p:nvSpPr>
        <p:spPr>
          <a:xfrm>
            <a:off x="4766261" y="3423150"/>
            <a:ext cx="43215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Amazon product recommendation algorithm </a:t>
            </a:r>
            <a:endParaRPr sz="1400">
              <a:solidFill>
                <a:schemeClr val="dk1"/>
              </a:solidFill>
              <a:latin typeface="Fira Sans Medium"/>
              <a:ea typeface="Fira Sans Medium"/>
              <a:cs typeface="Fira Sans Medium"/>
              <a:sym typeface="Fira Sans Medium"/>
            </a:endParaRPr>
          </a:p>
        </p:txBody>
      </p:sp>
      <p:cxnSp>
        <p:nvCxnSpPr>
          <p:cNvPr id="88" name="Google Shape;88;p17"/>
          <p:cNvCxnSpPr>
            <a:endCxn id="89" idx="4"/>
          </p:cNvCxnSpPr>
          <p:nvPr/>
        </p:nvCxnSpPr>
        <p:spPr>
          <a:xfrm>
            <a:off x="4316373" y="1202736"/>
            <a:ext cx="0" cy="2917800"/>
          </a:xfrm>
          <a:prstGeom prst="straightConnector1">
            <a:avLst/>
          </a:prstGeom>
          <a:noFill/>
          <a:ln cap="rnd" cmpd="sng" w="28575">
            <a:solidFill>
              <a:srgbClr val="666666"/>
            </a:solidFill>
            <a:prstDash val="dot"/>
            <a:miter lim="800000"/>
            <a:headEnd len="sm" w="sm" type="none"/>
            <a:tailEnd len="sm" w="sm" type="none"/>
          </a:ln>
        </p:spPr>
      </p:cxnSp>
      <p:sp>
        <p:nvSpPr>
          <p:cNvPr id="90" name="Google Shape;90;p17"/>
          <p:cNvSpPr/>
          <p:nvPr/>
        </p:nvSpPr>
        <p:spPr>
          <a:xfrm>
            <a:off x="4257873" y="1144692"/>
            <a:ext cx="117000" cy="117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1" name="Google Shape;91;p17"/>
          <p:cNvSpPr/>
          <p:nvPr/>
        </p:nvSpPr>
        <p:spPr>
          <a:xfrm>
            <a:off x="4257873" y="1614617"/>
            <a:ext cx="117000" cy="117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2" name="Google Shape;92;p17"/>
          <p:cNvSpPr/>
          <p:nvPr/>
        </p:nvSpPr>
        <p:spPr>
          <a:xfrm>
            <a:off x="4257873" y="2084542"/>
            <a:ext cx="117000" cy="117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3" name="Google Shape;93;p17"/>
          <p:cNvSpPr/>
          <p:nvPr/>
        </p:nvSpPr>
        <p:spPr>
          <a:xfrm>
            <a:off x="4257873" y="2575897"/>
            <a:ext cx="117000" cy="117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4" name="Google Shape;94;p17"/>
          <p:cNvSpPr/>
          <p:nvPr/>
        </p:nvSpPr>
        <p:spPr>
          <a:xfrm>
            <a:off x="4257873" y="3051181"/>
            <a:ext cx="117000" cy="117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5" name="Google Shape;95;p17"/>
          <p:cNvSpPr/>
          <p:nvPr/>
        </p:nvSpPr>
        <p:spPr>
          <a:xfrm>
            <a:off x="4257873" y="3526467"/>
            <a:ext cx="117000" cy="117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9" name="Google Shape;89;p17"/>
          <p:cNvSpPr/>
          <p:nvPr/>
        </p:nvSpPr>
        <p:spPr>
          <a:xfrm>
            <a:off x="4257873" y="4003536"/>
            <a:ext cx="117000" cy="117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96" name="Google Shape;96;p17"/>
          <p:cNvSpPr txBox="1"/>
          <p:nvPr/>
        </p:nvSpPr>
        <p:spPr>
          <a:xfrm>
            <a:off x="4766270" y="3899600"/>
            <a:ext cx="26679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Conclusions and implications</a:t>
            </a:r>
            <a:endParaRPr sz="1400">
              <a:solidFill>
                <a:schemeClr val="dk1"/>
              </a:solidFill>
              <a:latin typeface="Fira Sans Medium"/>
              <a:ea typeface="Fira Sans Medium"/>
              <a:cs typeface="Fira Sans Medium"/>
              <a:sym typeface="Fira Sans Medium"/>
            </a:endParaRPr>
          </a:p>
        </p:txBody>
      </p:sp>
      <p:sp>
        <p:nvSpPr>
          <p:cNvPr id="97" name="Google Shape;97;p17"/>
          <p:cNvSpPr/>
          <p:nvPr/>
        </p:nvSpPr>
        <p:spPr>
          <a:xfrm rot="-9215401">
            <a:off x="8412055" y="3671308"/>
            <a:ext cx="939499" cy="1658126"/>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 name="Google Shape;98;p17"/>
          <p:cNvSpPr/>
          <p:nvPr/>
        </p:nvSpPr>
        <p:spPr>
          <a:xfrm flipH="1" rot="3306446">
            <a:off x="8325562" y="4228474"/>
            <a:ext cx="939228" cy="166044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 name="Google Shape;99;p17"/>
          <p:cNvSpPr txBox="1"/>
          <p:nvPr/>
        </p:nvSpPr>
        <p:spPr>
          <a:xfrm>
            <a:off x="3451243" y="1042303"/>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01</a:t>
            </a:r>
            <a:endParaRPr sz="1400">
              <a:solidFill>
                <a:schemeClr val="dk1"/>
              </a:solidFill>
              <a:latin typeface="Fira Sans Medium"/>
              <a:ea typeface="Fira Sans Medium"/>
              <a:cs typeface="Fira Sans Medium"/>
              <a:sym typeface="Fira Sans Medium"/>
            </a:endParaRPr>
          </a:p>
        </p:txBody>
      </p:sp>
      <p:sp>
        <p:nvSpPr>
          <p:cNvPr id="100" name="Google Shape;100;p17"/>
          <p:cNvSpPr txBox="1"/>
          <p:nvPr/>
        </p:nvSpPr>
        <p:spPr>
          <a:xfrm>
            <a:off x="3451243" y="1510932"/>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02</a:t>
            </a:r>
            <a:endParaRPr sz="1400">
              <a:solidFill>
                <a:schemeClr val="dk1"/>
              </a:solidFill>
              <a:latin typeface="Fira Sans Medium"/>
              <a:ea typeface="Fira Sans Medium"/>
              <a:cs typeface="Fira Sans Medium"/>
              <a:sym typeface="Fira Sans Medium"/>
            </a:endParaRPr>
          </a:p>
        </p:txBody>
      </p:sp>
      <p:sp>
        <p:nvSpPr>
          <p:cNvPr id="101" name="Google Shape;101;p17"/>
          <p:cNvSpPr txBox="1"/>
          <p:nvPr/>
        </p:nvSpPr>
        <p:spPr>
          <a:xfrm>
            <a:off x="3451243" y="1978346"/>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03</a:t>
            </a:r>
            <a:endParaRPr sz="1400">
              <a:solidFill>
                <a:schemeClr val="dk1"/>
              </a:solidFill>
              <a:latin typeface="Fira Sans Medium"/>
              <a:ea typeface="Fira Sans Medium"/>
              <a:cs typeface="Fira Sans Medium"/>
              <a:sym typeface="Fira Sans Medium"/>
            </a:endParaRPr>
          </a:p>
        </p:txBody>
      </p:sp>
      <p:sp>
        <p:nvSpPr>
          <p:cNvPr id="102" name="Google Shape;102;p17"/>
          <p:cNvSpPr txBox="1"/>
          <p:nvPr/>
        </p:nvSpPr>
        <p:spPr>
          <a:xfrm>
            <a:off x="3451243" y="2468399"/>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04</a:t>
            </a:r>
            <a:endParaRPr sz="1400">
              <a:solidFill>
                <a:schemeClr val="dk1"/>
              </a:solidFill>
              <a:latin typeface="Fira Sans Medium"/>
              <a:ea typeface="Fira Sans Medium"/>
              <a:cs typeface="Fira Sans Medium"/>
              <a:sym typeface="Fira Sans Medium"/>
            </a:endParaRPr>
          </a:p>
        </p:txBody>
      </p:sp>
      <p:sp>
        <p:nvSpPr>
          <p:cNvPr id="103" name="Google Shape;103;p17"/>
          <p:cNvSpPr txBox="1"/>
          <p:nvPr/>
        </p:nvSpPr>
        <p:spPr>
          <a:xfrm>
            <a:off x="3451243" y="2950137"/>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05</a:t>
            </a:r>
            <a:endParaRPr sz="1400">
              <a:solidFill>
                <a:schemeClr val="dk1"/>
              </a:solidFill>
              <a:latin typeface="Fira Sans Medium"/>
              <a:ea typeface="Fira Sans Medium"/>
              <a:cs typeface="Fira Sans Medium"/>
              <a:sym typeface="Fira Sans Medium"/>
            </a:endParaRPr>
          </a:p>
        </p:txBody>
      </p:sp>
      <p:sp>
        <p:nvSpPr>
          <p:cNvPr id="104" name="Google Shape;104;p17"/>
          <p:cNvSpPr txBox="1"/>
          <p:nvPr/>
        </p:nvSpPr>
        <p:spPr>
          <a:xfrm>
            <a:off x="3451243" y="3423146"/>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06</a:t>
            </a:r>
            <a:endParaRPr sz="1400">
              <a:solidFill>
                <a:schemeClr val="dk1"/>
              </a:solidFill>
              <a:latin typeface="Fira Sans Medium"/>
              <a:ea typeface="Fira Sans Medium"/>
              <a:cs typeface="Fira Sans Medium"/>
              <a:sym typeface="Fira Sans Medium"/>
            </a:endParaRPr>
          </a:p>
        </p:txBody>
      </p:sp>
      <p:sp>
        <p:nvSpPr>
          <p:cNvPr id="105" name="Google Shape;105;p17"/>
          <p:cNvSpPr txBox="1"/>
          <p:nvPr/>
        </p:nvSpPr>
        <p:spPr>
          <a:xfrm>
            <a:off x="3451243" y="3899596"/>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07</a:t>
            </a:r>
            <a:endParaRPr sz="1400">
              <a:solidFill>
                <a:schemeClr val="dk1"/>
              </a:solidFill>
              <a:latin typeface="Fira Sans Medium"/>
              <a:ea typeface="Fira Sans Medium"/>
              <a:cs typeface="Fira Sans Medium"/>
              <a:sym typeface="Fira Sans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nvSpPr>
        <p:spPr>
          <a:xfrm>
            <a:off x="3585225" y="1131675"/>
            <a:ext cx="5394900" cy="3677100"/>
          </a:xfrm>
          <a:prstGeom prst="rect">
            <a:avLst/>
          </a:prstGeom>
          <a:noFill/>
          <a:ln>
            <a:noFill/>
          </a:ln>
        </p:spPr>
        <p:txBody>
          <a:bodyPr anchorCtr="0" anchor="t" bIns="34275" lIns="68575" spcFirstLastPara="1" rIns="68575" wrap="square" tIns="34275">
            <a:spAutoFit/>
          </a:bodyPr>
          <a:lstStyle/>
          <a:p>
            <a:pPr indent="-317500" lvl="0" marL="457200" marR="0" rtl="0" algn="l">
              <a:lnSpc>
                <a:spcPct val="130000"/>
              </a:lnSpc>
              <a:spcBef>
                <a:spcPts val="0"/>
              </a:spcBef>
              <a:spcAft>
                <a:spcPts val="0"/>
              </a:spcAft>
              <a:buClr>
                <a:schemeClr val="dk1"/>
              </a:buClr>
              <a:buSzPts val="1400"/>
              <a:buFont typeface="Roboto"/>
              <a:buChar char="●"/>
            </a:pPr>
            <a:r>
              <a:rPr lang="en">
                <a:latin typeface="Roboto"/>
                <a:ea typeface="Roboto"/>
                <a:cs typeface="Roboto"/>
                <a:sym typeface="Roboto"/>
              </a:rPr>
              <a:t>Classify sentiments by ratings</a:t>
            </a:r>
            <a:endParaRPr>
              <a:latin typeface="Roboto"/>
              <a:ea typeface="Roboto"/>
              <a:cs typeface="Roboto"/>
              <a:sym typeface="Roboto"/>
            </a:endParaRPr>
          </a:p>
          <a:p>
            <a:pPr indent="-317500" lvl="1" marL="914400" marR="0" rtl="0" algn="l">
              <a:lnSpc>
                <a:spcPct val="130000"/>
              </a:lnSpc>
              <a:spcBef>
                <a:spcPts val="0"/>
              </a:spcBef>
              <a:spcAft>
                <a:spcPts val="0"/>
              </a:spcAft>
              <a:buSzPts val="1400"/>
              <a:buFont typeface="Roboto"/>
              <a:buChar char="○"/>
            </a:pPr>
            <a:r>
              <a:rPr lang="en">
                <a:latin typeface="Roboto"/>
                <a:ea typeface="Roboto"/>
                <a:cs typeface="Roboto"/>
                <a:sym typeface="Roboto"/>
              </a:rPr>
              <a:t>4-5 stars → Positive, 3 stars → Neutral, 1-2 stars → Negative</a:t>
            </a:r>
            <a:endParaRPr>
              <a:latin typeface="Roboto"/>
              <a:ea typeface="Roboto"/>
              <a:cs typeface="Roboto"/>
              <a:sym typeface="Roboto"/>
            </a:endParaRPr>
          </a:p>
          <a:p>
            <a:pPr indent="-317500" lvl="0" marL="457200" marR="0" rtl="0" algn="l">
              <a:lnSpc>
                <a:spcPct val="130000"/>
              </a:lnSpc>
              <a:spcBef>
                <a:spcPts val="0"/>
              </a:spcBef>
              <a:spcAft>
                <a:spcPts val="0"/>
              </a:spcAft>
              <a:buSzPts val="1400"/>
              <a:buFont typeface="Roboto"/>
              <a:buChar char="●"/>
            </a:pPr>
            <a:r>
              <a:rPr lang="en">
                <a:latin typeface="Roboto"/>
                <a:ea typeface="Roboto"/>
                <a:cs typeface="Roboto"/>
                <a:sym typeface="Roboto"/>
              </a:rPr>
              <a:t>Preprocessing</a:t>
            </a:r>
            <a:endParaRPr>
              <a:latin typeface="Roboto"/>
              <a:ea typeface="Roboto"/>
              <a:cs typeface="Roboto"/>
              <a:sym typeface="Roboto"/>
            </a:endParaRPr>
          </a:p>
          <a:p>
            <a:pPr indent="-317500" lvl="1" marL="914400" marR="0" rtl="0" algn="l">
              <a:lnSpc>
                <a:spcPct val="130000"/>
              </a:lnSpc>
              <a:spcBef>
                <a:spcPts val="0"/>
              </a:spcBef>
              <a:spcAft>
                <a:spcPts val="0"/>
              </a:spcAft>
              <a:buSzPts val="1400"/>
              <a:buFont typeface="Roboto"/>
              <a:buChar char="○"/>
            </a:pPr>
            <a:r>
              <a:rPr lang="en">
                <a:latin typeface="Roboto"/>
                <a:ea typeface="Roboto"/>
                <a:cs typeface="Roboto"/>
                <a:sym typeface="Roboto"/>
              </a:rPr>
              <a:t>Data sampling ~ 25000/class, Tokenization, Stopwords, Lemmatization, Vectorization </a:t>
            </a:r>
            <a:endParaRPr>
              <a:latin typeface="Roboto"/>
              <a:ea typeface="Roboto"/>
              <a:cs typeface="Roboto"/>
              <a:sym typeface="Roboto"/>
            </a:endParaRPr>
          </a:p>
          <a:p>
            <a:pPr indent="-317500" lvl="0" marL="457200" marR="0" rtl="0" algn="l">
              <a:lnSpc>
                <a:spcPct val="13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Models</a:t>
            </a:r>
            <a:endParaRPr>
              <a:solidFill>
                <a:schemeClr val="dk1"/>
              </a:solidFill>
              <a:latin typeface="Roboto"/>
              <a:ea typeface="Roboto"/>
              <a:cs typeface="Roboto"/>
              <a:sym typeface="Roboto"/>
            </a:endParaRPr>
          </a:p>
          <a:p>
            <a:pPr indent="-317500" lvl="1" marL="914400" marR="0" rtl="0" algn="l">
              <a:lnSpc>
                <a:spcPct val="13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Trained Word2Vec, then converted to matrix of vectors to pass into a Keras Sequential model embedding layer as the weights. (Embedding → Flatten → Dense)</a:t>
            </a:r>
            <a:endParaRPr>
              <a:solidFill>
                <a:schemeClr val="dk1"/>
              </a:solidFill>
              <a:latin typeface="Roboto"/>
              <a:ea typeface="Roboto"/>
              <a:cs typeface="Roboto"/>
              <a:sym typeface="Roboto"/>
            </a:endParaRPr>
          </a:p>
          <a:p>
            <a:pPr indent="-317500" lvl="1" marL="914400" marR="0" rtl="0" algn="l">
              <a:lnSpc>
                <a:spcPct val="13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Word Embedding with Keras Sequential (Embedding → Bidirectional LTSM → Dense)</a:t>
            </a:r>
            <a:endParaRPr>
              <a:solidFill>
                <a:schemeClr val="dk1"/>
              </a:solidFill>
              <a:latin typeface="Roboto"/>
              <a:ea typeface="Roboto"/>
              <a:cs typeface="Roboto"/>
              <a:sym typeface="Roboto"/>
            </a:endParaRPr>
          </a:p>
          <a:p>
            <a:pPr indent="0" lvl="0" marL="0" marR="0" rtl="0" algn="l">
              <a:lnSpc>
                <a:spcPct val="130000"/>
              </a:lnSpc>
              <a:spcBef>
                <a:spcPts val="0"/>
              </a:spcBef>
              <a:spcAft>
                <a:spcPts val="0"/>
              </a:spcAft>
              <a:buNone/>
            </a:pPr>
            <a:r>
              <a:t/>
            </a:r>
            <a:endParaRPr sz="1600">
              <a:latin typeface="Roboto"/>
              <a:ea typeface="Roboto"/>
              <a:cs typeface="Roboto"/>
              <a:sym typeface="Roboto"/>
            </a:endParaRPr>
          </a:p>
        </p:txBody>
      </p:sp>
      <p:sp>
        <p:nvSpPr>
          <p:cNvPr id="344" name="Google Shape;344;p35"/>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 name="Google Shape;345;p35"/>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 name="Google Shape;346;p35"/>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7" name="Google Shape;347;p35"/>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8" name="Google Shape;348;p35"/>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Methods</a:t>
            </a:r>
            <a:endParaRPr sz="2500">
              <a:solidFill>
                <a:schemeClr val="lt1"/>
              </a:solidFill>
              <a:latin typeface="Fira Sans Medium"/>
              <a:ea typeface="Fira Sans Medium"/>
              <a:cs typeface="Fira Sans Medium"/>
              <a:sym typeface="Fira Sans Medium"/>
            </a:endParaRPr>
          </a:p>
        </p:txBody>
      </p:sp>
      <p:sp>
        <p:nvSpPr>
          <p:cNvPr id="349" name="Google Shape;349;p35"/>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0" name="Google Shape;350;p35"/>
          <p:cNvSpPr txBox="1"/>
          <p:nvPr/>
        </p:nvSpPr>
        <p:spPr>
          <a:xfrm>
            <a:off x="8391875" y="187625"/>
            <a:ext cx="8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pic>
        <p:nvPicPr>
          <p:cNvPr id="351" name="Google Shape;351;p35"/>
          <p:cNvPicPr preferRelativeResize="0"/>
          <p:nvPr/>
        </p:nvPicPr>
        <p:blipFill>
          <a:blip r:embed="rId3">
            <a:alphaModFix/>
          </a:blip>
          <a:stretch>
            <a:fillRect/>
          </a:stretch>
        </p:blipFill>
        <p:spPr>
          <a:xfrm>
            <a:off x="432275" y="1976875"/>
            <a:ext cx="2693100" cy="1930312"/>
          </a:xfrm>
          <a:prstGeom prst="rect">
            <a:avLst/>
          </a:prstGeom>
          <a:noFill/>
          <a:ln>
            <a:noFill/>
          </a:ln>
        </p:spPr>
      </p:pic>
      <p:sp>
        <p:nvSpPr>
          <p:cNvPr id="352" name="Google Shape;352;p35"/>
          <p:cNvSpPr txBox="1"/>
          <p:nvPr/>
        </p:nvSpPr>
        <p:spPr>
          <a:xfrm>
            <a:off x="432275" y="1623163"/>
            <a:ext cx="20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EDA</a:t>
            </a:r>
            <a:endParaRPr/>
          </a:p>
        </p:txBody>
      </p:sp>
      <p:sp>
        <p:nvSpPr>
          <p:cNvPr id="353" name="Google Shape;353;p35"/>
          <p:cNvSpPr txBox="1"/>
          <p:nvPr/>
        </p:nvSpPr>
        <p:spPr>
          <a:xfrm>
            <a:off x="465425" y="3907175"/>
            <a:ext cx="2693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Upon charting the distribution of ratings, there is a noticeable imbalance between positive and the other two class ratings.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6"/>
          <p:cNvSpPr/>
          <p:nvPr/>
        </p:nvSpPr>
        <p:spPr>
          <a:xfrm>
            <a:off x="3799950" y="2540600"/>
            <a:ext cx="5195700" cy="128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txBox="1"/>
          <p:nvPr/>
        </p:nvSpPr>
        <p:spPr>
          <a:xfrm>
            <a:off x="207975" y="1739900"/>
            <a:ext cx="3213300" cy="2870700"/>
          </a:xfrm>
          <a:prstGeom prst="rect">
            <a:avLst/>
          </a:prstGeom>
          <a:noFill/>
          <a:ln>
            <a:noFill/>
          </a:ln>
        </p:spPr>
        <p:txBody>
          <a:bodyPr anchorCtr="0" anchor="t" bIns="34275" lIns="68575" spcFirstLastPara="1" rIns="68575" wrap="square" tIns="34275">
            <a:spAutoFit/>
          </a:bodyPr>
          <a:lstStyle/>
          <a:p>
            <a:pPr indent="-311150" lvl="0" marL="457200" marR="0" rtl="0" algn="l">
              <a:lnSpc>
                <a:spcPct val="130000"/>
              </a:lnSpc>
              <a:spcBef>
                <a:spcPts val="0"/>
              </a:spcBef>
              <a:spcAft>
                <a:spcPts val="0"/>
              </a:spcAft>
              <a:buSzPts val="1300"/>
              <a:buFont typeface="Roboto"/>
              <a:buChar char="●"/>
            </a:pPr>
            <a:r>
              <a:rPr lang="en" sz="1300">
                <a:latin typeface="Roboto"/>
                <a:ea typeface="Roboto"/>
                <a:cs typeface="Roboto"/>
                <a:sym typeface="Roboto"/>
              </a:rPr>
              <a:t>Training word2vec</a:t>
            </a:r>
            <a:r>
              <a:rPr lang="en" sz="1300">
                <a:solidFill>
                  <a:schemeClr val="dk1"/>
                </a:solidFill>
                <a:latin typeface="Roboto"/>
                <a:ea typeface="Roboto"/>
                <a:cs typeface="Roboto"/>
                <a:sym typeface="Roboto"/>
              </a:rPr>
              <a:t> on the reviews and using the created matrix in </a:t>
            </a:r>
            <a:r>
              <a:rPr lang="en" sz="1300">
                <a:latin typeface="Roboto"/>
                <a:ea typeface="Roboto"/>
                <a:cs typeface="Roboto"/>
                <a:sym typeface="Roboto"/>
              </a:rPr>
              <a:t>an mlp only returned ~0.3 accuracy, while the word embedding instance </a:t>
            </a:r>
            <a:r>
              <a:rPr lang="en" sz="1300">
                <a:solidFill>
                  <a:schemeClr val="dk1"/>
                </a:solidFill>
                <a:latin typeface="Roboto"/>
                <a:ea typeface="Roboto"/>
                <a:cs typeface="Roboto"/>
                <a:sym typeface="Roboto"/>
              </a:rPr>
              <a:t>p</a:t>
            </a:r>
            <a:r>
              <a:rPr lang="en" sz="1300">
                <a:solidFill>
                  <a:schemeClr val="dk1"/>
                </a:solidFill>
                <a:latin typeface="Roboto"/>
                <a:ea typeface="Roboto"/>
                <a:cs typeface="Roboto"/>
                <a:sym typeface="Roboto"/>
              </a:rPr>
              <a:t>eaked in the first epoch with a validation accuracy of 0.7952.</a:t>
            </a:r>
            <a:endParaRPr sz="1300">
              <a:solidFill>
                <a:schemeClr val="dk1"/>
              </a:solidFill>
              <a:latin typeface="Roboto"/>
              <a:ea typeface="Roboto"/>
              <a:cs typeface="Roboto"/>
              <a:sym typeface="Roboto"/>
            </a:endParaRPr>
          </a:p>
          <a:p>
            <a:pPr indent="-311150" lvl="0" marL="457200" marR="0" rtl="0" algn="l">
              <a:lnSpc>
                <a:spcPct val="13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Predictions seemed relatively consistent for earlier years and fluctuated more in recent years, which is likely the result of overfitting → → → </a:t>
            </a:r>
            <a:endParaRPr sz="1300">
              <a:solidFill>
                <a:schemeClr val="dk1"/>
              </a:solidFill>
              <a:latin typeface="Roboto"/>
              <a:ea typeface="Roboto"/>
              <a:cs typeface="Roboto"/>
              <a:sym typeface="Roboto"/>
            </a:endParaRPr>
          </a:p>
        </p:txBody>
      </p:sp>
      <p:sp>
        <p:nvSpPr>
          <p:cNvPr id="360" name="Google Shape;360;p36"/>
          <p:cNvSpPr/>
          <p:nvPr/>
        </p:nvSpPr>
        <p:spPr>
          <a:xfrm rot="7409839">
            <a:off x="7928493" y="-344323"/>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1" name="Google Shape;361;p36"/>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2" name="Google Shape;362;p36"/>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3" name="Google Shape;363;p36"/>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4" name="Google Shape;364;p36"/>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Results</a:t>
            </a:r>
            <a:endParaRPr sz="2500">
              <a:solidFill>
                <a:schemeClr val="lt1"/>
              </a:solidFill>
              <a:latin typeface="Fira Sans Medium"/>
              <a:ea typeface="Fira Sans Medium"/>
              <a:cs typeface="Fira Sans Medium"/>
              <a:sym typeface="Fira Sans Medium"/>
            </a:endParaRPr>
          </a:p>
        </p:txBody>
      </p:sp>
      <p:sp>
        <p:nvSpPr>
          <p:cNvPr id="365" name="Google Shape;365;p36"/>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6" name="Google Shape;366;p36"/>
          <p:cNvSpPr txBox="1"/>
          <p:nvPr/>
        </p:nvSpPr>
        <p:spPr>
          <a:xfrm>
            <a:off x="8391875" y="187625"/>
            <a:ext cx="80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pic>
        <p:nvPicPr>
          <p:cNvPr id="367" name="Google Shape;367;p36"/>
          <p:cNvPicPr preferRelativeResize="0"/>
          <p:nvPr/>
        </p:nvPicPr>
        <p:blipFill>
          <a:blip r:embed="rId3">
            <a:alphaModFix/>
          </a:blip>
          <a:stretch>
            <a:fillRect/>
          </a:stretch>
        </p:blipFill>
        <p:spPr>
          <a:xfrm flipH="1">
            <a:off x="128919" y="5278375"/>
            <a:ext cx="3292356" cy="1901325"/>
          </a:xfrm>
          <a:prstGeom prst="rect">
            <a:avLst/>
          </a:prstGeom>
          <a:noFill/>
          <a:ln>
            <a:noFill/>
          </a:ln>
        </p:spPr>
      </p:pic>
      <p:pic>
        <p:nvPicPr>
          <p:cNvPr id="368" name="Google Shape;368;p36"/>
          <p:cNvPicPr preferRelativeResize="0"/>
          <p:nvPr/>
        </p:nvPicPr>
        <p:blipFill rotWithShape="1">
          <a:blip r:embed="rId4">
            <a:alphaModFix/>
          </a:blip>
          <a:srcRect b="0" l="0" r="3278" t="3269"/>
          <a:stretch/>
        </p:blipFill>
        <p:spPr>
          <a:xfrm>
            <a:off x="6163175" y="1003310"/>
            <a:ext cx="2139300" cy="1444115"/>
          </a:xfrm>
          <a:prstGeom prst="rect">
            <a:avLst/>
          </a:prstGeom>
          <a:noFill/>
          <a:ln>
            <a:noFill/>
          </a:ln>
        </p:spPr>
      </p:pic>
      <p:sp>
        <p:nvSpPr>
          <p:cNvPr id="369" name="Google Shape;369;p36"/>
          <p:cNvSpPr txBox="1"/>
          <p:nvPr/>
        </p:nvSpPr>
        <p:spPr>
          <a:xfrm>
            <a:off x="3887600" y="998550"/>
            <a:ext cx="2139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Amend overfitting</a:t>
            </a:r>
            <a:r>
              <a:rPr lang="en" sz="1200">
                <a:solidFill>
                  <a:schemeClr val="dk1"/>
                </a:solidFill>
              </a:rPr>
              <a:t> – on the right are the learning curves of the training and validation sets in the word embedding model (5 epochs, 250 batches in interest of available resources)  </a:t>
            </a:r>
            <a:endParaRPr sz="1200"/>
          </a:p>
        </p:txBody>
      </p:sp>
      <p:sp>
        <p:nvSpPr>
          <p:cNvPr id="370" name="Google Shape;370;p36"/>
          <p:cNvSpPr txBox="1"/>
          <p:nvPr/>
        </p:nvSpPr>
        <p:spPr>
          <a:xfrm>
            <a:off x="3421275" y="538050"/>
            <a:ext cx="3764400" cy="400200"/>
          </a:xfrm>
          <a:prstGeom prst="rect">
            <a:avLst/>
          </a:prstGeom>
          <a:noFill/>
          <a:ln>
            <a:noFill/>
          </a:ln>
        </p:spPr>
        <p:txBody>
          <a:bodyPr anchorCtr="0" anchor="t" bIns="91425" lIns="91425" spcFirstLastPara="1" rIns="91425" wrap="square" tIns="91425">
            <a:spAutoFit/>
          </a:bodyPr>
          <a:lstStyle/>
          <a:p>
            <a:pPr indent="0" lvl="0" marL="457200" rtl="0" algn="l">
              <a:lnSpc>
                <a:spcPct val="130000"/>
              </a:lnSpc>
              <a:spcBef>
                <a:spcPts val="0"/>
              </a:spcBef>
              <a:spcAft>
                <a:spcPts val="0"/>
              </a:spcAft>
              <a:buNone/>
            </a:pPr>
            <a:r>
              <a:rPr lang="en">
                <a:solidFill>
                  <a:schemeClr val="dk1"/>
                </a:solidFill>
                <a:latin typeface="Roboto Medium"/>
                <a:ea typeface="Roboto Medium"/>
                <a:cs typeface="Roboto Medium"/>
                <a:sym typeface="Roboto Medium"/>
              </a:rPr>
              <a:t>Areas of Improvement / Next Steps</a:t>
            </a:r>
            <a:endParaRPr>
              <a:latin typeface="Roboto Medium"/>
              <a:ea typeface="Roboto Medium"/>
              <a:cs typeface="Roboto Medium"/>
              <a:sym typeface="Roboto Medium"/>
            </a:endParaRPr>
          </a:p>
        </p:txBody>
      </p:sp>
      <p:cxnSp>
        <p:nvCxnSpPr>
          <p:cNvPr id="371" name="Google Shape;371;p36"/>
          <p:cNvCxnSpPr/>
          <p:nvPr/>
        </p:nvCxnSpPr>
        <p:spPr>
          <a:xfrm>
            <a:off x="3613538" y="449075"/>
            <a:ext cx="0" cy="4388700"/>
          </a:xfrm>
          <a:prstGeom prst="straightConnector1">
            <a:avLst/>
          </a:prstGeom>
          <a:noFill/>
          <a:ln cap="flat" cmpd="sng" w="9525">
            <a:solidFill>
              <a:schemeClr val="dk2"/>
            </a:solidFill>
            <a:prstDash val="solid"/>
            <a:round/>
            <a:headEnd len="med" w="med" type="none"/>
            <a:tailEnd len="med" w="med" type="none"/>
          </a:ln>
        </p:spPr>
      </p:cxnSp>
      <p:sp>
        <p:nvSpPr>
          <p:cNvPr id="372" name="Google Shape;372;p36"/>
          <p:cNvSpPr txBox="1"/>
          <p:nvPr/>
        </p:nvSpPr>
        <p:spPr>
          <a:xfrm>
            <a:off x="3856950" y="3902650"/>
            <a:ext cx="171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Explore bigrams and trigrams</a:t>
            </a:r>
            <a:r>
              <a:rPr lang="en" sz="1200"/>
              <a:t> using gensim library’s Phrases model –</a:t>
            </a:r>
            <a:endParaRPr sz="1200"/>
          </a:p>
        </p:txBody>
      </p:sp>
      <p:sp>
        <p:nvSpPr>
          <p:cNvPr id="373" name="Google Shape;373;p36"/>
          <p:cNvSpPr txBox="1"/>
          <p:nvPr/>
        </p:nvSpPr>
        <p:spPr>
          <a:xfrm>
            <a:off x="3875625" y="2536350"/>
            <a:ext cx="171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dk1"/>
                </a:solidFill>
              </a:rPr>
              <a:t>Potential Starting Points</a:t>
            </a:r>
            <a:r>
              <a:rPr i="1" lang="en" sz="1200">
                <a:solidFill>
                  <a:schemeClr val="dk1"/>
                </a:solidFill>
              </a:rPr>
              <a:t> – </a:t>
            </a:r>
            <a:endParaRPr i="1" sz="1200"/>
          </a:p>
        </p:txBody>
      </p:sp>
      <p:sp>
        <p:nvSpPr>
          <p:cNvPr id="374" name="Google Shape;374;p36"/>
          <p:cNvSpPr txBox="1"/>
          <p:nvPr/>
        </p:nvSpPr>
        <p:spPr>
          <a:xfrm>
            <a:off x="5586225" y="2559875"/>
            <a:ext cx="3390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⓵ </a:t>
            </a:r>
            <a:r>
              <a:rPr lang="en" sz="1200">
                <a:solidFill>
                  <a:schemeClr val="dk1"/>
                </a:solidFill>
              </a:rPr>
              <a:t>Reducing</a:t>
            </a:r>
            <a:r>
              <a:rPr lang="en" sz="1200">
                <a:solidFill>
                  <a:schemeClr val="dk1"/>
                </a:solidFill>
              </a:rPr>
              <a:t> huge amount of free parameters, which embedding layers expand.</a:t>
            </a:r>
            <a:endParaRPr sz="1200"/>
          </a:p>
        </p:txBody>
      </p:sp>
      <p:sp>
        <p:nvSpPr>
          <p:cNvPr id="375" name="Google Shape;375;p36"/>
          <p:cNvSpPr txBox="1"/>
          <p:nvPr/>
        </p:nvSpPr>
        <p:spPr>
          <a:xfrm>
            <a:off x="3961225" y="3014250"/>
            <a:ext cx="225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⓶</a:t>
            </a:r>
            <a:r>
              <a:rPr lang="en" sz="1200">
                <a:solidFill>
                  <a:schemeClr val="dk1"/>
                </a:solidFill>
              </a:rPr>
              <a:t> Adding dropouts (recurrent_dropouts for keras) to the LTSM input nodes.</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376" name="Google Shape;376;p36"/>
          <p:cNvSpPr txBox="1"/>
          <p:nvPr/>
        </p:nvSpPr>
        <p:spPr>
          <a:xfrm>
            <a:off x="5907425" y="3902650"/>
            <a:ext cx="3031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Currently only look at unigrams; bigram and trigram phrases can introduce another level of context and insight of the text’s meaning.</a:t>
            </a:r>
            <a:endParaRPr sz="1200"/>
          </a:p>
        </p:txBody>
      </p:sp>
      <p:sp>
        <p:nvSpPr>
          <p:cNvPr id="377" name="Google Shape;377;p36"/>
          <p:cNvSpPr txBox="1"/>
          <p:nvPr/>
        </p:nvSpPr>
        <p:spPr>
          <a:xfrm>
            <a:off x="6220225" y="3014250"/>
            <a:ext cx="2775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⓷ Add early stopping and L1 or L2 regularization (adds penalty to the loss function).</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7"/>
          <p:cNvSpPr txBox="1"/>
          <p:nvPr/>
        </p:nvSpPr>
        <p:spPr>
          <a:xfrm>
            <a:off x="429875" y="1538575"/>
            <a:ext cx="8438100" cy="7773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sz="2000">
              <a:latin typeface="Roboto"/>
              <a:ea typeface="Roboto"/>
              <a:cs typeface="Roboto"/>
              <a:sym typeface="Roboto"/>
            </a:endParaRPr>
          </a:p>
          <a:p>
            <a:pPr indent="0" lvl="0" marL="0" marR="0" rtl="0" algn="l">
              <a:lnSpc>
                <a:spcPct val="130000"/>
              </a:lnSpc>
              <a:spcBef>
                <a:spcPts val="0"/>
              </a:spcBef>
              <a:spcAft>
                <a:spcPts val="0"/>
              </a:spcAft>
              <a:buNone/>
            </a:pPr>
            <a:r>
              <a:t/>
            </a:r>
            <a:endParaRPr sz="2000">
              <a:latin typeface="Roboto"/>
              <a:ea typeface="Roboto"/>
              <a:cs typeface="Roboto"/>
              <a:sym typeface="Roboto"/>
            </a:endParaRPr>
          </a:p>
        </p:txBody>
      </p:sp>
      <p:sp>
        <p:nvSpPr>
          <p:cNvPr id="383" name="Google Shape;383;p37"/>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4" name="Google Shape;384;p37"/>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5" name="Google Shape;385;p37"/>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6" name="Google Shape;386;p37"/>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7" name="Google Shape;387;p37"/>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Motivation</a:t>
            </a:r>
            <a:endParaRPr sz="2500">
              <a:solidFill>
                <a:schemeClr val="lt1"/>
              </a:solidFill>
              <a:latin typeface="Fira Sans Medium"/>
              <a:ea typeface="Fira Sans Medium"/>
              <a:cs typeface="Fira Sans Medium"/>
              <a:sym typeface="Fira Sans Medium"/>
            </a:endParaRPr>
          </a:p>
        </p:txBody>
      </p:sp>
      <p:sp>
        <p:nvSpPr>
          <p:cNvPr id="388" name="Google Shape;388;p37"/>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9" name="Google Shape;389;p37"/>
          <p:cNvSpPr txBox="1"/>
          <p:nvPr/>
        </p:nvSpPr>
        <p:spPr>
          <a:xfrm>
            <a:off x="8391875" y="187625"/>
            <a:ext cx="8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390" name="Google Shape;390;p37"/>
          <p:cNvSpPr txBox="1"/>
          <p:nvPr/>
        </p:nvSpPr>
        <p:spPr>
          <a:xfrm>
            <a:off x="356075" y="1998900"/>
            <a:ext cx="7155300" cy="21471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30000"/>
              </a:lnSpc>
              <a:spcBef>
                <a:spcPts val="0"/>
              </a:spcBef>
              <a:spcAft>
                <a:spcPts val="0"/>
              </a:spcAft>
              <a:buSzPts val="1800"/>
              <a:buFont typeface="Roboto"/>
              <a:buChar char="●"/>
            </a:pPr>
            <a:r>
              <a:rPr lang="en" sz="1800">
                <a:solidFill>
                  <a:srgbClr val="1D1C1D"/>
                </a:solidFill>
                <a:latin typeface="Roboto"/>
                <a:ea typeface="Roboto"/>
                <a:cs typeface="Roboto"/>
                <a:sym typeface="Roboto"/>
              </a:rPr>
              <a:t>Using review text to predict s</a:t>
            </a:r>
            <a:r>
              <a:rPr lang="en" sz="1800">
                <a:solidFill>
                  <a:srgbClr val="1D1C1D"/>
                </a:solidFill>
                <a:latin typeface="Roboto"/>
                <a:ea typeface="Roboto"/>
                <a:cs typeface="Roboto"/>
                <a:sym typeface="Roboto"/>
              </a:rPr>
              <a:t>entiment</a:t>
            </a:r>
            <a:endParaRPr sz="1800">
              <a:solidFill>
                <a:srgbClr val="1D1C1D"/>
              </a:solidFill>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solidFill>
                  <a:srgbClr val="1D1C1D"/>
                </a:solidFill>
                <a:latin typeface="Roboto"/>
                <a:ea typeface="Roboto"/>
                <a:cs typeface="Roboto"/>
                <a:sym typeface="Roboto"/>
              </a:rPr>
              <a:t>A</a:t>
            </a:r>
            <a:r>
              <a:rPr lang="en" sz="1800">
                <a:solidFill>
                  <a:srgbClr val="1D1C1D"/>
                </a:solidFill>
                <a:latin typeface="Roboto"/>
                <a:ea typeface="Roboto"/>
                <a:cs typeface="Roboto"/>
                <a:sym typeface="Roboto"/>
              </a:rPr>
              <a:t>pproach: One-hot encode words in the review text as part of feature engineering and use this to predict sentiment</a:t>
            </a:r>
            <a:endParaRPr sz="1800">
              <a:solidFill>
                <a:srgbClr val="1D1C1D"/>
              </a:solidFill>
              <a:latin typeface="Roboto"/>
              <a:ea typeface="Roboto"/>
              <a:cs typeface="Roboto"/>
              <a:sym typeface="Roboto"/>
            </a:endParaRPr>
          </a:p>
          <a:p>
            <a:pPr indent="-342900" lvl="0" marL="457200" marR="0" rtl="0" algn="l">
              <a:lnSpc>
                <a:spcPct val="130000"/>
              </a:lnSpc>
              <a:spcBef>
                <a:spcPts val="0"/>
              </a:spcBef>
              <a:spcAft>
                <a:spcPts val="0"/>
              </a:spcAft>
              <a:buClr>
                <a:srgbClr val="1D1C1D"/>
              </a:buClr>
              <a:buSzPts val="1800"/>
              <a:buFont typeface="Roboto"/>
              <a:buChar char="●"/>
            </a:pPr>
            <a:r>
              <a:rPr lang="en" sz="1800">
                <a:solidFill>
                  <a:srgbClr val="1D1C1D"/>
                </a:solidFill>
                <a:latin typeface="Roboto"/>
                <a:ea typeface="Roboto"/>
                <a:cs typeface="Roboto"/>
                <a:sym typeface="Roboto"/>
              </a:rPr>
              <a:t>Amazon can benefit from this by figuring out what keywords are associated with certain sentiments</a:t>
            </a:r>
            <a:endParaRPr sz="1800">
              <a:solidFill>
                <a:srgbClr val="1D1C1D"/>
              </a:solidFill>
              <a:latin typeface="Roboto"/>
              <a:ea typeface="Roboto"/>
              <a:cs typeface="Roboto"/>
              <a:sym typeface="Roboto"/>
            </a:endParaRPr>
          </a:p>
          <a:p>
            <a:pPr indent="-342900" lvl="0" marL="457200" marR="0" rtl="0" algn="l">
              <a:lnSpc>
                <a:spcPct val="130000"/>
              </a:lnSpc>
              <a:spcBef>
                <a:spcPts val="0"/>
              </a:spcBef>
              <a:spcAft>
                <a:spcPts val="0"/>
              </a:spcAft>
              <a:buClr>
                <a:srgbClr val="1D1C1D"/>
              </a:buClr>
              <a:buSzPts val="1800"/>
              <a:buFont typeface="Roboto"/>
              <a:buChar char="●"/>
            </a:pPr>
            <a:r>
              <a:rPr lang="en" sz="1800">
                <a:solidFill>
                  <a:srgbClr val="1D1C1D"/>
                </a:solidFill>
                <a:latin typeface="Roboto"/>
                <a:ea typeface="Roboto"/>
                <a:cs typeface="Roboto"/>
                <a:sym typeface="Roboto"/>
              </a:rPr>
              <a:t>Can also gain insight into how helpful reviews are</a:t>
            </a:r>
            <a:endParaRPr sz="1800">
              <a:solidFill>
                <a:srgbClr val="1D1C1D"/>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8"/>
          <p:cNvSpPr txBox="1"/>
          <p:nvPr/>
        </p:nvSpPr>
        <p:spPr>
          <a:xfrm>
            <a:off x="429875" y="1646450"/>
            <a:ext cx="8438100" cy="35880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Same assumption that </a:t>
            </a:r>
            <a:r>
              <a:rPr lang="en" sz="1800">
                <a:solidFill>
                  <a:schemeClr val="dk1"/>
                </a:solidFill>
                <a:latin typeface="Roboto"/>
                <a:ea typeface="Roboto"/>
                <a:cs typeface="Roboto"/>
                <a:sym typeface="Roboto"/>
              </a:rPr>
              <a:t>sentiment</a:t>
            </a:r>
            <a:r>
              <a:rPr lang="en" sz="1800">
                <a:solidFill>
                  <a:schemeClr val="dk1"/>
                </a:solidFill>
                <a:latin typeface="Roboto"/>
                <a:ea typeface="Roboto"/>
                <a:cs typeface="Roboto"/>
                <a:sym typeface="Roboto"/>
              </a:rPr>
              <a:t> is reflected by ratings</a:t>
            </a:r>
            <a:endParaRPr sz="1800">
              <a:solidFill>
                <a:schemeClr val="dk1"/>
              </a:solidFill>
              <a:latin typeface="Roboto"/>
              <a:ea typeface="Roboto"/>
              <a:cs typeface="Roboto"/>
              <a:sym typeface="Roboto"/>
            </a:endParaRPr>
          </a:p>
          <a:p>
            <a:pPr indent="-342900" lvl="0" marL="457200" marR="0" rtl="0" algn="l">
              <a:lnSpc>
                <a:spcPct val="13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Pre-processing</a:t>
            </a:r>
            <a:endParaRPr sz="1800">
              <a:solidFill>
                <a:schemeClr val="dk1"/>
              </a:solidFill>
              <a:latin typeface="Roboto"/>
              <a:ea typeface="Roboto"/>
              <a:cs typeface="Roboto"/>
              <a:sym typeface="Roboto"/>
            </a:endParaRPr>
          </a:p>
          <a:p>
            <a:pPr indent="-342900" lvl="1" marL="914400" marR="0" rtl="0" algn="l">
              <a:lnSpc>
                <a:spcPct val="13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Changed all review text data to lowercase</a:t>
            </a:r>
            <a:endParaRPr sz="1800">
              <a:solidFill>
                <a:schemeClr val="dk1"/>
              </a:solidFill>
              <a:latin typeface="Roboto"/>
              <a:ea typeface="Roboto"/>
              <a:cs typeface="Roboto"/>
              <a:sym typeface="Roboto"/>
            </a:endParaRPr>
          </a:p>
          <a:p>
            <a:pPr indent="-342900" lvl="1" marL="914400" marR="0" rtl="0" algn="l">
              <a:lnSpc>
                <a:spcPct val="13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Analyzed review text to pick out common words that were most likely to indicate sentiment</a:t>
            </a:r>
            <a:endParaRPr sz="1800">
              <a:solidFill>
                <a:schemeClr val="dk1"/>
              </a:solidFill>
              <a:latin typeface="Roboto"/>
              <a:ea typeface="Roboto"/>
              <a:cs typeface="Roboto"/>
              <a:sym typeface="Roboto"/>
            </a:endParaRPr>
          </a:p>
          <a:p>
            <a:pPr indent="-342900" lvl="2" marL="1371600" marR="0" rtl="0" algn="l">
              <a:lnSpc>
                <a:spcPct val="13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Ex: 'Great', 'love', 'Perfect', 'favorite', 'bad', 'dislike'</a:t>
            </a:r>
            <a:endParaRPr sz="1800">
              <a:solidFill>
                <a:schemeClr val="dk1"/>
              </a:solidFill>
              <a:latin typeface="Roboto"/>
              <a:ea typeface="Roboto"/>
              <a:cs typeface="Roboto"/>
              <a:sym typeface="Roboto"/>
            </a:endParaRPr>
          </a:p>
          <a:p>
            <a:pPr indent="-342900" lvl="1" marL="914400" marR="0" rtl="0" algn="l">
              <a:lnSpc>
                <a:spcPct val="13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Used pd.get_dummies to encode the selected words</a:t>
            </a:r>
            <a:endParaRPr sz="1800">
              <a:solidFill>
                <a:schemeClr val="dk1"/>
              </a:solidFill>
              <a:latin typeface="Roboto"/>
              <a:ea typeface="Roboto"/>
              <a:cs typeface="Roboto"/>
              <a:sym typeface="Roboto"/>
            </a:endParaRPr>
          </a:p>
          <a:p>
            <a:pPr indent="-342900" lvl="0" marL="457200" marR="0" rtl="0" algn="l">
              <a:lnSpc>
                <a:spcPct val="13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Models</a:t>
            </a:r>
            <a:endParaRPr sz="1800">
              <a:solidFill>
                <a:schemeClr val="dk1"/>
              </a:solidFill>
              <a:latin typeface="Roboto"/>
              <a:ea typeface="Roboto"/>
              <a:cs typeface="Roboto"/>
              <a:sym typeface="Roboto"/>
            </a:endParaRPr>
          </a:p>
          <a:p>
            <a:pPr indent="-342900" lvl="1" marL="914400" marR="0" rtl="0" algn="l">
              <a:lnSpc>
                <a:spcPct val="13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Fit a decision tree classifier and random forest classifier on the dataset</a:t>
            </a:r>
            <a:endParaRPr sz="1800">
              <a:solidFill>
                <a:schemeClr val="dk1"/>
              </a:solidFill>
              <a:latin typeface="Roboto"/>
              <a:ea typeface="Roboto"/>
              <a:cs typeface="Roboto"/>
              <a:sym typeface="Roboto"/>
            </a:endParaRPr>
          </a:p>
          <a:p>
            <a:pPr indent="0" lvl="0" marL="0" marR="0" rtl="0" algn="l">
              <a:lnSpc>
                <a:spcPct val="130000"/>
              </a:lnSpc>
              <a:spcBef>
                <a:spcPts val="0"/>
              </a:spcBef>
              <a:spcAft>
                <a:spcPts val="0"/>
              </a:spcAft>
              <a:buNone/>
            </a:pPr>
            <a:r>
              <a:t/>
            </a:r>
            <a:endParaRPr sz="1800">
              <a:latin typeface="Roboto"/>
              <a:ea typeface="Roboto"/>
              <a:cs typeface="Roboto"/>
              <a:sym typeface="Roboto"/>
            </a:endParaRPr>
          </a:p>
        </p:txBody>
      </p:sp>
      <p:sp>
        <p:nvSpPr>
          <p:cNvPr id="396" name="Google Shape;396;p38"/>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7" name="Google Shape;397;p38"/>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8" name="Google Shape;398;p38"/>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9" name="Google Shape;399;p38"/>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0" name="Google Shape;400;p38"/>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Methods</a:t>
            </a:r>
            <a:endParaRPr sz="2500">
              <a:solidFill>
                <a:schemeClr val="lt1"/>
              </a:solidFill>
              <a:latin typeface="Fira Sans Medium"/>
              <a:ea typeface="Fira Sans Medium"/>
              <a:cs typeface="Fira Sans Medium"/>
              <a:sym typeface="Fira Sans Medium"/>
            </a:endParaRPr>
          </a:p>
        </p:txBody>
      </p:sp>
      <p:sp>
        <p:nvSpPr>
          <p:cNvPr id="401" name="Google Shape;401;p38"/>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2" name="Google Shape;402;p38"/>
          <p:cNvSpPr txBox="1"/>
          <p:nvPr/>
        </p:nvSpPr>
        <p:spPr>
          <a:xfrm>
            <a:off x="8391875" y="187625"/>
            <a:ext cx="8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nvSpPr>
        <p:spPr>
          <a:xfrm>
            <a:off x="429875" y="1538575"/>
            <a:ext cx="8438100" cy="3771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sz="2000">
              <a:latin typeface="Roboto"/>
              <a:ea typeface="Roboto"/>
              <a:cs typeface="Roboto"/>
              <a:sym typeface="Roboto"/>
            </a:endParaRPr>
          </a:p>
        </p:txBody>
      </p:sp>
      <p:sp>
        <p:nvSpPr>
          <p:cNvPr id="408" name="Google Shape;408;p39"/>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9" name="Google Shape;409;p39"/>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0" name="Google Shape;410;p39"/>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1" name="Google Shape;411;p39"/>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2" name="Google Shape;412;p39"/>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Results</a:t>
            </a:r>
            <a:endParaRPr sz="2500">
              <a:solidFill>
                <a:schemeClr val="lt1"/>
              </a:solidFill>
              <a:latin typeface="Fira Sans Medium"/>
              <a:ea typeface="Fira Sans Medium"/>
              <a:cs typeface="Fira Sans Medium"/>
              <a:sym typeface="Fira Sans Medium"/>
            </a:endParaRPr>
          </a:p>
        </p:txBody>
      </p:sp>
      <p:sp>
        <p:nvSpPr>
          <p:cNvPr id="413" name="Google Shape;413;p39"/>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4" name="Google Shape;414;p39"/>
          <p:cNvSpPr txBox="1"/>
          <p:nvPr/>
        </p:nvSpPr>
        <p:spPr>
          <a:xfrm>
            <a:off x="8391875" y="187625"/>
            <a:ext cx="80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415" name="Google Shape;415;p39"/>
          <p:cNvSpPr txBox="1"/>
          <p:nvPr/>
        </p:nvSpPr>
        <p:spPr>
          <a:xfrm>
            <a:off x="429875" y="1695725"/>
            <a:ext cx="8438100" cy="35880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Both models were found to have a final </a:t>
            </a:r>
            <a:r>
              <a:rPr lang="en" sz="1800">
                <a:latin typeface="Roboto"/>
                <a:ea typeface="Roboto"/>
                <a:cs typeface="Roboto"/>
                <a:sym typeface="Roboto"/>
              </a:rPr>
              <a:t>accuracy</a:t>
            </a:r>
            <a:r>
              <a:rPr lang="en" sz="1800">
                <a:latin typeface="Roboto"/>
                <a:ea typeface="Roboto"/>
                <a:cs typeface="Roboto"/>
                <a:sym typeface="Roboto"/>
              </a:rPr>
              <a:t> of </a:t>
            </a:r>
            <a:r>
              <a:rPr lang="en" sz="1800">
                <a:latin typeface="Roboto"/>
                <a:ea typeface="Roboto"/>
                <a:cs typeface="Roboto"/>
                <a:sym typeface="Roboto"/>
              </a:rPr>
              <a:t>~82% accuracy on the test set after modifying the chosen encoded words</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Found that the model was biased towards predicting a positive sentiment (99% of predicted sentiments were positive)</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Takeaway 1: Sentiment might be more easily predicted when ratings are positive (should attempt to predict sentiment when it has a more even </a:t>
            </a:r>
            <a:r>
              <a:rPr lang="en" sz="1800">
                <a:latin typeface="Roboto"/>
                <a:ea typeface="Roboto"/>
                <a:cs typeface="Roboto"/>
                <a:sym typeface="Roboto"/>
              </a:rPr>
              <a:t>distribution)</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solidFill>
                  <a:schemeClr val="dk1"/>
                </a:solidFill>
                <a:latin typeface="Roboto"/>
                <a:ea typeface="Roboto"/>
                <a:cs typeface="Roboto"/>
                <a:sym typeface="Roboto"/>
              </a:rPr>
              <a:t>Takeaway 2: Words like ‘great’, ‘favorite’, and ‘love’ were good predictors of positive sentiment</a:t>
            </a:r>
            <a:endParaRPr sz="1800">
              <a:latin typeface="Roboto"/>
              <a:ea typeface="Roboto"/>
              <a:cs typeface="Roboto"/>
              <a:sym typeface="Roboto"/>
            </a:endParaRPr>
          </a:p>
          <a:p>
            <a:pPr indent="0" lvl="0" marL="0" marR="0" rtl="0" algn="l">
              <a:lnSpc>
                <a:spcPct val="130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0"/>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1" name="Google Shape;421;p40"/>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2" name="Google Shape;422;p40"/>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3" name="Google Shape;423;p40"/>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4" name="Google Shape;424;p40"/>
          <p:cNvSpPr txBox="1"/>
          <p:nvPr/>
        </p:nvSpPr>
        <p:spPr>
          <a:xfrm>
            <a:off x="1476624" y="1921500"/>
            <a:ext cx="5377500" cy="13005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4000">
                <a:solidFill>
                  <a:srgbClr val="171616"/>
                </a:solidFill>
                <a:latin typeface="Fira Sans Medium"/>
                <a:ea typeface="Fira Sans Medium"/>
                <a:cs typeface="Fira Sans Medium"/>
                <a:sym typeface="Fira Sans Medium"/>
              </a:rPr>
              <a:t>Amazon </a:t>
            </a:r>
            <a:r>
              <a:rPr lang="en" sz="4000">
                <a:solidFill>
                  <a:srgbClr val="171616"/>
                </a:solidFill>
                <a:latin typeface="Fira Sans Medium"/>
                <a:ea typeface="Fira Sans Medium"/>
                <a:cs typeface="Fira Sans Medium"/>
                <a:sym typeface="Fira Sans Medium"/>
              </a:rPr>
              <a:t>Time </a:t>
            </a:r>
            <a:r>
              <a:rPr lang="en" sz="4000">
                <a:solidFill>
                  <a:srgbClr val="171616"/>
                </a:solidFill>
                <a:latin typeface="Fira Sans Medium"/>
                <a:ea typeface="Fira Sans Medium"/>
                <a:cs typeface="Fira Sans Medium"/>
                <a:sym typeface="Fira Sans Medium"/>
              </a:rPr>
              <a:t>Review Analysis</a:t>
            </a:r>
            <a:endParaRPr sz="4000">
              <a:solidFill>
                <a:srgbClr val="171616"/>
              </a:solidFill>
              <a:latin typeface="Fira Sans Medium"/>
              <a:ea typeface="Fira Sans Medium"/>
              <a:cs typeface="Fira Sans Medium"/>
              <a:sym typeface="Fira Sans Medium"/>
            </a:endParaRPr>
          </a:p>
        </p:txBody>
      </p:sp>
      <p:pic>
        <p:nvPicPr>
          <p:cNvPr id="425" name="Google Shape;425;p40"/>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
        <p:nvSpPr>
          <p:cNvPr id="426" name="Google Shape;426;p40"/>
          <p:cNvSpPr/>
          <p:nvPr/>
        </p:nvSpPr>
        <p:spPr>
          <a:xfrm flipH="1" rot="-3042096">
            <a:off x="-1850410" y="-614983"/>
            <a:ext cx="4474491" cy="637347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41"/>
          <p:cNvPicPr preferRelativeResize="0"/>
          <p:nvPr/>
        </p:nvPicPr>
        <p:blipFill rotWithShape="1">
          <a:blip r:embed="rId3">
            <a:alphaModFix/>
          </a:blip>
          <a:srcRect b="0" l="26849" r="7034" t="0"/>
          <a:stretch/>
        </p:blipFill>
        <p:spPr>
          <a:xfrm>
            <a:off x="6188725" y="1859512"/>
            <a:ext cx="2545500" cy="2228838"/>
          </a:xfrm>
          <a:prstGeom prst="rect">
            <a:avLst/>
          </a:prstGeom>
          <a:noFill/>
          <a:ln>
            <a:noFill/>
          </a:ln>
        </p:spPr>
      </p:pic>
      <p:sp>
        <p:nvSpPr>
          <p:cNvPr id="432" name="Google Shape;432;p41"/>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3" name="Google Shape;433;p41"/>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4" name="Google Shape;434;p41"/>
          <p:cNvSpPr txBox="1"/>
          <p:nvPr/>
        </p:nvSpPr>
        <p:spPr>
          <a:xfrm>
            <a:off x="193375" y="1684700"/>
            <a:ext cx="5892900" cy="28677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See how many purchases on average people were buying and reviewing</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When people seemed to review the most products</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Predict when was the most beneficial time to ensure products are well stocked in regards of reviews</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We assume people would buy/review the most before major holidays</a:t>
            </a:r>
            <a:endParaRPr sz="1800">
              <a:latin typeface="Roboto"/>
              <a:ea typeface="Roboto"/>
              <a:cs typeface="Roboto"/>
              <a:sym typeface="Roboto"/>
            </a:endParaRPr>
          </a:p>
          <a:p>
            <a:pPr indent="0" lvl="0" marL="0" marR="0" rtl="0" algn="l">
              <a:lnSpc>
                <a:spcPct val="130000"/>
              </a:lnSpc>
              <a:spcBef>
                <a:spcPts val="0"/>
              </a:spcBef>
              <a:spcAft>
                <a:spcPts val="0"/>
              </a:spcAft>
              <a:buNone/>
            </a:pPr>
            <a:r>
              <a:t/>
            </a:r>
            <a:endParaRPr sz="1800">
              <a:latin typeface="Roboto"/>
              <a:ea typeface="Roboto"/>
              <a:cs typeface="Roboto"/>
              <a:sym typeface="Roboto"/>
            </a:endParaRPr>
          </a:p>
        </p:txBody>
      </p:sp>
      <p:sp>
        <p:nvSpPr>
          <p:cNvPr id="435" name="Google Shape;435;p41"/>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Motivation</a:t>
            </a:r>
            <a:endParaRPr sz="2500">
              <a:solidFill>
                <a:schemeClr val="lt1"/>
              </a:solidFill>
              <a:latin typeface="Fira Sans Medium"/>
              <a:ea typeface="Fira Sans Medium"/>
              <a:cs typeface="Fira Sans Medium"/>
              <a:sym typeface="Fira Sans Medium"/>
            </a:endParaRPr>
          </a:p>
        </p:txBody>
      </p:sp>
      <p:sp>
        <p:nvSpPr>
          <p:cNvPr id="436" name="Google Shape;436;p41"/>
          <p:cNvSpPr/>
          <p:nvPr/>
        </p:nvSpPr>
        <p:spPr>
          <a:xfrm rot="7878991">
            <a:off x="8099867" y="-423926"/>
            <a:ext cx="938651" cy="1656737"/>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7" name="Google Shape;437;p41"/>
          <p:cNvSpPr/>
          <p:nvPr/>
        </p:nvSpPr>
        <p:spPr>
          <a:xfrm flipH="1" rot="-1201657">
            <a:off x="8617056" y="-198514"/>
            <a:ext cx="937967" cy="165725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8" name="Google Shape;438;p41"/>
          <p:cNvSpPr txBox="1"/>
          <p:nvPr/>
        </p:nvSpPr>
        <p:spPr>
          <a:xfrm>
            <a:off x="8362100" y="204338"/>
            <a:ext cx="8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439" name="Google Shape;439;p41"/>
          <p:cNvSpPr/>
          <p:nvPr/>
        </p:nvSpPr>
        <p:spPr>
          <a:xfrm rot="2700000">
            <a:off x="2777558" y="51894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42"/>
          <p:cNvPicPr preferRelativeResize="0"/>
          <p:nvPr/>
        </p:nvPicPr>
        <p:blipFill rotWithShape="1">
          <a:blip r:embed="rId3">
            <a:alphaModFix/>
          </a:blip>
          <a:srcRect b="0" l="0" r="8130" t="0"/>
          <a:stretch/>
        </p:blipFill>
        <p:spPr>
          <a:xfrm>
            <a:off x="5317675" y="1790600"/>
            <a:ext cx="3641350" cy="2255249"/>
          </a:xfrm>
          <a:prstGeom prst="rect">
            <a:avLst/>
          </a:prstGeom>
          <a:noFill/>
          <a:ln>
            <a:noFill/>
          </a:ln>
        </p:spPr>
      </p:pic>
      <p:sp>
        <p:nvSpPr>
          <p:cNvPr id="445" name="Google Shape;445;p42"/>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6" name="Google Shape;446;p42"/>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7" name="Google Shape;447;p42"/>
          <p:cNvSpPr txBox="1"/>
          <p:nvPr/>
        </p:nvSpPr>
        <p:spPr>
          <a:xfrm>
            <a:off x="183550" y="1706075"/>
            <a:ext cx="5211300" cy="24243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50000"/>
              </a:lnSpc>
              <a:spcBef>
                <a:spcPts val="0"/>
              </a:spcBef>
              <a:spcAft>
                <a:spcPts val="0"/>
              </a:spcAft>
              <a:buSzPts val="1800"/>
              <a:buFont typeface="Roboto"/>
              <a:buChar char="●"/>
            </a:pPr>
            <a:r>
              <a:rPr lang="en" sz="1800">
                <a:latin typeface="Roboto"/>
                <a:ea typeface="Roboto"/>
                <a:cs typeface="Roboto"/>
                <a:sym typeface="Roboto"/>
              </a:rPr>
              <a:t>Data cleaning: Extract date information by using regex</a:t>
            </a:r>
            <a:endParaRPr sz="1800">
              <a:latin typeface="Roboto"/>
              <a:ea typeface="Roboto"/>
              <a:cs typeface="Roboto"/>
              <a:sym typeface="Roboto"/>
            </a:endParaRPr>
          </a:p>
          <a:p>
            <a:pPr indent="-342900" lvl="0" marL="457200" marR="0" rtl="0" algn="l">
              <a:lnSpc>
                <a:spcPct val="150000"/>
              </a:lnSpc>
              <a:spcBef>
                <a:spcPts val="0"/>
              </a:spcBef>
              <a:spcAft>
                <a:spcPts val="0"/>
              </a:spcAft>
              <a:buSzPts val="1800"/>
              <a:buFont typeface="Roboto"/>
              <a:buChar char="●"/>
            </a:pPr>
            <a:r>
              <a:rPr lang="en" sz="1800">
                <a:latin typeface="Roboto"/>
                <a:ea typeface="Roboto"/>
                <a:cs typeface="Roboto"/>
                <a:sym typeface="Roboto"/>
              </a:rPr>
              <a:t>Grouping data by year and month in order to see purchasing patterns</a:t>
            </a:r>
            <a:endParaRPr sz="1800">
              <a:latin typeface="Roboto"/>
              <a:ea typeface="Roboto"/>
              <a:cs typeface="Roboto"/>
              <a:sym typeface="Roboto"/>
            </a:endParaRPr>
          </a:p>
          <a:p>
            <a:pPr indent="-342900" lvl="0" marL="457200" marR="0" rtl="0" algn="l">
              <a:lnSpc>
                <a:spcPct val="150000"/>
              </a:lnSpc>
              <a:spcBef>
                <a:spcPts val="0"/>
              </a:spcBef>
              <a:spcAft>
                <a:spcPts val="0"/>
              </a:spcAft>
              <a:buSzPts val="1800"/>
              <a:buFont typeface="Roboto"/>
              <a:buChar char="●"/>
            </a:pPr>
            <a:r>
              <a:rPr lang="en" sz="1800">
                <a:latin typeface="Roboto"/>
                <a:ea typeface="Roboto"/>
                <a:cs typeface="Roboto"/>
                <a:sym typeface="Roboto"/>
              </a:rPr>
              <a:t>Plot trends</a:t>
            </a:r>
            <a:endParaRPr sz="1800">
              <a:latin typeface="Roboto"/>
              <a:ea typeface="Roboto"/>
              <a:cs typeface="Roboto"/>
              <a:sym typeface="Roboto"/>
            </a:endParaRPr>
          </a:p>
          <a:p>
            <a:pPr indent="-342900" lvl="0" marL="457200" marR="0" rtl="0" algn="l">
              <a:lnSpc>
                <a:spcPct val="150000"/>
              </a:lnSpc>
              <a:spcBef>
                <a:spcPts val="0"/>
              </a:spcBef>
              <a:spcAft>
                <a:spcPts val="0"/>
              </a:spcAft>
              <a:buSzPts val="1800"/>
              <a:buFont typeface="Roboto"/>
              <a:buChar char="●"/>
            </a:pPr>
            <a:r>
              <a:rPr lang="en" sz="1800">
                <a:latin typeface="Roboto"/>
                <a:ea typeface="Roboto"/>
                <a:cs typeface="Roboto"/>
                <a:sym typeface="Roboto"/>
              </a:rPr>
              <a:t>Train logistic regression model on data</a:t>
            </a:r>
            <a:endParaRPr sz="1800">
              <a:latin typeface="Roboto"/>
              <a:ea typeface="Roboto"/>
              <a:cs typeface="Roboto"/>
              <a:sym typeface="Roboto"/>
            </a:endParaRPr>
          </a:p>
        </p:txBody>
      </p:sp>
      <p:sp>
        <p:nvSpPr>
          <p:cNvPr id="448" name="Google Shape;448;p42"/>
          <p:cNvSpPr txBox="1"/>
          <p:nvPr/>
        </p:nvSpPr>
        <p:spPr>
          <a:xfrm>
            <a:off x="429869" y="538060"/>
            <a:ext cx="25455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300">
                <a:solidFill>
                  <a:schemeClr val="lt1"/>
                </a:solidFill>
                <a:latin typeface="Fira Sans Medium"/>
                <a:ea typeface="Fira Sans Medium"/>
                <a:cs typeface="Fira Sans Medium"/>
                <a:sym typeface="Fira Sans Medium"/>
              </a:rPr>
              <a:t>Methods</a:t>
            </a:r>
            <a:endParaRPr sz="3300">
              <a:solidFill>
                <a:schemeClr val="lt1"/>
              </a:solidFill>
              <a:latin typeface="Fira Sans Medium"/>
              <a:ea typeface="Fira Sans Medium"/>
              <a:cs typeface="Fira Sans Medium"/>
              <a:sym typeface="Fira Sans Medium"/>
            </a:endParaRPr>
          </a:p>
        </p:txBody>
      </p:sp>
      <p:sp>
        <p:nvSpPr>
          <p:cNvPr id="449" name="Google Shape;449;p42"/>
          <p:cNvSpPr/>
          <p:nvPr/>
        </p:nvSpPr>
        <p:spPr>
          <a:xfrm rot="7878991">
            <a:off x="8099867" y="-423926"/>
            <a:ext cx="938651" cy="1656737"/>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0" name="Google Shape;450;p42"/>
          <p:cNvSpPr/>
          <p:nvPr/>
        </p:nvSpPr>
        <p:spPr>
          <a:xfrm flipH="1" rot="-1201657">
            <a:off x="8617056" y="-198514"/>
            <a:ext cx="937967" cy="165725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1" name="Google Shape;451;p42"/>
          <p:cNvSpPr/>
          <p:nvPr/>
        </p:nvSpPr>
        <p:spPr>
          <a:xfrm rot="2700000">
            <a:off x="2777558" y="51894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2" name="Google Shape;452;p42"/>
          <p:cNvSpPr txBox="1"/>
          <p:nvPr/>
        </p:nvSpPr>
        <p:spPr>
          <a:xfrm>
            <a:off x="8362100" y="204338"/>
            <a:ext cx="8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43"/>
          <p:cNvPicPr preferRelativeResize="0"/>
          <p:nvPr/>
        </p:nvPicPr>
        <p:blipFill>
          <a:blip r:embed="rId3">
            <a:alphaModFix/>
          </a:blip>
          <a:stretch>
            <a:fillRect/>
          </a:stretch>
        </p:blipFill>
        <p:spPr>
          <a:xfrm>
            <a:off x="4871200" y="739100"/>
            <a:ext cx="3352126" cy="2117126"/>
          </a:xfrm>
          <a:prstGeom prst="rect">
            <a:avLst/>
          </a:prstGeom>
          <a:noFill/>
          <a:ln>
            <a:noFill/>
          </a:ln>
        </p:spPr>
      </p:pic>
      <p:sp>
        <p:nvSpPr>
          <p:cNvPr id="458" name="Google Shape;458;p43"/>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9" name="Google Shape;459;p43"/>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0" name="Google Shape;460;p43"/>
          <p:cNvSpPr txBox="1"/>
          <p:nvPr/>
        </p:nvSpPr>
        <p:spPr>
          <a:xfrm>
            <a:off x="153100" y="1649975"/>
            <a:ext cx="4718100" cy="3078300"/>
          </a:xfrm>
          <a:prstGeom prst="rect">
            <a:avLst/>
          </a:prstGeom>
          <a:noFill/>
          <a:ln>
            <a:noFill/>
          </a:ln>
        </p:spPr>
        <p:txBody>
          <a:bodyPr anchorCtr="0" anchor="t" bIns="34275" lIns="68575" spcFirstLastPara="1" rIns="68575" wrap="square" tIns="34275">
            <a:spAutoFit/>
          </a:bodyPr>
          <a:lstStyle/>
          <a:p>
            <a:pPr indent="-336550" lvl="0" marL="457200" marR="0" rtl="0" algn="l">
              <a:lnSpc>
                <a:spcPct val="150000"/>
              </a:lnSpc>
              <a:spcBef>
                <a:spcPts val="0"/>
              </a:spcBef>
              <a:spcAft>
                <a:spcPts val="0"/>
              </a:spcAft>
              <a:buSzPts val="1700"/>
              <a:buFont typeface="Roboto"/>
              <a:buChar char="●"/>
            </a:pPr>
            <a:r>
              <a:rPr lang="en" sz="1700">
                <a:latin typeface="Roboto"/>
                <a:ea typeface="Roboto"/>
                <a:cs typeface="Roboto"/>
                <a:sym typeface="Roboto"/>
              </a:rPr>
              <a:t>Pet supplies did peak before major holidays, and throughout winter and then again in summer. </a:t>
            </a:r>
            <a:endParaRPr sz="1700">
              <a:latin typeface="Roboto"/>
              <a:ea typeface="Roboto"/>
              <a:cs typeface="Roboto"/>
              <a:sym typeface="Roboto"/>
            </a:endParaRPr>
          </a:p>
          <a:p>
            <a:pPr indent="-336550" lvl="0" marL="457200" marR="0" rtl="0" algn="l">
              <a:lnSpc>
                <a:spcPct val="150000"/>
              </a:lnSpc>
              <a:spcBef>
                <a:spcPts val="0"/>
              </a:spcBef>
              <a:spcAft>
                <a:spcPts val="0"/>
              </a:spcAft>
              <a:buSzPts val="1700"/>
              <a:buFont typeface="Roboto"/>
              <a:buChar char="●"/>
            </a:pPr>
            <a:r>
              <a:rPr lang="en" sz="1700">
                <a:latin typeface="Roboto"/>
                <a:ea typeface="Roboto"/>
                <a:cs typeface="Roboto"/>
                <a:sym typeface="Roboto"/>
              </a:rPr>
              <a:t>From our yearly trend, we see that the reviews peaked in 2017, but since our data ends sometime in 2018, we cannot confirm whether this will significantly affect our trends</a:t>
            </a:r>
            <a:endParaRPr sz="1700">
              <a:latin typeface="Roboto"/>
              <a:ea typeface="Roboto"/>
              <a:cs typeface="Roboto"/>
              <a:sym typeface="Roboto"/>
            </a:endParaRPr>
          </a:p>
        </p:txBody>
      </p:sp>
      <p:sp>
        <p:nvSpPr>
          <p:cNvPr id="461" name="Google Shape;461;p43"/>
          <p:cNvSpPr txBox="1"/>
          <p:nvPr/>
        </p:nvSpPr>
        <p:spPr>
          <a:xfrm>
            <a:off x="429869" y="538060"/>
            <a:ext cx="25455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300">
                <a:solidFill>
                  <a:schemeClr val="lt1"/>
                </a:solidFill>
                <a:latin typeface="Fira Sans Medium"/>
                <a:ea typeface="Fira Sans Medium"/>
                <a:cs typeface="Fira Sans Medium"/>
                <a:sym typeface="Fira Sans Medium"/>
              </a:rPr>
              <a:t>Results</a:t>
            </a:r>
            <a:endParaRPr sz="3300">
              <a:solidFill>
                <a:schemeClr val="lt1"/>
              </a:solidFill>
              <a:latin typeface="Fira Sans Medium"/>
              <a:ea typeface="Fira Sans Medium"/>
              <a:cs typeface="Fira Sans Medium"/>
              <a:sym typeface="Fira Sans Medium"/>
            </a:endParaRPr>
          </a:p>
        </p:txBody>
      </p:sp>
      <p:sp>
        <p:nvSpPr>
          <p:cNvPr id="462" name="Google Shape;462;p43"/>
          <p:cNvSpPr/>
          <p:nvPr/>
        </p:nvSpPr>
        <p:spPr>
          <a:xfrm rot="2700000">
            <a:off x="2777558" y="51894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63" name="Google Shape;463;p43"/>
          <p:cNvPicPr preferRelativeResize="0"/>
          <p:nvPr/>
        </p:nvPicPr>
        <p:blipFill>
          <a:blip r:embed="rId4">
            <a:alphaModFix/>
          </a:blip>
          <a:stretch>
            <a:fillRect/>
          </a:stretch>
        </p:blipFill>
        <p:spPr>
          <a:xfrm>
            <a:off x="4935713" y="2907500"/>
            <a:ext cx="3223102" cy="2117125"/>
          </a:xfrm>
          <a:prstGeom prst="rect">
            <a:avLst/>
          </a:prstGeom>
          <a:noFill/>
          <a:ln>
            <a:noFill/>
          </a:ln>
        </p:spPr>
      </p:pic>
      <p:sp>
        <p:nvSpPr>
          <p:cNvPr id="464" name="Google Shape;464;p43"/>
          <p:cNvSpPr/>
          <p:nvPr/>
        </p:nvSpPr>
        <p:spPr>
          <a:xfrm rot="7878991">
            <a:off x="8099867" y="-423926"/>
            <a:ext cx="938651" cy="1656737"/>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5" name="Google Shape;465;p43"/>
          <p:cNvSpPr/>
          <p:nvPr/>
        </p:nvSpPr>
        <p:spPr>
          <a:xfrm flipH="1" rot="-1201657">
            <a:off x="8617056" y="-198514"/>
            <a:ext cx="937967" cy="165725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6" name="Google Shape;466;p43"/>
          <p:cNvSpPr txBox="1"/>
          <p:nvPr/>
        </p:nvSpPr>
        <p:spPr>
          <a:xfrm>
            <a:off x="8362100" y="204338"/>
            <a:ext cx="8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4"/>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2" name="Google Shape;472;p44"/>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3" name="Google Shape;473;p44"/>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4" name="Google Shape;474;p44"/>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5" name="Google Shape;475;p44"/>
          <p:cNvSpPr txBox="1"/>
          <p:nvPr/>
        </p:nvSpPr>
        <p:spPr>
          <a:xfrm>
            <a:off x="1466149" y="1613563"/>
            <a:ext cx="5377500" cy="1916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4000">
                <a:solidFill>
                  <a:srgbClr val="171616"/>
                </a:solidFill>
                <a:latin typeface="Fira Sans Medium"/>
                <a:ea typeface="Fira Sans Medium"/>
                <a:cs typeface="Fira Sans Medium"/>
                <a:sym typeface="Fira Sans Medium"/>
              </a:rPr>
              <a:t>Amazon Product Recommendation Algorithm</a:t>
            </a:r>
            <a:endParaRPr sz="4000">
              <a:solidFill>
                <a:srgbClr val="171616"/>
              </a:solidFill>
              <a:latin typeface="Fira Sans Medium"/>
              <a:ea typeface="Fira Sans Medium"/>
              <a:cs typeface="Fira Sans Medium"/>
              <a:sym typeface="Fira Sans Medium"/>
            </a:endParaRPr>
          </a:p>
        </p:txBody>
      </p:sp>
      <p:pic>
        <p:nvPicPr>
          <p:cNvPr id="476" name="Google Shape;476;p44"/>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
        <p:nvSpPr>
          <p:cNvPr id="477" name="Google Shape;477;p44"/>
          <p:cNvSpPr/>
          <p:nvPr/>
        </p:nvSpPr>
        <p:spPr>
          <a:xfrm flipH="1" rot="-3042096">
            <a:off x="-1850410" y="-614983"/>
            <a:ext cx="4474491" cy="637347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nvSpPr>
        <p:spPr>
          <a:xfrm>
            <a:off x="447979" y="206975"/>
            <a:ext cx="42615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Project Context &amp; Motivation</a:t>
            </a:r>
            <a:endParaRPr sz="2700">
              <a:solidFill>
                <a:schemeClr val="dk1"/>
              </a:solidFill>
              <a:latin typeface="Fira Sans Medium"/>
              <a:ea typeface="Fira Sans Medium"/>
              <a:cs typeface="Fira Sans Medium"/>
              <a:sym typeface="Fira Sans Medium"/>
            </a:endParaRPr>
          </a:p>
        </p:txBody>
      </p:sp>
      <p:sp>
        <p:nvSpPr>
          <p:cNvPr id="111" name="Google Shape;111;p18"/>
          <p:cNvSpPr/>
          <p:nvPr/>
        </p:nvSpPr>
        <p:spPr>
          <a:xfrm rot="7706238">
            <a:off x="8753064" y="4285375"/>
            <a:ext cx="581027" cy="54033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12" name="Google Shape;112;p18"/>
          <p:cNvGrpSpPr/>
          <p:nvPr/>
        </p:nvGrpSpPr>
        <p:grpSpPr>
          <a:xfrm>
            <a:off x="5603817" y="206973"/>
            <a:ext cx="3323781" cy="3149377"/>
            <a:chOff x="5114391" y="2456916"/>
            <a:chExt cx="1944300" cy="1944300"/>
          </a:xfrm>
        </p:grpSpPr>
        <p:sp>
          <p:nvSpPr>
            <p:cNvPr id="113" name="Google Shape;113;p18"/>
            <p:cNvSpPr/>
            <p:nvPr/>
          </p:nvSpPr>
          <p:spPr>
            <a:xfrm>
              <a:off x="5114391" y="2456916"/>
              <a:ext cx="1944300" cy="19443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14" name="Google Shape;114;p18"/>
            <p:cNvGrpSpPr/>
            <p:nvPr/>
          </p:nvGrpSpPr>
          <p:grpSpPr>
            <a:xfrm>
              <a:off x="5408611" y="3284649"/>
              <a:ext cx="1389440" cy="418039"/>
              <a:chOff x="5403848" y="3221147"/>
              <a:chExt cx="1389440" cy="418039"/>
            </a:xfrm>
          </p:grpSpPr>
          <p:sp>
            <p:nvSpPr>
              <p:cNvPr id="115" name="Google Shape;115;p18"/>
              <p:cNvSpPr/>
              <p:nvPr/>
            </p:nvSpPr>
            <p:spPr>
              <a:xfrm>
                <a:off x="5599501" y="3488524"/>
                <a:ext cx="668429" cy="150662"/>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18"/>
              <p:cNvSpPr/>
              <p:nvPr/>
            </p:nvSpPr>
            <p:spPr>
              <a:xfrm>
                <a:off x="6199151" y="3473988"/>
                <a:ext cx="137395" cy="13532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18"/>
              <p:cNvSpPr/>
              <p:nvPr/>
            </p:nvSpPr>
            <p:spPr>
              <a:xfrm>
                <a:off x="6199631" y="3227321"/>
                <a:ext cx="168755" cy="229463"/>
              </a:xfrm>
              <a:custGeom>
                <a:rect b="b" l="l" r="r" t="t"/>
                <a:pathLst>
                  <a:path extrusionOk="0" h="1582500" w="1163831">
                    <a:moveTo>
                      <a:pt x="55140" y="271159"/>
                    </a:moveTo>
                    <a:lnTo>
                      <a:pt x="55140" y="54730"/>
                    </a:lnTo>
                    <a:cubicBezTo>
                      <a:pt x="55140" y="21975"/>
                      <a:pt x="80020" y="0"/>
                      <a:pt x="109871" y="0"/>
                    </a:cubicBezTo>
                    <a:lnTo>
                      <a:pt x="1078830" y="0"/>
                    </a:lnTo>
                    <a:cubicBezTo>
                      <a:pt x="1109929" y="0"/>
                      <a:pt x="1134809" y="22389"/>
                      <a:pt x="1134809" y="54730"/>
                    </a:cubicBezTo>
                    <a:lnTo>
                      <a:pt x="1134809" y="240063"/>
                    </a:lnTo>
                    <a:cubicBezTo>
                      <a:pt x="1134390" y="271159"/>
                      <a:pt x="1108272" y="311792"/>
                      <a:pt x="1061838" y="376057"/>
                    </a:cubicBezTo>
                    <a:lnTo>
                      <a:pt x="559737" y="1092935"/>
                    </a:lnTo>
                    <a:cubicBezTo>
                      <a:pt x="746313" y="1088372"/>
                      <a:pt x="943251" y="1116147"/>
                      <a:pt x="1112415" y="1211511"/>
                    </a:cubicBezTo>
                    <a:cubicBezTo>
                      <a:pt x="1150563" y="1233076"/>
                      <a:pt x="1160926" y="1264585"/>
                      <a:pt x="1163831" y="1295674"/>
                    </a:cubicBezTo>
                    <a:lnTo>
                      <a:pt x="1163831" y="1526617"/>
                    </a:lnTo>
                    <a:cubicBezTo>
                      <a:pt x="1163831" y="1558136"/>
                      <a:pt x="1128999" y="1595035"/>
                      <a:pt x="1092518" y="1575957"/>
                    </a:cubicBezTo>
                    <a:cubicBezTo>
                      <a:pt x="794404" y="1419652"/>
                      <a:pt x="398450" y="1402649"/>
                      <a:pt x="68828" y="1577614"/>
                    </a:cubicBezTo>
                    <a:cubicBezTo>
                      <a:pt x="35243" y="1595864"/>
                      <a:pt x="0" y="1559374"/>
                      <a:pt x="0" y="1527865"/>
                    </a:cubicBezTo>
                    <a:lnTo>
                      <a:pt x="0" y="1308533"/>
                    </a:lnTo>
                    <a:cubicBezTo>
                      <a:pt x="0" y="1273290"/>
                      <a:pt x="410" y="1213169"/>
                      <a:pt x="35652" y="1159686"/>
                    </a:cubicBezTo>
                    <a:lnTo>
                      <a:pt x="617363" y="325475"/>
                    </a:lnTo>
                    <a:lnTo>
                      <a:pt x="111119" y="325475"/>
                    </a:lnTo>
                    <a:cubicBezTo>
                      <a:pt x="80020" y="325475"/>
                      <a:pt x="55140" y="303500"/>
                      <a:pt x="55140" y="271159"/>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18"/>
              <p:cNvSpPr/>
              <p:nvPr/>
            </p:nvSpPr>
            <p:spPr>
              <a:xfrm>
                <a:off x="5640900" y="3223266"/>
                <a:ext cx="287904" cy="239156"/>
              </a:xfrm>
              <a:custGeom>
                <a:rect b="b" l="l" r="r" t="t"/>
                <a:pathLst>
                  <a:path extrusionOk="0" h="1649351" w="1985548">
                    <a:moveTo>
                      <a:pt x="347453" y="1649351"/>
                    </a:moveTo>
                    <a:lnTo>
                      <a:pt x="52654" y="1649351"/>
                    </a:lnTo>
                    <a:cubicBezTo>
                      <a:pt x="24460" y="1647275"/>
                      <a:pt x="2076" y="1626130"/>
                      <a:pt x="0" y="1599174"/>
                    </a:cubicBezTo>
                    <a:lnTo>
                      <a:pt x="0" y="86241"/>
                    </a:lnTo>
                    <a:cubicBezTo>
                      <a:pt x="0" y="55974"/>
                      <a:pt x="25289" y="31926"/>
                      <a:pt x="56798" y="31926"/>
                    </a:cubicBezTo>
                    <a:lnTo>
                      <a:pt x="331689" y="31926"/>
                    </a:lnTo>
                    <a:cubicBezTo>
                      <a:pt x="360302" y="33169"/>
                      <a:pt x="383105" y="55144"/>
                      <a:pt x="385181" y="82509"/>
                    </a:cubicBezTo>
                    <a:lnTo>
                      <a:pt x="385181" y="280281"/>
                    </a:lnTo>
                    <a:lnTo>
                      <a:pt x="390573" y="280281"/>
                    </a:lnTo>
                    <a:cubicBezTo>
                      <a:pt x="462296" y="89143"/>
                      <a:pt x="597046" y="0"/>
                      <a:pt x="778650" y="0"/>
                    </a:cubicBezTo>
                    <a:cubicBezTo>
                      <a:pt x="963158" y="0"/>
                      <a:pt x="1078421" y="89143"/>
                      <a:pt x="1161345" y="280281"/>
                    </a:cubicBezTo>
                    <a:cubicBezTo>
                      <a:pt x="1232659" y="89143"/>
                      <a:pt x="1394775" y="0"/>
                      <a:pt x="1568501" y="0"/>
                    </a:cubicBezTo>
                    <a:cubicBezTo>
                      <a:pt x="1692050" y="0"/>
                      <a:pt x="1827219" y="50998"/>
                      <a:pt x="1909724" y="165433"/>
                    </a:cubicBezTo>
                    <a:cubicBezTo>
                      <a:pt x="2003012" y="292720"/>
                      <a:pt x="1983943" y="477639"/>
                      <a:pt x="1983943" y="639755"/>
                    </a:cubicBezTo>
                    <a:lnTo>
                      <a:pt x="1983524" y="1594621"/>
                    </a:lnTo>
                    <a:cubicBezTo>
                      <a:pt x="1983524" y="1624882"/>
                      <a:pt x="1958235" y="1649351"/>
                      <a:pt x="1926727" y="1649351"/>
                    </a:cubicBezTo>
                    <a:lnTo>
                      <a:pt x="1632347" y="1649351"/>
                    </a:lnTo>
                    <a:cubicBezTo>
                      <a:pt x="1602915" y="1647275"/>
                      <a:pt x="1579274" y="1623643"/>
                      <a:pt x="1579274" y="1594621"/>
                    </a:cubicBezTo>
                    <a:lnTo>
                      <a:pt x="1579274" y="792748"/>
                    </a:lnTo>
                    <a:cubicBezTo>
                      <a:pt x="1579274" y="728897"/>
                      <a:pt x="1585084" y="569684"/>
                      <a:pt x="1570987" y="509150"/>
                    </a:cubicBezTo>
                    <a:cubicBezTo>
                      <a:pt x="1549013" y="407569"/>
                      <a:pt x="1483090" y="378960"/>
                      <a:pt x="1397670" y="378960"/>
                    </a:cubicBezTo>
                    <a:cubicBezTo>
                      <a:pt x="1326356" y="378960"/>
                      <a:pt x="1251728" y="426641"/>
                      <a:pt x="1221457" y="502931"/>
                    </a:cubicBezTo>
                    <a:cubicBezTo>
                      <a:pt x="1191197" y="579221"/>
                      <a:pt x="1194102" y="706922"/>
                      <a:pt x="1194102" y="792748"/>
                    </a:cubicBezTo>
                    <a:lnTo>
                      <a:pt x="1194102" y="1594621"/>
                    </a:lnTo>
                    <a:cubicBezTo>
                      <a:pt x="1194102" y="1624882"/>
                      <a:pt x="1168803" y="1649351"/>
                      <a:pt x="1137295" y="1649351"/>
                    </a:cubicBezTo>
                    <a:lnTo>
                      <a:pt x="842915" y="1649351"/>
                    </a:lnTo>
                    <a:cubicBezTo>
                      <a:pt x="813064" y="1647275"/>
                      <a:pt x="789842" y="1623643"/>
                      <a:pt x="789842" y="1594621"/>
                    </a:cubicBezTo>
                    <a:lnTo>
                      <a:pt x="789432" y="792748"/>
                    </a:lnTo>
                    <a:cubicBezTo>
                      <a:pt x="789432" y="623999"/>
                      <a:pt x="817207" y="375643"/>
                      <a:pt x="607828" y="375643"/>
                    </a:cubicBezTo>
                    <a:cubicBezTo>
                      <a:pt x="395964" y="375643"/>
                      <a:pt x="404250" y="617780"/>
                      <a:pt x="404250" y="792748"/>
                    </a:cubicBezTo>
                    <a:lnTo>
                      <a:pt x="404250" y="1594621"/>
                    </a:lnTo>
                    <a:cubicBezTo>
                      <a:pt x="404250" y="1624882"/>
                      <a:pt x="378962" y="1649351"/>
                      <a:pt x="347453" y="164935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18"/>
              <p:cNvSpPr/>
              <p:nvPr/>
            </p:nvSpPr>
            <p:spPr>
              <a:xfrm>
                <a:off x="6390253" y="3223266"/>
                <a:ext cx="193946" cy="243725"/>
              </a:xfrm>
              <a:custGeom>
                <a:rect b="b" l="l" r="r" t="t"/>
                <a:pathLst>
                  <a:path extrusionOk="0" h="1680860" w="1337557">
                    <a:moveTo>
                      <a:pt x="663388" y="0"/>
                    </a:moveTo>
                    <a:cubicBezTo>
                      <a:pt x="1100804" y="0"/>
                      <a:pt x="1337558" y="375643"/>
                      <a:pt x="1337558" y="853282"/>
                    </a:cubicBezTo>
                    <a:cubicBezTo>
                      <a:pt x="1337558" y="1314748"/>
                      <a:pt x="1075935" y="1680860"/>
                      <a:pt x="663388" y="1680860"/>
                    </a:cubicBezTo>
                    <a:cubicBezTo>
                      <a:pt x="233839" y="1680860"/>
                      <a:pt x="0" y="1305213"/>
                      <a:pt x="0" y="837112"/>
                    </a:cubicBezTo>
                    <a:cubicBezTo>
                      <a:pt x="0" y="366107"/>
                      <a:pt x="236744" y="0"/>
                      <a:pt x="663388" y="0"/>
                    </a:cubicBezTo>
                    <a:moveTo>
                      <a:pt x="665874" y="308890"/>
                    </a:moveTo>
                    <a:cubicBezTo>
                      <a:pt x="448618" y="308890"/>
                      <a:pt x="434931" y="604927"/>
                      <a:pt x="434931" y="789432"/>
                    </a:cubicBezTo>
                    <a:cubicBezTo>
                      <a:pt x="434931" y="974353"/>
                      <a:pt x="432035" y="1369069"/>
                      <a:pt x="663388" y="1369069"/>
                    </a:cubicBezTo>
                    <a:cubicBezTo>
                      <a:pt x="891845" y="1369069"/>
                      <a:pt x="902618" y="1050639"/>
                      <a:pt x="902618" y="856599"/>
                    </a:cubicBezTo>
                    <a:cubicBezTo>
                      <a:pt x="902618" y="728897"/>
                      <a:pt x="897227" y="576318"/>
                      <a:pt x="858670" y="455250"/>
                    </a:cubicBezTo>
                    <a:cubicBezTo>
                      <a:pt x="825504" y="349938"/>
                      <a:pt x="759581" y="308890"/>
                      <a:pt x="665874" y="308890"/>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18"/>
              <p:cNvSpPr/>
              <p:nvPr/>
            </p:nvSpPr>
            <p:spPr>
              <a:xfrm>
                <a:off x="6617680" y="3223266"/>
                <a:ext cx="175609" cy="239156"/>
              </a:xfrm>
              <a:custGeom>
                <a:rect b="b" l="l" r="r" t="t"/>
                <a:pathLst>
                  <a:path extrusionOk="0" h="1649351" w="1211094">
                    <a:moveTo>
                      <a:pt x="347033" y="1649351"/>
                    </a:moveTo>
                    <a:lnTo>
                      <a:pt x="53483" y="1649351"/>
                    </a:lnTo>
                    <a:cubicBezTo>
                      <a:pt x="24041" y="1647275"/>
                      <a:pt x="409" y="1623643"/>
                      <a:pt x="409" y="1594621"/>
                    </a:cubicBezTo>
                    <a:lnTo>
                      <a:pt x="0" y="81265"/>
                    </a:lnTo>
                    <a:cubicBezTo>
                      <a:pt x="2486" y="53486"/>
                      <a:pt x="26946" y="31926"/>
                      <a:pt x="56798" y="31926"/>
                    </a:cubicBezTo>
                    <a:lnTo>
                      <a:pt x="330032" y="31926"/>
                    </a:lnTo>
                    <a:cubicBezTo>
                      <a:pt x="355739" y="33169"/>
                      <a:pt x="376885" y="50583"/>
                      <a:pt x="382686" y="74217"/>
                    </a:cubicBezTo>
                    <a:lnTo>
                      <a:pt x="382686" y="305573"/>
                    </a:lnTo>
                    <a:lnTo>
                      <a:pt x="388077" y="305573"/>
                    </a:lnTo>
                    <a:cubicBezTo>
                      <a:pt x="470592" y="98679"/>
                      <a:pt x="586264" y="0"/>
                      <a:pt x="789841" y="0"/>
                    </a:cubicBezTo>
                    <a:cubicBezTo>
                      <a:pt x="922105" y="0"/>
                      <a:pt x="1051055" y="47681"/>
                      <a:pt x="1133980" y="178286"/>
                    </a:cubicBezTo>
                    <a:cubicBezTo>
                      <a:pt x="1211094" y="299353"/>
                      <a:pt x="1211094" y="502931"/>
                      <a:pt x="1211094" y="649290"/>
                    </a:cubicBezTo>
                    <a:lnTo>
                      <a:pt x="1211094" y="1601669"/>
                    </a:lnTo>
                    <a:cubicBezTo>
                      <a:pt x="1207779" y="1628206"/>
                      <a:pt x="1183319" y="1649351"/>
                      <a:pt x="1154287" y="1649351"/>
                    </a:cubicBezTo>
                    <a:lnTo>
                      <a:pt x="858669" y="1649351"/>
                    </a:lnTo>
                    <a:cubicBezTo>
                      <a:pt x="831723" y="1647275"/>
                      <a:pt x="809330" y="1627377"/>
                      <a:pt x="806425" y="1601669"/>
                    </a:cubicBezTo>
                    <a:lnTo>
                      <a:pt x="806425" y="779895"/>
                    </a:lnTo>
                    <a:cubicBezTo>
                      <a:pt x="806425" y="614463"/>
                      <a:pt x="825503" y="372326"/>
                      <a:pt x="621925" y="372326"/>
                    </a:cubicBezTo>
                    <a:cubicBezTo>
                      <a:pt x="550193" y="372326"/>
                      <a:pt x="484270" y="420422"/>
                      <a:pt x="451514" y="493395"/>
                    </a:cubicBezTo>
                    <a:cubicBezTo>
                      <a:pt x="410051" y="585855"/>
                      <a:pt x="404660" y="677899"/>
                      <a:pt x="404660" y="779895"/>
                    </a:cubicBezTo>
                    <a:lnTo>
                      <a:pt x="404660" y="1594621"/>
                    </a:lnTo>
                    <a:cubicBezTo>
                      <a:pt x="404250" y="1624882"/>
                      <a:pt x="378543" y="1649351"/>
                      <a:pt x="347033" y="164935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 name="Google Shape;121;p18"/>
              <p:cNvSpPr/>
              <p:nvPr/>
            </p:nvSpPr>
            <p:spPr>
              <a:xfrm>
                <a:off x="5968087" y="3221147"/>
                <a:ext cx="204296" cy="244265"/>
              </a:xfrm>
              <a:custGeom>
                <a:rect b="b" l="l" r="r" t="t"/>
                <a:pathLst>
                  <a:path extrusionOk="0" h="1684589" w="1408938">
                    <a:moveTo>
                      <a:pt x="868623" y="941181"/>
                    </a:moveTo>
                    <a:cubicBezTo>
                      <a:pt x="868623" y="1056025"/>
                      <a:pt x="871528" y="1151809"/>
                      <a:pt x="813483" y="1253802"/>
                    </a:cubicBezTo>
                    <a:cubicBezTo>
                      <a:pt x="766629" y="1336727"/>
                      <a:pt x="692001" y="1387724"/>
                      <a:pt x="609486" y="1387724"/>
                    </a:cubicBezTo>
                    <a:cubicBezTo>
                      <a:pt x="496300" y="1387724"/>
                      <a:pt x="429959" y="1301485"/>
                      <a:pt x="429959" y="1174192"/>
                    </a:cubicBezTo>
                    <a:cubicBezTo>
                      <a:pt x="429959" y="922938"/>
                      <a:pt x="655101" y="877330"/>
                      <a:pt x="868623" y="877330"/>
                    </a:cubicBezTo>
                    <a:lnTo>
                      <a:pt x="868623" y="941181"/>
                    </a:lnTo>
                    <a:moveTo>
                      <a:pt x="1165908" y="1659710"/>
                    </a:moveTo>
                    <a:cubicBezTo>
                      <a:pt x="1146420" y="1677122"/>
                      <a:pt x="1118225" y="1678370"/>
                      <a:pt x="1096251" y="1666759"/>
                    </a:cubicBezTo>
                    <a:cubicBezTo>
                      <a:pt x="998401" y="1585501"/>
                      <a:pt x="980570" y="1547763"/>
                      <a:pt x="927087" y="1470229"/>
                    </a:cubicBezTo>
                    <a:cubicBezTo>
                      <a:pt x="765382" y="1635250"/>
                      <a:pt x="650539" y="1684590"/>
                      <a:pt x="441150" y="1684590"/>
                    </a:cubicBezTo>
                    <a:cubicBezTo>
                      <a:pt x="192796" y="1684590"/>
                      <a:pt x="0" y="1531599"/>
                      <a:pt x="0" y="1225199"/>
                    </a:cubicBezTo>
                    <a:cubicBezTo>
                      <a:pt x="0" y="985959"/>
                      <a:pt x="129359" y="823015"/>
                      <a:pt x="314277" y="743409"/>
                    </a:cubicBezTo>
                    <a:cubicBezTo>
                      <a:pt x="474326" y="672924"/>
                      <a:pt x="697802" y="660485"/>
                      <a:pt x="868623" y="640998"/>
                    </a:cubicBezTo>
                    <a:lnTo>
                      <a:pt x="868623" y="602853"/>
                    </a:lnTo>
                    <a:cubicBezTo>
                      <a:pt x="868623" y="532783"/>
                      <a:pt x="874014" y="449860"/>
                      <a:pt x="832552" y="389326"/>
                    </a:cubicBezTo>
                    <a:cubicBezTo>
                      <a:pt x="796900" y="335010"/>
                      <a:pt x="728072" y="312622"/>
                      <a:pt x="667122" y="312622"/>
                    </a:cubicBezTo>
                    <a:cubicBezTo>
                      <a:pt x="554755" y="312622"/>
                      <a:pt x="454838" y="370253"/>
                      <a:pt x="430378" y="489663"/>
                    </a:cubicBezTo>
                    <a:cubicBezTo>
                      <a:pt x="425396" y="516199"/>
                      <a:pt x="405908" y="542319"/>
                      <a:pt x="378962" y="543563"/>
                    </a:cubicBezTo>
                    <a:lnTo>
                      <a:pt x="93288" y="512881"/>
                    </a:lnTo>
                    <a:cubicBezTo>
                      <a:pt x="69247" y="507492"/>
                      <a:pt x="42291" y="488005"/>
                      <a:pt x="49339" y="451104"/>
                    </a:cubicBezTo>
                    <a:cubicBezTo>
                      <a:pt x="114853" y="104483"/>
                      <a:pt x="428301" y="0"/>
                      <a:pt x="708584" y="0"/>
                    </a:cubicBezTo>
                    <a:cubicBezTo>
                      <a:pt x="852040" y="0"/>
                      <a:pt x="1039444" y="38145"/>
                      <a:pt x="1152640" y="146774"/>
                    </a:cubicBezTo>
                    <a:cubicBezTo>
                      <a:pt x="1296095" y="280696"/>
                      <a:pt x="1282408" y="459395"/>
                      <a:pt x="1282408" y="653851"/>
                    </a:cubicBezTo>
                    <a:lnTo>
                      <a:pt x="1282408" y="1113251"/>
                    </a:lnTo>
                    <a:cubicBezTo>
                      <a:pt x="1282408" y="1251316"/>
                      <a:pt x="1339625" y="1311848"/>
                      <a:pt x="1393527" y="1386476"/>
                    </a:cubicBezTo>
                    <a:cubicBezTo>
                      <a:pt x="1412186" y="1413013"/>
                      <a:pt x="1416329" y="1444940"/>
                      <a:pt x="1392288" y="1464838"/>
                    </a:cubicBezTo>
                    <a:cubicBezTo>
                      <a:pt x="1332166" y="1515016"/>
                      <a:pt x="1225192" y="1608304"/>
                      <a:pt x="1166317" y="1660539"/>
                    </a:cubicBezTo>
                    <a:lnTo>
                      <a:pt x="1165908" y="1659710"/>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 name="Google Shape;122;p18"/>
              <p:cNvSpPr/>
              <p:nvPr/>
            </p:nvSpPr>
            <p:spPr>
              <a:xfrm>
                <a:off x="5403848" y="3221147"/>
                <a:ext cx="204350" cy="244265"/>
              </a:xfrm>
              <a:custGeom>
                <a:rect b="b" l="l" r="r" t="t"/>
                <a:pathLst>
                  <a:path extrusionOk="0" h="1684589" w="1409309">
                    <a:moveTo>
                      <a:pt x="868623" y="941181"/>
                    </a:moveTo>
                    <a:cubicBezTo>
                      <a:pt x="868623" y="1056025"/>
                      <a:pt x="871525" y="1151809"/>
                      <a:pt x="813479" y="1253802"/>
                    </a:cubicBezTo>
                    <a:cubicBezTo>
                      <a:pt x="766627" y="1336727"/>
                      <a:pt x="692410" y="1387724"/>
                      <a:pt x="609487" y="1387724"/>
                    </a:cubicBezTo>
                    <a:cubicBezTo>
                      <a:pt x="496296" y="1387724"/>
                      <a:pt x="430373" y="1301485"/>
                      <a:pt x="430373" y="1174192"/>
                    </a:cubicBezTo>
                    <a:cubicBezTo>
                      <a:pt x="430373" y="922938"/>
                      <a:pt x="655510" y="877330"/>
                      <a:pt x="868623" y="877330"/>
                    </a:cubicBezTo>
                    <a:lnTo>
                      <a:pt x="868623" y="941181"/>
                    </a:lnTo>
                    <a:moveTo>
                      <a:pt x="1165908" y="1659710"/>
                    </a:moveTo>
                    <a:cubicBezTo>
                      <a:pt x="1146420" y="1677122"/>
                      <a:pt x="1118226" y="1678370"/>
                      <a:pt x="1096251" y="1666759"/>
                    </a:cubicBezTo>
                    <a:cubicBezTo>
                      <a:pt x="998401" y="1585501"/>
                      <a:pt x="980980" y="1547763"/>
                      <a:pt x="927084" y="1470229"/>
                    </a:cubicBezTo>
                    <a:cubicBezTo>
                      <a:pt x="765383" y="1635250"/>
                      <a:pt x="650949" y="1684590"/>
                      <a:pt x="441152" y="1684590"/>
                    </a:cubicBezTo>
                    <a:cubicBezTo>
                      <a:pt x="193211" y="1684590"/>
                      <a:pt x="0" y="1531599"/>
                      <a:pt x="0" y="1225199"/>
                    </a:cubicBezTo>
                    <a:cubicBezTo>
                      <a:pt x="0" y="985959"/>
                      <a:pt x="129775" y="823015"/>
                      <a:pt x="314279" y="743409"/>
                    </a:cubicBezTo>
                    <a:cubicBezTo>
                      <a:pt x="474322" y="672924"/>
                      <a:pt x="697801" y="660485"/>
                      <a:pt x="868623" y="640998"/>
                    </a:cubicBezTo>
                    <a:lnTo>
                      <a:pt x="868623" y="602853"/>
                    </a:lnTo>
                    <a:cubicBezTo>
                      <a:pt x="868623" y="532783"/>
                      <a:pt x="874013" y="449860"/>
                      <a:pt x="832966" y="389326"/>
                    </a:cubicBezTo>
                    <a:cubicBezTo>
                      <a:pt x="796894" y="335010"/>
                      <a:pt x="728068" y="312622"/>
                      <a:pt x="667534" y="312622"/>
                    </a:cubicBezTo>
                    <a:cubicBezTo>
                      <a:pt x="555172" y="312622"/>
                      <a:pt x="454835" y="370253"/>
                      <a:pt x="430373" y="489663"/>
                    </a:cubicBezTo>
                    <a:cubicBezTo>
                      <a:pt x="425397" y="516199"/>
                      <a:pt x="405910" y="542319"/>
                      <a:pt x="379375" y="543563"/>
                    </a:cubicBezTo>
                    <a:lnTo>
                      <a:pt x="93289" y="512881"/>
                    </a:lnTo>
                    <a:cubicBezTo>
                      <a:pt x="69241" y="507492"/>
                      <a:pt x="42705" y="488005"/>
                      <a:pt x="49339" y="451104"/>
                    </a:cubicBezTo>
                    <a:cubicBezTo>
                      <a:pt x="115264" y="104483"/>
                      <a:pt x="428299" y="0"/>
                      <a:pt x="708581" y="0"/>
                    </a:cubicBezTo>
                    <a:cubicBezTo>
                      <a:pt x="852038" y="0"/>
                      <a:pt x="1039444" y="38145"/>
                      <a:pt x="1152639" y="146774"/>
                    </a:cubicBezTo>
                    <a:cubicBezTo>
                      <a:pt x="1296095" y="280696"/>
                      <a:pt x="1282408" y="459395"/>
                      <a:pt x="1282408" y="653851"/>
                    </a:cubicBezTo>
                    <a:lnTo>
                      <a:pt x="1282408" y="1113251"/>
                    </a:lnTo>
                    <a:cubicBezTo>
                      <a:pt x="1282408" y="1251316"/>
                      <a:pt x="1339625" y="1311848"/>
                      <a:pt x="1393527" y="1386476"/>
                    </a:cubicBezTo>
                    <a:cubicBezTo>
                      <a:pt x="1412605" y="1413013"/>
                      <a:pt x="1416749" y="1444940"/>
                      <a:pt x="1392698" y="1464838"/>
                    </a:cubicBezTo>
                    <a:cubicBezTo>
                      <a:pt x="1332576" y="1515016"/>
                      <a:pt x="1225610" y="1608304"/>
                      <a:pt x="1166736" y="1660539"/>
                    </a:cubicBezTo>
                    <a:lnTo>
                      <a:pt x="1165908" y="1659710"/>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123" name="Google Shape;123;p18"/>
          <p:cNvGrpSpPr/>
          <p:nvPr/>
        </p:nvGrpSpPr>
        <p:grpSpPr>
          <a:xfrm rot="-9453103">
            <a:off x="7514807" y="4076809"/>
            <a:ext cx="2066843" cy="2172277"/>
            <a:chOff x="-845286" y="-1196058"/>
            <a:chExt cx="2755665" cy="2896237"/>
          </a:xfrm>
        </p:grpSpPr>
        <p:sp>
          <p:nvSpPr>
            <p:cNvPr id="124" name="Google Shape;124;p18"/>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 name="Google Shape;125;p18"/>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26" name="Google Shape;126;p18"/>
          <p:cNvSpPr txBox="1"/>
          <p:nvPr/>
        </p:nvSpPr>
        <p:spPr>
          <a:xfrm>
            <a:off x="394025" y="1936025"/>
            <a:ext cx="5209800" cy="21471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Over 350 million products on Amazon</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Sold by Amazon itself: 12 million products</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Estimated 300-600 million shoppers on Amazon </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233.1 million reviews up to 2018</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Can we use reviews to make Amazon better?</a:t>
            </a:r>
            <a:endParaRPr sz="18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5"/>
          <p:cNvSpPr txBox="1"/>
          <p:nvPr/>
        </p:nvSpPr>
        <p:spPr>
          <a:xfrm>
            <a:off x="429875" y="1538575"/>
            <a:ext cx="8438100" cy="7773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sz="2000">
              <a:latin typeface="Roboto"/>
              <a:ea typeface="Roboto"/>
              <a:cs typeface="Roboto"/>
              <a:sym typeface="Roboto"/>
            </a:endParaRPr>
          </a:p>
          <a:p>
            <a:pPr indent="0" lvl="0" marL="0" marR="0" rtl="0" algn="l">
              <a:lnSpc>
                <a:spcPct val="130000"/>
              </a:lnSpc>
              <a:spcBef>
                <a:spcPts val="0"/>
              </a:spcBef>
              <a:spcAft>
                <a:spcPts val="0"/>
              </a:spcAft>
              <a:buNone/>
            </a:pPr>
            <a:r>
              <a:t/>
            </a:r>
            <a:endParaRPr sz="2000">
              <a:latin typeface="Roboto"/>
              <a:ea typeface="Roboto"/>
              <a:cs typeface="Roboto"/>
              <a:sym typeface="Roboto"/>
            </a:endParaRPr>
          </a:p>
        </p:txBody>
      </p:sp>
      <p:sp>
        <p:nvSpPr>
          <p:cNvPr id="483" name="Google Shape;483;p45"/>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4" name="Google Shape;484;p45"/>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5" name="Google Shape;485;p45"/>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6" name="Google Shape;486;p45"/>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7" name="Google Shape;487;p45"/>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Motivation</a:t>
            </a:r>
            <a:endParaRPr sz="2500">
              <a:solidFill>
                <a:schemeClr val="lt1"/>
              </a:solidFill>
              <a:latin typeface="Fira Sans Medium"/>
              <a:ea typeface="Fira Sans Medium"/>
              <a:cs typeface="Fira Sans Medium"/>
              <a:sym typeface="Fira Sans Medium"/>
            </a:endParaRPr>
          </a:p>
        </p:txBody>
      </p:sp>
      <p:sp>
        <p:nvSpPr>
          <p:cNvPr id="488" name="Google Shape;488;p45"/>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9" name="Google Shape;489;p45"/>
          <p:cNvSpPr txBox="1"/>
          <p:nvPr/>
        </p:nvSpPr>
        <p:spPr>
          <a:xfrm>
            <a:off x="8391875" y="187625"/>
            <a:ext cx="5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490" name="Google Shape;490;p45"/>
          <p:cNvSpPr txBox="1"/>
          <p:nvPr/>
        </p:nvSpPr>
        <p:spPr>
          <a:xfrm>
            <a:off x="356075" y="1793100"/>
            <a:ext cx="8034900" cy="2712000"/>
          </a:xfrm>
          <a:prstGeom prst="rect">
            <a:avLst/>
          </a:prstGeom>
          <a:noFill/>
          <a:ln>
            <a:noFill/>
          </a:ln>
        </p:spPr>
        <p:txBody>
          <a:bodyPr anchorCtr="0" anchor="t" bIns="34275" lIns="68575" spcFirstLastPara="1" rIns="68575" wrap="square" tIns="34275">
            <a:spAutoFit/>
          </a:bodyPr>
          <a:lstStyle/>
          <a:p>
            <a:pPr indent="-336550" lvl="0" marL="457200" marR="0" rtl="0" algn="l">
              <a:lnSpc>
                <a:spcPct val="130000"/>
              </a:lnSpc>
              <a:spcBef>
                <a:spcPts val="0"/>
              </a:spcBef>
              <a:spcAft>
                <a:spcPts val="0"/>
              </a:spcAft>
              <a:buSzPts val="1700"/>
              <a:buFont typeface="Roboto"/>
              <a:buChar char="●"/>
            </a:pPr>
            <a:r>
              <a:rPr lang="en" sz="1700">
                <a:latin typeface="Roboto"/>
                <a:ea typeface="Roboto"/>
                <a:cs typeface="Roboto"/>
                <a:sym typeface="Roboto"/>
              </a:rPr>
              <a:t>A </a:t>
            </a:r>
            <a:r>
              <a:rPr lang="en" sz="1700">
                <a:latin typeface="Roboto"/>
                <a:ea typeface="Roboto"/>
                <a:cs typeface="Roboto"/>
                <a:sym typeface="Roboto"/>
              </a:rPr>
              <a:t>recommendation system can push engagement and retention and help customers find items they want but didn’t specifically know they wanted </a:t>
            </a:r>
            <a:endParaRPr sz="1700">
              <a:latin typeface="Roboto"/>
              <a:ea typeface="Roboto"/>
              <a:cs typeface="Roboto"/>
              <a:sym typeface="Roboto"/>
            </a:endParaRPr>
          </a:p>
          <a:p>
            <a:pPr indent="-336550" lvl="0" marL="457200" marR="0" rtl="0" algn="l">
              <a:lnSpc>
                <a:spcPct val="130000"/>
              </a:lnSpc>
              <a:spcBef>
                <a:spcPts val="0"/>
              </a:spcBef>
              <a:spcAft>
                <a:spcPts val="0"/>
              </a:spcAft>
              <a:buSzPts val="1700"/>
              <a:buFont typeface="Roboto"/>
              <a:buChar char="●"/>
            </a:pPr>
            <a:r>
              <a:rPr b="1" lang="en" sz="1700">
                <a:latin typeface="Roboto"/>
                <a:ea typeface="Roboto"/>
                <a:cs typeface="Roboto"/>
                <a:sym typeface="Roboto"/>
              </a:rPr>
              <a:t>Research Question 1: What are the </a:t>
            </a:r>
            <a:r>
              <a:rPr b="1" lang="en" sz="1700">
                <a:latin typeface="Roboto"/>
                <a:ea typeface="Roboto"/>
                <a:cs typeface="Roboto"/>
                <a:sym typeface="Roboto"/>
              </a:rPr>
              <a:t>closest items that can be clustered with a chosen item</a:t>
            </a:r>
            <a:r>
              <a:rPr b="1" lang="en" sz="1700">
                <a:latin typeface="Roboto"/>
                <a:ea typeface="Roboto"/>
                <a:cs typeface="Roboto"/>
                <a:sym typeface="Roboto"/>
              </a:rPr>
              <a:t>?</a:t>
            </a:r>
            <a:endParaRPr b="1" sz="1700">
              <a:latin typeface="Roboto"/>
              <a:ea typeface="Roboto"/>
              <a:cs typeface="Roboto"/>
              <a:sym typeface="Roboto"/>
            </a:endParaRPr>
          </a:p>
          <a:p>
            <a:pPr indent="-336550" lvl="0" marL="457200" marR="0" rtl="0" algn="l">
              <a:lnSpc>
                <a:spcPct val="130000"/>
              </a:lnSpc>
              <a:spcBef>
                <a:spcPts val="0"/>
              </a:spcBef>
              <a:spcAft>
                <a:spcPts val="0"/>
              </a:spcAft>
              <a:buSzPts val="1700"/>
              <a:buFont typeface="Roboto"/>
              <a:buChar char="●"/>
            </a:pPr>
            <a:r>
              <a:rPr b="1" lang="en" sz="1700">
                <a:latin typeface="Roboto"/>
                <a:ea typeface="Roboto"/>
                <a:cs typeface="Roboto"/>
                <a:sym typeface="Roboto"/>
              </a:rPr>
              <a:t>Research Question 2: Can we use reviews/previous reviews to group certain products together?</a:t>
            </a:r>
            <a:endParaRPr b="1" sz="1700">
              <a:latin typeface="Roboto"/>
              <a:ea typeface="Roboto"/>
              <a:cs typeface="Roboto"/>
              <a:sym typeface="Roboto"/>
            </a:endParaRPr>
          </a:p>
          <a:p>
            <a:pPr indent="-336550" lvl="0" marL="457200" marR="0" rtl="0" algn="l">
              <a:lnSpc>
                <a:spcPct val="130000"/>
              </a:lnSpc>
              <a:spcBef>
                <a:spcPts val="0"/>
              </a:spcBef>
              <a:spcAft>
                <a:spcPts val="0"/>
              </a:spcAft>
              <a:buSzPts val="1700"/>
              <a:buFont typeface="Roboto"/>
              <a:buChar char="●"/>
            </a:pPr>
            <a:r>
              <a:rPr lang="en" sz="1700">
                <a:latin typeface="Roboto"/>
                <a:ea typeface="Roboto"/>
                <a:cs typeface="Roboto"/>
                <a:sym typeface="Roboto"/>
              </a:rPr>
              <a:t>Potential benefit: We can use find frequently bought together items and recommend them to other customers of those products.</a:t>
            </a:r>
            <a:endParaRPr b="1" sz="17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6"/>
          <p:cNvSpPr txBox="1"/>
          <p:nvPr/>
        </p:nvSpPr>
        <p:spPr>
          <a:xfrm>
            <a:off x="429875" y="1852850"/>
            <a:ext cx="8438100" cy="21471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Items are one hot encoded based on which reviewer reviewed it and what review it got based on star</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Skip-gram is used to rank item similarity to each other where instead of letters, the whether or not it got reviewed by a certain reviewer is used</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A collection of products can be placed together using clustering and display all similar products</a:t>
            </a:r>
            <a:endParaRPr sz="1800">
              <a:latin typeface="Roboto"/>
              <a:ea typeface="Roboto"/>
              <a:cs typeface="Roboto"/>
              <a:sym typeface="Roboto"/>
            </a:endParaRPr>
          </a:p>
        </p:txBody>
      </p:sp>
      <p:sp>
        <p:nvSpPr>
          <p:cNvPr id="496" name="Google Shape;496;p46"/>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7" name="Google Shape;497;p46"/>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8" name="Google Shape;498;p46"/>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9" name="Google Shape;499;p46"/>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0" name="Google Shape;500;p46"/>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Methods</a:t>
            </a:r>
            <a:endParaRPr sz="2500">
              <a:solidFill>
                <a:schemeClr val="lt1"/>
              </a:solidFill>
              <a:latin typeface="Fira Sans Medium"/>
              <a:ea typeface="Fira Sans Medium"/>
              <a:cs typeface="Fira Sans Medium"/>
              <a:sym typeface="Fira Sans Medium"/>
            </a:endParaRPr>
          </a:p>
        </p:txBody>
      </p:sp>
      <p:sp>
        <p:nvSpPr>
          <p:cNvPr id="501" name="Google Shape;501;p46"/>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2" name="Google Shape;502;p46"/>
          <p:cNvSpPr txBox="1"/>
          <p:nvPr/>
        </p:nvSpPr>
        <p:spPr>
          <a:xfrm>
            <a:off x="8391875" y="187625"/>
            <a:ext cx="5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7"/>
          <p:cNvSpPr txBox="1"/>
          <p:nvPr/>
        </p:nvSpPr>
        <p:spPr>
          <a:xfrm>
            <a:off x="429875" y="1538575"/>
            <a:ext cx="8438100" cy="3771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sz="2000">
              <a:latin typeface="Roboto"/>
              <a:ea typeface="Roboto"/>
              <a:cs typeface="Roboto"/>
              <a:sym typeface="Roboto"/>
            </a:endParaRPr>
          </a:p>
        </p:txBody>
      </p:sp>
      <p:sp>
        <p:nvSpPr>
          <p:cNvPr id="508" name="Google Shape;508;p47"/>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9" name="Google Shape;509;p47"/>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0" name="Google Shape;510;p47"/>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1" name="Google Shape;511;p47"/>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2" name="Google Shape;512;p47"/>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Results</a:t>
            </a:r>
            <a:endParaRPr sz="2500">
              <a:solidFill>
                <a:schemeClr val="lt1"/>
              </a:solidFill>
              <a:latin typeface="Fira Sans Medium"/>
              <a:ea typeface="Fira Sans Medium"/>
              <a:cs typeface="Fira Sans Medium"/>
              <a:sym typeface="Fira Sans Medium"/>
            </a:endParaRPr>
          </a:p>
        </p:txBody>
      </p:sp>
      <p:sp>
        <p:nvSpPr>
          <p:cNvPr id="513" name="Google Shape;513;p47"/>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4" name="Google Shape;514;p47"/>
          <p:cNvSpPr txBox="1"/>
          <p:nvPr/>
        </p:nvSpPr>
        <p:spPr>
          <a:xfrm>
            <a:off x="8391875" y="187625"/>
            <a:ext cx="5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pic>
        <p:nvPicPr>
          <p:cNvPr id="515" name="Google Shape;515;p47"/>
          <p:cNvPicPr preferRelativeResize="0"/>
          <p:nvPr/>
        </p:nvPicPr>
        <p:blipFill>
          <a:blip r:embed="rId3">
            <a:alphaModFix/>
          </a:blip>
          <a:stretch>
            <a:fillRect/>
          </a:stretch>
        </p:blipFill>
        <p:spPr>
          <a:xfrm>
            <a:off x="6551350" y="3559050"/>
            <a:ext cx="2430924" cy="1403851"/>
          </a:xfrm>
          <a:prstGeom prst="rect">
            <a:avLst/>
          </a:prstGeom>
          <a:noFill/>
          <a:ln>
            <a:noFill/>
          </a:ln>
        </p:spPr>
      </p:pic>
      <p:sp>
        <p:nvSpPr>
          <p:cNvPr id="516" name="Google Shape;516;p47"/>
          <p:cNvSpPr txBox="1"/>
          <p:nvPr/>
        </p:nvSpPr>
        <p:spPr>
          <a:xfrm>
            <a:off x="429875" y="1600500"/>
            <a:ext cx="8097300" cy="21471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Any number of recommendations can be given for products with reviews. </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The same method can be expanded to all users purchase history to every product</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The product clustering can also be used as an addition to search</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More product data could improve the recommendations. </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History of returns or dissatisfaction could also be used</a:t>
            </a:r>
            <a:endParaRPr sz="18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8"/>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2" name="Google Shape;522;p48"/>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3" name="Google Shape;523;p48"/>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4" name="Google Shape;524;p48"/>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25" name="Google Shape;525;p48"/>
          <p:cNvSpPr txBox="1"/>
          <p:nvPr/>
        </p:nvSpPr>
        <p:spPr>
          <a:xfrm>
            <a:off x="1389149" y="1921488"/>
            <a:ext cx="5377500" cy="13005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4000">
                <a:solidFill>
                  <a:srgbClr val="171616"/>
                </a:solidFill>
                <a:latin typeface="Fira Sans Medium"/>
                <a:ea typeface="Fira Sans Medium"/>
                <a:cs typeface="Fira Sans Medium"/>
                <a:sym typeface="Fira Sans Medium"/>
              </a:rPr>
              <a:t>Conclusions &amp;</a:t>
            </a:r>
            <a:endParaRPr sz="4000">
              <a:solidFill>
                <a:srgbClr val="171616"/>
              </a:solidFill>
              <a:latin typeface="Fira Sans Medium"/>
              <a:ea typeface="Fira Sans Medium"/>
              <a:cs typeface="Fira Sans Medium"/>
              <a:sym typeface="Fira Sans Medium"/>
            </a:endParaRPr>
          </a:p>
          <a:p>
            <a:pPr indent="0" lvl="0" marL="0" marR="0" rtl="0" algn="ctr">
              <a:spcBef>
                <a:spcPts val="0"/>
              </a:spcBef>
              <a:spcAft>
                <a:spcPts val="0"/>
              </a:spcAft>
              <a:buNone/>
            </a:pPr>
            <a:r>
              <a:rPr lang="en" sz="4000">
                <a:solidFill>
                  <a:srgbClr val="171616"/>
                </a:solidFill>
                <a:latin typeface="Fira Sans Medium"/>
                <a:ea typeface="Fira Sans Medium"/>
                <a:cs typeface="Fira Sans Medium"/>
                <a:sym typeface="Fira Sans Medium"/>
              </a:rPr>
              <a:t>Implications</a:t>
            </a:r>
            <a:endParaRPr sz="4000">
              <a:solidFill>
                <a:srgbClr val="171616"/>
              </a:solidFill>
              <a:latin typeface="Fira Sans Medium"/>
              <a:ea typeface="Fira Sans Medium"/>
              <a:cs typeface="Fira Sans Medium"/>
              <a:sym typeface="Fira Sans Medium"/>
            </a:endParaRPr>
          </a:p>
        </p:txBody>
      </p:sp>
      <p:pic>
        <p:nvPicPr>
          <p:cNvPr id="526" name="Google Shape;526;p48"/>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
        <p:nvSpPr>
          <p:cNvPr id="527" name="Google Shape;527;p48"/>
          <p:cNvSpPr/>
          <p:nvPr/>
        </p:nvSpPr>
        <p:spPr>
          <a:xfrm flipH="1" rot="-3042096">
            <a:off x="-1850410" y="-614983"/>
            <a:ext cx="4474491" cy="637347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9"/>
          <p:cNvSpPr txBox="1"/>
          <p:nvPr/>
        </p:nvSpPr>
        <p:spPr>
          <a:xfrm>
            <a:off x="447974" y="206975"/>
            <a:ext cx="54453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Conclusions</a:t>
            </a:r>
            <a:r>
              <a:rPr lang="en" sz="3300">
                <a:solidFill>
                  <a:schemeClr val="dk1"/>
                </a:solidFill>
                <a:latin typeface="Fira Sans Medium"/>
                <a:ea typeface="Fira Sans Medium"/>
                <a:cs typeface="Fira Sans Medium"/>
                <a:sym typeface="Fira Sans Medium"/>
              </a:rPr>
              <a:t> &amp; Implications</a:t>
            </a:r>
            <a:endParaRPr sz="2700">
              <a:solidFill>
                <a:schemeClr val="dk1"/>
              </a:solidFill>
              <a:latin typeface="Fira Sans Medium"/>
              <a:ea typeface="Fira Sans Medium"/>
              <a:cs typeface="Fira Sans Medium"/>
              <a:sym typeface="Fira Sans Medium"/>
            </a:endParaRPr>
          </a:p>
        </p:txBody>
      </p:sp>
      <p:sp>
        <p:nvSpPr>
          <p:cNvPr id="533" name="Google Shape;533;p49"/>
          <p:cNvSpPr/>
          <p:nvPr/>
        </p:nvSpPr>
        <p:spPr>
          <a:xfrm rot="7706238">
            <a:off x="8753064" y="4285375"/>
            <a:ext cx="581027" cy="54033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534" name="Google Shape;534;p49"/>
          <p:cNvGrpSpPr/>
          <p:nvPr/>
        </p:nvGrpSpPr>
        <p:grpSpPr>
          <a:xfrm>
            <a:off x="5603817" y="206973"/>
            <a:ext cx="3323781" cy="3149377"/>
            <a:chOff x="5114391" y="2456916"/>
            <a:chExt cx="1944300" cy="1944300"/>
          </a:xfrm>
        </p:grpSpPr>
        <p:sp>
          <p:nvSpPr>
            <p:cNvPr id="535" name="Google Shape;535;p49"/>
            <p:cNvSpPr/>
            <p:nvPr/>
          </p:nvSpPr>
          <p:spPr>
            <a:xfrm>
              <a:off x="5114391" y="2456916"/>
              <a:ext cx="1944300" cy="19443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536" name="Google Shape;536;p49"/>
            <p:cNvGrpSpPr/>
            <p:nvPr/>
          </p:nvGrpSpPr>
          <p:grpSpPr>
            <a:xfrm>
              <a:off x="5408611" y="3284649"/>
              <a:ext cx="1389440" cy="418039"/>
              <a:chOff x="5403848" y="3221147"/>
              <a:chExt cx="1389440" cy="418039"/>
            </a:xfrm>
          </p:grpSpPr>
          <p:sp>
            <p:nvSpPr>
              <p:cNvPr id="537" name="Google Shape;537;p49"/>
              <p:cNvSpPr/>
              <p:nvPr/>
            </p:nvSpPr>
            <p:spPr>
              <a:xfrm>
                <a:off x="5599501" y="3488524"/>
                <a:ext cx="668429" cy="150662"/>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8" name="Google Shape;538;p49"/>
              <p:cNvSpPr/>
              <p:nvPr/>
            </p:nvSpPr>
            <p:spPr>
              <a:xfrm>
                <a:off x="6199151" y="3473988"/>
                <a:ext cx="137395" cy="13532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9" name="Google Shape;539;p49"/>
              <p:cNvSpPr/>
              <p:nvPr/>
            </p:nvSpPr>
            <p:spPr>
              <a:xfrm>
                <a:off x="6199631" y="3227321"/>
                <a:ext cx="168755" cy="229463"/>
              </a:xfrm>
              <a:custGeom>
                <a:rect b="b" l="l" r="r" t="t"/>
                <a:pathLst>
                  <a:path extrusionOk="0" h="1582500" w="1163831">
                    <a:moveTo>
                      <a:pt x="55140" y="271159"/>
                    </a:moveTo>
                    <a:lnTo>
                      <a:pt x="55140" y="54730"/>
                    </a:lnTo>
                    <a:cubicBezTo>
                      <a:pt x="55140" y="21975"/>
                      <a:pt x="80020" y="0"/>
                      <a:pt x="109871" y="0"/>
                    </a:cubicBezTo>
                    <a:lnTo>
                      <a:pt x="1078830" y="0"/>
                    </a:lnTo>
                    <a:cubicBezTo>
                      <a:pt x="1109929" y="0"/>
                      <a:pt x="1134809" y="22389"/>
                      <a:pt x="1134809" y="54730"/>
                    </a:cubicBezTo>
                    <a:lnTo>
                      <a:pt x="1134809" y="240063"/>
                    </a:lnTo>
                    <a:cubicBezTo>
                      <a:pt x="1134390" y="271159"/>
                      <a:pt x="1108272" y="311792"/>
                      <a:pt x="1061838" y="376057"/>
                    </a:cubicBezTo>
                    <a:lnTo>
                      <a:pt x="559737" y="1092935"/>
                    </a:lnTo>
                    <a:cubicBezTo>
                      <a:pt x="746313" y="1088372"/>
                      <a:pt x="943251" y="1116147"/>
                      <a:pt x="1112415" y="1211511"/>
                    </a:cubicBezTo>
                    <a:cubicBezTo>
                      <a:pt x="1150563" y="1233076"/>
                      <a:pt x="1160926" y="1264585"/>
                      <a:pt x="1163831" y="1295674"/>
                    </a:cubicBezTo>
                    <a:lnTo>
                      <a:pt x="1163831" y="1526617"/>
                    </a:lnTo>
                    <a:cubicBezTo>
                      <a:pt x="1163831" y="1558136"/>
                      <a:pt x="1128999" y="1595035"/>
                      <a:pt x="1092518" y="1575957"/>
                    </a:cubicBezTo>
                    <a:cubicBezTo>
                      <a:pt x="794404" y="1419652"/>
                      <a:pt x="398450" y="1402649"/>
                      <a:pt x="68828" y="1577614"/>
                    </a:cubicBezTo>
                    <a:cubicBezTo>
                      <a:pt x="35243" y="1595864"/>
                      <a:pt x="0" y="1559374"/>
                      <a:pt x="0" y="1527865"/>
                    </a:cubicBezTo>
                    <a:lnTo>
                      <a:pt x="0" y="1308533"/>
                    </a:lnTo>
                    <a:cubicBezTo>
                      <a:pt x="0" y="1273290"/>
                      <a:pt x="410" y="1213169"/>
                      <a:pt x="35652" y="1159686"/>
                    </a:cubicBezTo>
                    <a:lnTo>
                      <a:pt x="617363" y="325475"/>
                    </a:lnTo>
                    <a:lnTo>
                      <a:pt x="111119" y="325475"/>
                    </a:lnTo>
                    <a:cubicBezTo>
                      <a:pt x="80020" y="325475"/>
                      <a:pt x="55140" y="303500"/>
                      <a:pt x="55140" y="271159"/>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0" name="Google Shape;540;p49"/>
              <p:cNvSpPr/>
              <p:nvPr/>
            </p:nvSpPr>
            <p:spPr>
              <a:xfrm>
                <a:off x="5640900" y="3223266"/>
                <a:ext cx="287904" cy="239156"/>
              </a:xfrm>
              <a:custGeom>
                <a:rect b="b" l="l" r="r" t="t"/>
                <a:pathLst>
                  <a:path extrusionOk="0" h="1649351" w="1985548">
                    <a:moveTo>
                      <a:pt x="347453" y="1649351"/>
                    </a:moveTo>
                    <a:lnTo>
                      <a:pt x="52654" y="1649351"/>
                    </a:lnTo>
                    <a:cubicBezTo>
                      <a:pt x="24460" y="1647275"/>
                      <a:pt x="2076" y="1626130"/>
                      <a:pt x="0" y="1599174"/>
                    </a:cubicBezTo>
                    <a:lnTo>
                      <a:pt x="0" y="86241"/>
                    </a:lnTo>
                    <a:cubicBezTo>
                      <a:pt x="0" y="55974"/>
                      <a:pt x="25289" y="31926"/>
                      <a:pt x="56798" y="31926"/>
                    </a:cubicBezTo>
                    <a:lnTo>
                      <a:pt x="331689" y="31926"/>
                    </a:lnTo>
                    <a:cubicBezTo>
                      <a:pt x="360302" y="33169"/>
                      <a:pt x="383105" y="55144"/>
                      <a:pt x="385181" y="82509"/>
                    </a:cubicBezTo>
                    <a:lnTo>
                      <a:pt x="385181" y="280281"/>
                    </a:lnTo>
                    <a:lnTo>
                      <a:pt x="390573" y="280281"/>
                    </a:lnTo>
                    <a:cubicBezTo>
                      <a:pt x="462296" y="89143"/>
                      <a:pt x="597046" y="0"/>
                      <a:pt x="778650" y="0"/>
                    </a:cubicBezTo>
                    <a:cubicBezTo>
                      <a:pt x="963158" y="0"/>
                      <a:pt x="1078421" y="89143"/>
                      <a:pt x="1161345" y="280281"/>
                    </a:cubicBezTo>
                    <a:cubicBezTo>
                      <a:pt x="1232659" y="89143"/>
                      <a:pt x="1394775" y="0"/>
                      <a:pt x="1568501" y="0"/>
                    </a:cubicBezTo>
                    <a:cubicBezTo>
                      <a:pt x="1692050" y="0"/>
                      <a:pt x="1827219" y="50998"/>
                      <a:pt x="1909724" y="165433"/>
                    </a:cubicBezTo>
                    <a:cubicBezTo>
                      <a:pt x="2003012" y="292720"/>
                      <a:pt x="1983943" y="477639"/>
                      <a:pt x="1983943" y="639755"/>
                    </a:cubicBezTo>
                    <a:lnTo>
                      <a:pt x="1983524" y="1594621"/>
                    </a:lnTo>
                    <a:cubicBezTo>
                      <a:pt x="1983524" y="1624882"/>
                      <a:pt x="1958235" y="1649351"/>
                      <a:pt x="1926727" y="1649351"/>
                    </a:cubicBezTo>
                    <a:lnTo>
                      <a:pt x="1632347" y="1649351"/>
                    </a:lnTo>
                    <a:cubicBezTo>
                      <a:pt x="1602915" y="1647275"/>
                      <a:pt x="1579274" y="1623643"/>
                      <a:pt x="1579274" y="1594621"/>
                    </a:cubicBezTo>
                    <a:lnTo>
                      <a:pt x="1579274" y="792748"/>
                    </a:lnTo>
                    <a:cubicBezTo>
                      <a:pt x="1579274" y="728897"/>
                      <a:pt x="1585084" y="569684"/>
                      <a:pt x="1570987" y="509150"/>
                    </a:cubicBezTo>
                    <a:cubicBezTo>
                      <a:pt x="1549013" y="407569"/>
                      <a:pt x="1483090" y="378960"/>
                      <a:pt x="1397670" y="378960"/>
                    </a:cubicBezTo>
                    <a:cubicBezTo>
                      <a:pt x="1326356" y="378960"/>
                      <a:pt x="1251728" y="426641"/>
                      <a:pt x="1221457" y="502931"/>
                    </a:cubicBezTo>
                    <a:cubicBezTo>
                      <a:pt x="1191197" y="579221"/>
                      <a:pt x="1194102" y="706922"/>
                      <a:pt x="1194102" y="792748"/>
                    </a:cubicBezTo>
                    <a:lnTo>
                      <a:pt x="1194102" y="1594621"/>
                    </a:lnTo>
                    <a:cubicBezTo>
                      <a:pt x="1194102" y="1624882"/>
                      <a:pt x="1168803" y="1649351"/>
                      <a:pt x="1137295" y="1649351"/>
                    </a:cubicBezTo>
                    <a:lnTo>
                      <a:pt x="842915" y="1649351"/>
                    </a:lnTo>
                    <a:cubicBezTo>
                      <a:pt x="813064" y="1647275"/>
                      <a:pt x="789842" y="1623643"/>
                      <a:pt x="789842" y="1594621"/>
                    </a:cubicBezTo>
                    <a:lnTo>
                      <a:pt x="789432" y="792748"/>
                    </a:lnTo>
                    <a:cubicBezTo>
                      <a:pt x="789432" y="623999"/>
                      <a:pt x="817207" y="375643"/>
                      <a:pt x="607828" y="375643"/>
                    </a:cubicBezTo>
                    <a:cubicBezTo>
                      <a:pt x="395964" y="375643"/>
                      <a:pt x="404250" y="617780"/>
                      <a:pt x="404250" y="792748"/>
                    </a:cubicBezTo>
                    <a:lnTo>
                      <a:pt x="404250" y="1594621"/>
                    </a:lnTo>
                    <a:cubicBezTo>
                      <a:pt x="404250" y="1624882"/>
                      <a:pt x="378962" y="1649351"/>
                      <a:pt x="347453" y="164935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1" name="Google Shape;541;p49"/>
              <p:cNvSpPr/>
              <p:nvPr/>
            </p:nvSpPr>
            <p:spPr>
              <a:xfrm>
                <a:off x="6390253" y="3223266"/>
                <a:ext cx="193946" cy="243725"/>
              </a:xfrm>
              <a:custGeom>
                <a:rect b="b" l="l" r="r" t="t"/>
                <a:pathLst>
                  <a:path extrusionOk="0" h="1680860" w="1337557">
                    <a:moveTo>
                      <a:pt x="663388" y="0"/>
                    </a:moveTo>
                    <a:cubicBezTo>
                      <a:pt x="1100804" y="0"/>
                      <a:pt x="1337558" y="375643"/>
                      <a:pt x="1337558" y="853282"/>
                    </a:cubicBezTo>
                    <a:cubicBezTo>
                      <a:pt x="1337558" y="1314748"/>
                      <a:pt x="1075935" y="1680860"/>
                      <a:pt x="663388" y="1680860"/>
                    </a:cubicBezTo>
                    <a:cubicBezTo>
                      <a:pt x="233839" y="1680860"/>
                      <a:pt x="0" y="1305213"/>
                      <a:pt x="0" y="837112"/>
                    </a:cubicBezTo>
                    <a:cubicBezTo>
                      <a:pt x="0" y="366107"/>
                      <a:pt x="236744" y="0"/>
                      <a:pt x="663388" y="0"/>
                    </a:cubicBezTo>
                    <a:moveTo>
                      <a:pt x="665874" y="308890"/>
                    </a:moveTo>
                    <a:cubicBezTo>
                      <a:pt x="448618" y="308890"/>
                      <a:pt x="434931" y="604927"/>
                      <a:pt x="434931" y="789432"/>
                    </a:cubicBezTo>
                    <a:cubicBezTo>
                      <a:pt x="434931" y="974353"/>
                      <a:pt x="432035" y="1369069"/>
                      <a:pt x="663388" y="1369069"/>
                    </a:cubicBezTo>
                    <a:cubicBezTo>
                      <a:pt x="891845" y="1369069"/>
                      <a:pt x="902618" y="1050639"/>
                      <a:pt x="902618" y="856599"/>
                    </a:cubicBezTo>
                    <a:cubicBezTo>
                      <a:pt x="902618" y="728897"/>
                      <a:pt x="897227" y="576318"/>
                      <a:pt x="858670" y="455250"/>
                    </a:cubicBezTo>
                    <a:cubicBezTo>
                      <a:pt x="825504" y="349938"/>
                      <a:pt x="759581" y="308890"/>
                      <a:pt x="665874" y="308890"/>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2" name="Google Shape;542;p49"/>
              <p:cNvSpPr/>
              <p:nvPr/>
            </p:nvSpPr>
            <p:spPr>
              <a:xfrm>
                <a:off x="6617680" y="3223266"/>
                <a:ext cx="175609" cy="239156"/>
              </a:xfrm>
              <a:custGeom>
                <a:rect b="b" l="l" r="r" t="t"/>
                <a:pathLst>
                  <a:path extrusionOk="0" h="1649351" w="1211094">
                    <a:moveTo>
                      <a:pt x="347033" y="1649351"/>
                    </a:moveTo>
                    <a:lnTo>
                      <a:pt x="53483" y="1649351"/>
                    </a:lnTo>
                    <a:cubicBezTo>
                      <a:pt x="24041" y="1647275"/>
                      <a:pt x="409" y="1623643"/>
                      <a:pt x="409" y="1594621"/>
                    </a:cubicBezTo>
                    <a:lnTo>
                      <a:pt x="0" y="81265"/>
                    </a:lnTo>
                    <a:cubicBezTo>
                      <a:pt x="2486" y="53486"/>
                      <a:pt x="26946" y="31926"/>
                      <a:pt x="56798" y="31926"/>
                    </a:cubicBezTo>
                    <a:lnTo>
                      <a:pt x="330032" y="31926"/>
                    </a:lnTo>
                    <a:cubicBezTo>
                      <a:pt x="355739" y="33169"/>
                      <a:pt x="376885" y="50583"/>
                      <a:pt x="382686" y="74217"/>
                    </a:cubicBezTo>
                    <a:lnTo>
                      <a:pt x="382686" y="305573"/>
                    </a:lnTo>
                    <a:lnTo>
                      <a:pt x="388077" y="305573"/>
                    </a:lnTo>
                    <a:cubicBezTo>
                      <a:pt x="470592" y="98679"/>
                      <a:pt x="586264" y="0"/>
                      <a:pt x="789841" y="0"/>
                    </a:cubicBezTo>
                    <a:cubicBezTo>
                      <a:pt x="922105" y="0"/>
                      <a:pt x="1051055" y="47681"/>
                      <a:pt x="1133980" y="178286"/>
                    </a:cubicBezTo>
                    <a:cubicBezTo>
                      <a:pt x="1211094" y="299353"/>
                      <a:pt x="1211094" y="502931"/>
                      <a:pt x="1211094" y="649290"/>
                    </a:cubicBezTo>
                    <a:lnTo>
                      <a:pt x="1211094" y="1601669"/>
                    </a:lnTo>
                    <a:cubicBezTo>
                      <a:pt x="1207779" y="1628206"/>
                      <a:pt x="1183319" y="1649351"/>
                      <a:pt x="1154287" y="1649351"/>
                    </a:cubicBezTo>
                    <a:lnTo>
                      <a:pt x="858669" y="1649351"/>
                    </a:lnTo>
                    <a:cubicBezTo>
                      <a:pt x="831723" y="1647275"/>
                      <a:pt x="809330" y="1627377"/>
                      <a:pt x="806425" y="1601669"/>
                    </a:cubicBezTo>
                    <a:lnTo>
                      <a:pt x="806425" y="779895"/>
                    </a:lnTo>
                    <a:cubicBezTo>
                      <a:pt x="806425" y="614463"/>
                      <a:pt x="825503" y="372326"/>
                      <a:pt x="621925" y="372326"/>
                    </a:cubicBezTo>
                    <a:cubicBezTo>
                      <a:pt x="550193" y="372326"/>
                      <a:pt x="484270" y="420422"/>
                      <a:pt x="451514" y="493395"/>
                    </a:cubicBezTo>
                    <a:cubicBezTo>
                      <a:pt x="410051" y="585855"/>
                      <a:pt x="404660" y="677899"/>
                      <a:pt x="404660" y="779895"/>
                    </a:cubicBezTo>
                    <a:lnTo>
                      <a:pt x="404660" y="1594621"/>
                    </a:lnTo>
                    <a:cubicBezTo>
                      <a:pt x="404250" y="1624882"/>
                      <a:pt x="378543" y="1649351"/>
                      <a:pt x="347033" y="1649351"/>
                    </a:cubicBez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3" name="Google Shape;543;p49"/>
              <p:cNvSpPr/>
              <p:nvPr/>
            </p:nvSpPr>
            <p:spPr>
              <a:xfrm>
                <a:off x="5968087" y="3221147"/>
                <a:ext cx="204296" cy="244265"/>
              </a:xfrm>
              <a:custGeom>
                <a:rect b="b" l="l" r="r" t="t"/>
                <a:pathLst>
                  <a:path extrusionOk="0" h="1684589" w="1408938">
                    <a:moveTo>
                      <a:pt x="868623" y="941181"/>
                    </a:moveTo>
                    <a:cubicBezTo>
                      <a:pt x="868623" y="1056025"/>
                      <a:pt x="871528" y="1151809"/>
                      <a:pt x="813483" y="1253802"/>
                    </a:cubicBezTo>
                    <a:cubicBezTo>
                      <a:pt x="766629" y="1336727"/>
                      <a:pt x="692001" y="1387724"/>
                      <a:pt x="609486" y="1387724"/>
                    </a:cubicBezTo>
                    <a:cubicBezTo>
                      <a:pt x="496300" y="1387724"/>
                      <a:pt x="429959" y="1301485"/>
                      <a:pt x="429959" y="1174192"/>
                    </a:cubicBezTo>
                    <a:cubicBezTo>
                      <a:pt x="429959" y="922938"/>
                      <a:pt x="655101" y="877330"/>
                      <a:pt x="868623" y="877330"/>
                    </a:cubicBezTo>
                    <a:lnTo>
                      <a:pt x="868623" y="941181"/>
                    </a:lnTo>
                    <a:moveTo>
                      <a:pt x="1165908" y="1659710"/>
                    </a:moveTo>
                    <a:cubicBezTo>
                      <a:pt x="1146420" y="1677122"/>
                      <a:pt x="1118225" y="1678370"/>
                      <a:pt x="1096251" y="1666759"/>
                    </a:cubicBezTo>
                    <a:cubicBezTo>
                      <a:pt x="998401" y="1585501"/>
                      <a:pt x="980570" y="1547763"/>
                      <a:pt x="927087" y="1470229"/>
                    </a:cubicBezTo>
                    <a:cubicBezTo>
                      <a:pt x="765382" y="1635250"/>
                      <a:pt x="650539" y="1684590"/>
                      <a:pt x="441150" y="1684590"/>
                    </a:cubicBezTo>
                    <a:cubicBezTo>
                      <a:pt x="192796" y="1684590"/>
                      <a:pt x="0" y="1531599"/>
                      <a:pt x="0" y="1225199"/>
                    </a:cubicBezTo>
                    <a:cubicBezTo>
                      <a:pt x="0" y="985959"/>
                      <a:pt x="129359" y="823015"/>
                      <a:pt x="314277" y="743409"/>
                    </a:cubicBezTo>
                    <a:cubicBezTo>
                      <a:pt x="474326" y="672924"/>
                      <a:pt x="697802" y="660485"/>
                      <a:pt x="868623" y="640998"/>
                    </a:cubicBezTo>
                    <a:lnTo>
                      <a:pt x="868623" y="602853"/>
                    </a:lnTo>
                    <a:cubicBezTo>
                      <a:pt x="868623" y="532783"/>
                      <a:pt x="874014" y="449860"/>
                      <a:pt x="832552" y="389326"/>
                    </a:cubicBezTo>
                    <a:cubicBezTo>
                      <a:pt x="796900" y="335010"/>
                      <a:pt x="728072" y="312622"/>
                      <a:pt x="667122" y="312622"/>
                    </a:cubicBezTo>
                    <a:cubicBezTo>
                      <a:pt x="554755" y="312622"/>
                      <a:pt x="454838" y="370253"/>
                      <a:pt x="430378" y="489663"/>
                    </a:cubicBezTo>
                    <a:cubicBezTo>
                      <a:pt x="425396" y="516199"/>
                      <a:pt x="405908" y="542319"/>
                      <a:pt x="378962" y="543563"/>
                    </a:cubicBezTo>
                    <a:lnTo>
                      <a:pt x="93288" y="512881"/>
                    </a:lnTo>
                    <a:cubicBezTo>
                      <a:pt x="69247" y="507492"/>
                      <a:pt x="42291" y="488005"/>
                      <a:pt x="49339" y="451104"/>
                    </a:cubicBezTo>
                    <a:cubicBezTo>
                      <a:pt x="114853" y="104483"/>
                      <a:pt x="428301" y="0"/>
                      <a:pt x="708584" y="0"/>
                    </a:cubicBezTo>
                    <a:cubicBezTo>
                      <a:pt x="852040" y="0"/>
                      <a:pt x="1039444" y="38145"/>
                      <a:pt x="1152640" y="146774"/>
                    </a:cubicBezTo>
                    <a:cubicBezTo>
                      <a:pt x="1296095" y="280696"/>
                      <a:pt x="1282408" y="459395"/>
                      <a:pt x="1282408" y="653851"/>
                    </a:cubicBezTo>
                    <a:lnTo>
                      <a:pt x="1282408" y="1113251"/>
                    </a:lnTo>
                    <a:cubicBezTo>
                      <a:pt x="1282408" y="1251316"/>
                      <a:pt x="1339625" y="1311848"/>
                      <a:pt x="1393527" y="1386476"/>
                    </a:cubicBezTo>
                    <a:cubicBezTo>
                      <a:pt x="1412186" y="1413013"/>
                      <a:pt x="1416329" y="1444940"/>
                      <a:pt x="1392288" y="1464838"/>
                    </a:cubicBezTo>
                    <a:cubicBezTo>
                      <a:pt x="1332166" y="1515016"/>
                      <a:pt x="1225192" y="1608304"/>
                      <a:pt x="1166317" y="1660539"/>
                    </a:cubicBezTo>
                    <a:lnTo>
                      <a:pt x="1165908" y="1659710"/>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4" name="Google Shape;544;p49"/>
              <p:cNvSpPr/>
              <p:nvPr/>
            </p:nvSpPr>
            <p:spPr>
              <a:xfrm>
                <a:off x="5403848" y="3221147"/>
                <a:ext cx="204350" cy="244265"/>
              </a:xfrm>
              <a:custGeom>
                <a:rect b="b" l="l" r="r" t="t"/>
                <a:pathLst>
                  <a:path extrusionOk="0" h="1684589" w="1409309">
                    <a:moveTo>
                      <a:pt x="868623" y="941181"/>
                    </a:moveTo>
                    <a:cubicBezTo>
                      <a:pt x="868623" y="1056025"/>
                      <a:pt x="871525" y="1151809"/>
                      <a:pt x="813479" y="1253802"/>
                    </a:cubicBezTo>
                    <a:cubicBezTo>
                      <a:pt x="766627" y="1336727"/>
                      <a:pt x="692410" y="1387724"/>
                      <a:pt x="609487" y="1387724"/>
                    </a:cubicBezTo>
                    <a:cubicBezTo>
                      <a:pt x="496296" y="1387724"/>
                      <a:pt x="430373" y="1301485"/>
                      <a:pt x="430373" y="1174192"/>
                    </a:cubicBezTo>
                    <a:cubicBezTo>
                      <a:pt x="430373" y="922938"/>
                      <a:pt x="655510" y="877330"/>
                      <a:pt x="868623" y="877330"/>
                    </a:cubicBezTo>
                    <a:lnTo>
                      <a:pt x="868623" y="941181"/>
                    </a:lnTo>
                    <a:moveTo>
                      <a:pt x="1165908" y="1659710"/>
                    </a:moveTo>
                    <a:cubicBezTo>
                      <a:pt x="1146420" y="1677122"/>
                      <a:pt x="1118226" y="1678370"/>
                      <a:pt x="1096251" y="1666759"/>
                    </a:cubicBezTo>
                    <a:cubicBezTo>
                      <a:pt x="998401" y="1585501"/>
                      <a:pt x="980980" y="1547763"/>
                      <a:pt x="927084" y="1470229"/>
                    </a:cubicBezTo>
                    <a:cubicBezTo>
                      <a:pt x="765383" y="1635250"/>
                      <a:pt x="650949" y="1684590"/>
                      <a:pt x="441152" y="1684590"/>
                    </a:cubicBezTo>
                    <a:cubicBezTo>
                      <a:pt x="193211" y="1684590"/>
                      <a:pt x="0" y="1531599"/>
                      <a:pt x="0" y="1225199"/>
                    </a:cubicBezTo>
                    <a:cubicBezTo>
                      <a:pt x="0" y="985959"/>
                      <a:pt x="129775" y="823015"/>
                      <a:pt x="314279" y="743409"/>
                    </a:cubicBezTo>
                    <a:cubicBezTo>
                      <a:pt x="474322" y="672924"/>
                      <a:pt x="697801" y="660485"/>
                      <a:pt x="868623" y="640998"/>
                    </a:cubicBezTo>
                    <a:lnTo>
                      <a:pt x="868623" y="602853"/>
                    </a:lnTo>
                    <a:cubicBezTo>
                      <a:pt x="868623" y="532783"/>
                      <a:pt x="874013" y="449860"/>
                      <a:pt x="832966" y="389326"/>
                    </a:cubicBezTo>
                    <a:cubicBezTo>
                      <a:pt x="796894" y="335010"/>
                      <a:pt x="728068" y="312622"/>
                      <a:pt x="667534" y="312622"/>
                    </a:cubicBezTo>
                    <a:cubicBezTo>
                      <a:pt x="555172" y="312622"/>
                      <a:pt x="454835" y="370253"/>
                      <a:pt x="430373" y="489663"/>
                    </a:cubicBezTo>
                    <a:cubicBezTo>
                      <a:pt x="425397" y="516199"/>
                      <a:pt x="405910" y="542319"/>
                      <a:pt x="379375" y="543563"/>
                    </a:cubicBezTo>
                    <a:lnTo>
                      <a:pt x="93289" y="512881"/>
                    </a:lnTo>
                    <a:cubicBezTo>
                      <a:pt x="69241" y="507492"/>
                      <a:pt x="42705" y="488005"/>
                      <a:pt x="49339" y="451104"/>
                    </a:cubicBezTo>
                    <a:cubicBezTo>
                      <a:pt x="115264" y="104483"/>
                      <a:pt x="428299" y="0"/>
                      <a:pt x="708581" y="0"/>
                    </a:cubicBezTo>
                    <a:cubicBezTo>
                      <a:pt x="852038" y="0"/>
                      <a:pt x="1039444" y="38145"/>
                      <a:pt x="1152639" y="146774"/>
                    </a:cubicBezTo>
                    <a:cubicBezTo>
                      <a:pt x="1296095" y="280696"/>
                      <a:pt x="1282408" y="459395"/>
                      <a:pt x="1282408" y="653851"/>
                    </a:cubicBezTo>
                    <a:lnTo>
                      <a:pt x="1282408" y="1113251"/>
                    </a:lnTo>
                    <a:cubicBezTo>
                      <a:pt x="1282408" y="1251316"/>
                      <a:pt x="1339625" y="1311848"/>
                      <a:pt x="1393527" y="1386476"/>
                    </a:cubicBezTo>
                    <a:cubicBezTo>
                      <a:pt x="1412605" y="1413013"/>
                      <a:pt x="1416749" y="1444940"/>
                      <a:pt x="1392698" y="1464838"/>
                    </a:cubicBezTo>
                    <a:cubicBezTo>
                      <a:pt x="1332576" y="1515016"/>
                      <a:pt x="1225610" y="1608304"/>
                      <a:pt x="1166736" y="1660539"/>
                    </a:cubicBezTo>
                    <a:lnTo>
                      <a:pt x="1165908" y="1659710"/>
                    </a:lnTo>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545" name="Google Shape;545;p49"/>
          <p:cNvGrpSpPr/>
          <p:nvPr/>
        </p:nvGrpSpPr>
        <p:grpSpPr>
          <a:xfrm rot="-9453103">
            <a:off x="7514807" y="4076809"/>
            <a:ext cx="2066843" cy="2172277"/>
            <a:chOff x="-845286" y="-1196058"/>
            <a:chExt cx="2755665" cy="2896237"/>
          </a:xfrm>
        </p:grpSpPr>
        <p:sp>
          <p:nvSpPr>
            <p:cNvPr id="546" name="Google Shape;546;p49"/>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7" name="Google Shape;547;p49"/>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48" name="Google Shape;548;p49"/>
          <p:cNvSpPr txBox="1"/>
          <p:nvPr/>
        </p:nvSpPr>
        <p:spPr>
          <a:xfrm>
            <a:off x="266775" y="1474450"/>
            <a:ext cx="5209800" cy="35880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We were able to </a:t>
            </a:r>
            <a:r>
              <a:rPr lang="en" sz="1800">
                <a:latin typeface="Roboto"/>
                <a:ea typeface="Roboto"/>
                <a:cs typeface="Roboto"/>
                <a:sym typeface="Roboto"/>
              </a:rPr>
              <a:t>capture</a:t>
            </a:r>
            <a:r>
              <a:rPr lang="en" sz="1800">
                <a:latin typeface="Roboto"/>
                <a:ea typeface="Roboto"/>
                <a:cs typeface="Roboto"/>
                <a:sym typeface="Roboto"/>
              </a:rPr>
              <a:t> some rating patterns using K-means clustering and have good accuracy in sentiment prediction</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Gain more data in order to better understand trends</a:t>
            </a:r>
            <a:endParaRPr sz="1800">
              <a:latin typeface="Roboto"/>
              <a:ea typeface="Roboto"/>
              <a:cs typeface="Roboto"/>
              <a:sym typeface="Roboto"/>
            </a:endParaRPr>
          </a:p>
          <a:p>
            <a:pPr indent="-342900" lvl="0" marL="457200" marR="0" rtl="0" algn="l">
              <a:lnSpc>
                <a:spcPct val="130000"/>
              </a:lnSpc>
              <a:spcBef>
                <a:spcPts val="0"/>
              </a:spcBef>
              <a:spcAft>
                <a:spcPts val="0"/>
              </a:spcAft>
              <a:buSzPts val="1800"/>
              <a:buFont typeface="Roboto"/>
              <a:buChar char="●"/>
            </a:pPr>
            <a:r>
              <a:rPr lang="en" sz="1800">
                <a:latin typeface="Roboto"/>
                <a:ea typeface="Roboto"/>
                <a:cs typeface="Roboto"/>
                <a:sym typeface="Roboto"/>
              </a:rPr>
              <a:t>Our project is not ready for real life application but has potential for improving Amazon’s product placement, review exposures, and encouraging user involvement with reviews </a:t>
            </a:r>
            <a:endParaRPr sz="18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0"/>
          <p:cNvSpPr/>
          <p:nvPr/>
        </p:nvSpPr>
        <p:spPr>
          <a:xfrm rot="5400000">
            <a:off x="7410528" y="2410546"/>
            <a:ext cx="2484704"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4" name="Google Shape;554;p50"/>
          <p:cNvSpPr txBox="1"/>
          <p:nvPr/>
        </p:nvSpPr>
        <p:spPr>
          <a:xfrm>
            <a:off x="3226808" y="2075460"/>
            <a:ext cx="2704200" cy="992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6000">
                <a:solidFill>
                  <a:schemeClr val="dk1"/>
                </a:solidFill>
                <a:latin typeface="Fira Sans Medium"/>
                <a:ea typeface="Fira Sans Medium"/>
                <a:cs typeface="Fira Sans Medium"/>
                <a:sym typeface="Fira Sans Medium"/>
              </a:rPr>
              <a:t>thanks!</a:t>
            </a:r>
            <a:endParaRPr sz="5000">
              <a:solidFill>
                <a:schemeClr val="dk1"/>
              </a:solidFill>
              <a:latin typeface="Fira Sans Medium"/>
              <a:ea typeface="Fira Sans Medium"/>
              <a:cs typeface="Fira Sans Medium"/>
              <a:sym typeface="Fira Sans Medium"/>
            </a:endParaRPr>
          </a:p>
        </p:txBody>
      </p:sp>
      <p:sp>
        <p:nvSpPr>
          <p:cNvPr id="555" name="Google Shape;555;p50"/>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556" name="Google Shape;556;p50"/>
          <p:cNvGrpSpPr/>
          <p:nvPr/>
        </p:nvGrpSpPr>
        <p:grpSpPr>
          <a:xfrm>
            <a:off x="-3127696" y="-2296799"/>
            <a:ext cx="6438041" cy="6236370"/>
            <a:chOff x="-3350602" y="-3018856"/>
            <a:chExt cx="8584055" cy="8315160"/>
          </a:xfrm>
        </p:grpSpPr>
        <p:sp>
          <p:nvSpPr>
            <p:cNvPr id="557" name="Google Shape;557;p50"/>
            <p:cNvSpPr/>
            <p:nvPr/>
          </p:nvSpPr>
          <p:spPr>
            <a:xfrm rot="2476638">
              <a:off x="-634778" y="-2253935"/>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8" name="Google Shape;558;p50"/>
            <p:cNvSpPr/>
            <p:nvPr/>
          </p:nvSpPr>
          <p:spPr>
            <a:xfrm rot="3140703">
              <a:off x="-1321040" y="-280758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9" name="Google Shape;559;p50"/>
            <p:cNvSpPr/>
            <p:nvPr/>
          </p:nvSpPr>
          <p:spPr>
            <a:xfrm rot="8901769">
              <a:off x="3130456"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60" name="Google Shape;560;p50"/>
          <p:cNvGrpSpPr/>
          <p:nvPr/>
        </p:nvGrpSpPr>
        <p:grpSpPr>
          <a:xfrm>
            <a:off x="3484084" y="2903033"/>
            <a:ext cx="1621160" cy="302450"/>
            <a:chOff x="3184693" y="3692320"/>
            <a:chExt cx="4122991" cy="928045"/>
          </a:xfrm>
        </p:grpSpPr>
        <p:sp>
          <p:nvSpPr>
            <p:cNvPr id="561" name="Google Shape;561;p50"/>
            <p:cNvSpPr/>
            <p:nvPr/>
          </p:nvSpPr>
          <p:spPr>
            <a:xfrm>
              <a:off x="3184693" y="3773539"/>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2" name="Google Shape;562;p50"/>
            <p:cNvSpPr/>
            <p:nvPr/>
          </p:nvSpPr>
          <p:spPr>
            <a:xfrm>
              <a:off x="6535428" y="3692320"/>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1"/>
          <p:cNvSpPr txBox="1"/>
          <p:nvPr/>
        </p:nvSpPr>
        <p:spPr>
          <a:xfrm>
            <a:off x="429875" y="1538575"/>
            <a:ext cx="8438100" cy="3771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t/>
            </a:r>
            <a:endParaRPr sz="2000">
              <a:latin typeface="Roboto"/>
              <a:ea typeface="Roboto"/>
              <a:cs typeface="Roboto"/>
              <a:sym typeface="Roboto"/>
            </a:endParaRPr>
          </a:p>
        </p:txBody>
      </p:sp>
      <p:sp>
        <p:nvSpPr>
          <p:cNvPr id="568" name="Google Shape;568;p51"/>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9" name="Google Shape;569;p51"/>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0" name="Google Shape;570;p51"/>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1" name="Google Shape;571;p51"/>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2" name="Google Shape;572;p51"/>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References</a:t>
            </a:r>
            <a:endParaRPr sz="2500">
              <a:solidFill>
                <a:schemeClr val="lt1"/>
              </a:solidFill>
              <a:latin typeface="Fira Sans Medium"/>
              <a:ea typeface="Fira Sans Medium"/>
              <a:cs typeface="Fira Sans Medium"/>
              <a:sym typeface="Fira Sans Medium"/>
            </a:endParaRPr>
          </a:p>
        </p:txBody>
      </p:sp>
      <p:sp>
        <p:nvSpPr>
          <p:cNvPr id="573" name="Google Shape;573;p51"/>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4" name="Google Shape;574;p51"/>
          <p:cNvSpPr txBox="1"/>
          <p:nvPr/>
        </p:nvSpPr>
        <p:spPr>
          <a:xfrm>
            <a:off x="8391875" y="187625"/>
            <a:ext cx="5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John</a:t>
            </a:r>
            <a:endParaRPr>
              <a:solidFill>
                <a:schemeClr val="lt1"/>
              </a:solidFill>
            </a:endParaRPr>
          </a:p>
        </p:txBody>
      </p:sp>
      <p:pic>
        <p:nvPicPr>
          <p:cNvPr id="575" name="Google Shape;575;p51"/>
          <p:cNvPicPr preferRelativeResize="0"/>
          <p:nvPr/>
        </p:nvPicPr>
        <p:blipFill>
          <a:blip r:embed="rId3">
            <a:alphaModFix/>
          </a:blip>
          <a:stretch>
            <a:fillRect/>
          </a:stretch>
        </p:blipFill>
        <p:spPr>
          <a:xfrm>
            <a:off x="5806494" y="3137550"/>
            <a:ext cx="3292356" cy="1901325"/>
          </a:xfrm>
          <a:prstGeom prst="rect">
            <a:avLst/>
          </a:prstGeom>
          <a:noFill/>
          <a:ln>
            <a:noFill/>
          </a:ln>
        </p:spPr>
      </p:pic>
      <p:sp>
        <p:nvSpPr>
          <p:cNvPr id="576" name="Google Shape;576;p51"/>
          <p:cNvSpPr txBox="1"/>
          <p:nvPr/>
        </p:nvSpPr>
        <p:spPr>
          <a:xfrm>
            <a:off x="429875" y="1464325"/>
            <a:ext cx="8438100" cy="377100"/>
          </a:xfrm>
          <a:prstGeom prst="rect">
            <a:avLst/>
          </a:prstGeom>
          <a:noFill/>
          <a:ln>
            <a:noFill/>
          </a:ln>
        </p:spPr>
        <p:txBody>
          <a:bodyPr anchorCtr="0" anchor="t" bIns="34275" lIns="68575" spcFirstLastPara="1" rIns="68575" wrap="square" tIns="34275">
            <a:spAutoFit/>
          </a:bodyPr>
          <a:lstStyle/>
          <a:p>
            <a:pPr indent="0" lvl="0" marL="457200" marR="0" rtl="0" algn="l">
              <a:lnSpc>
                <a:spcPct val="130000"/>
              </a:lnSpc>
              <a:spcBef>
                <a:spcPts val="0"/>
              </a:spcBef>
              <a:spcAft>
                <a:spcPts val="0"/>
              </a:spcAft>
              <a:buNone/>
            </a:pPr>
            <a:r>
              <a:t/>
            </a:r>
            <a:endParaRPr sz="2000">
              <a:latin typeface="Roboto"/>
              <a:ea typeface="Roboto"/>
              <a:cs typeface="Roboto"/>
              <a:sym typeface="Roboto"/>
            </a:endParaRPr>
          </a:p>
        </p:txBody>
      </p:sp>
      <p:sp>
        <p:nvSpPr>
          <p:cNvPr id="577" name="Google Shape;577;p51"/>
          <p:cNvSpPr txBox="1"/>
          <p:nvPr/>
        </p:nvSpPr>
        <p:spPr>
          <a:xfrm>
            <a:off x="499875" y="1473325"/>
            <a:ext cx="8300700" cy="122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Verdana"/>
                <a:ea typeface="Verdana"/>
                <a:cs typeface="Verdana"/>
                <a:sym typeface="Verdana"/>
              </a:rPr>
              <a:t>Justifying recommendations using distantly-labeled reviews and fined-grained aspects</a:t>
            </a:r>
            <a:endParaRPr b="1" sz="12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EFEFD"/>
                </a:highlight>
                <a:latin typeface="Verdana"/>
                <a:ea typeface="Verdana"/>
                <a:cs typeface="Verdana"/>
                <a:sym typeface="Verdana"/>
              </a:rPr>
              <a:t>Jianmo Ni, Jiacheng Li, Julian McAuley</a:t>
            </a:r>
            <a:endParaRPr sz="1200">
              <a:solidFill>
                <a:schemeClr val="dk1"/>
              </a:solidFill>
              <a:highlight>
                <a:srgbClr val="FEFEFD"/>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i="1" lang="en" sz="1200">
                <a:solidFill>
                  <a:schemeClr val="dk1"/>
                </a:solidFill>
                <a:latin typeface="Verdana"/>
                <a:ea typeface="Verdana"/>
                <a:cs typeface="Verdana"/>
                <a:sym typeface="Verdana"/>
              </a:rPr>
              <a:t>Empirical Methods in Natural Language Processing (EMNLP)</a:t>
            </a:r>
            <a:r>
              <a:rPr lang="en" sz="1200">
                <a:solidFill>
                  <a:schemeClr val="dk1"/>
                </a:solidFill>
                <a:highlight>
                  <a:srgbClr val="FEFEFD"/>
                </a:highlight>
                <a:latin typeface="Verdana"/>
                <a:ea typeface="Verdana"/>
                <a:cs typeface="Verdana"/>
                <a:sym typeface="Verdana"/>
              </a:rPr>
              <a:t>, 2019</a:t>
            </a:r>
            <a:endParaRPr sz="11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https://www.businessofapps.com/data/amazon-statistics/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p:nvPr/>
        </p:nvSpPr>
        <p:spPr>
          <a:xfrm>
            <a:off x="-200025" y="-2447245"/>
            <a:ext cx="9543900" cy="4265700"/>
          </a:xfrm>
          <a:prstGeom prst="ellipse">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32" name="Google Shape;132;p19"/>
          <p:cNvGrpSpPr/>
          <p:nvPr/>
        </p:nvGrpSpPr>
        <p:grpSpPr>
          <a:xfrm>
            <a:off x="704774" y="773596"/>
            <a:ext cx="7732669" cy="1368502"/>
            <a:chOff x="3311855" y="3736152"/>
            <a:chExt cx="4122990" cy="928050"/>
          </a:xfrm>
        </p:grpSpPr>
        <p:sp>
          <p:nvSpPr>
            <p:cNvPr id="133" name="Google Shape;133;p19"/>
            <p:cNvSpPr/>
            <p:nvPr/>
          </p:nvSpPr>
          <p:spPr>
            <a:xfrm>
              <a:off x="3311855" y="3817376"/>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19"/>
            <p:cNvSpPr/>
            <p:nvPr/>
          </p:nvSpPr>
          <p:spPr>
            <a:xfrm>
              <a:off x="6662590" y="3736152"/>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35" name="Google Shape;135;p19"/>
          <p:cNvSpPr txBox="1"/>
          <p:nvPr/>
        </p:nvSpPr>
        <p:spPr>
          <a:xfrm>
            <a:off x="652147" y="2748862"/>
            <a:ext cx="7785300" cy="346200"/>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None/>
            </a:pPr>
            <a:r>
              <a:rPr lang="en" sz="1800">
                <a:solidFill>
                  <a:schemeClr val="dk1"/>
                </a:solidFill>
                <a:latin typeface="Roboto"/>
                <a:ea typeface="Roboto"/>
                <a:cs typeface="Roboto"/>
                <a:sym typeface="Roboto"/>
              </a:rPr>
              <a:t>How can we better customer satisfaction using </a:t>
            </a:r>
            <a:r>
              <a:rPr lang="en" sz="1800">
                <a:solidFill>
                  <a:schemeClr val="dk1"/>
                </a:solidFill>
                <a:latin typeface="Roboto"/>
                <a:ea typeface="Roboto"/>
                <a:cs typeface="Roboto"/>
                <a:sym typeface="Roboto"/>
              </a:rPr>
              <a:t>their reviews?</a:t>
            </a:r>
            <a:endParaRPr sz="1800">
              <a:solidFill>
                <a:schemeClr val="dk1"/>
              </a:solidFill>
              <a:latin typeface="Roboto"/>
              <a:ea typeface="Roboto"/>
              <a:cs typeface="Roboto"/>
              <a:sym typeface="Roboto"/>
            </a:endParaRPr>
          </a:p>
        </p:txBody>
      </p:sp>
      <p:sp>
        <p:nvSpPr>
          <p:cNvPr id="136" name="Google Shape;136;p19"/>
          <p:cNvSpPr txBox="1"/>
          <p:nvPr/>
        </p:nvSpPr>
        <p:spPr>
          <a:xfrm>
            <a:off x="539350" y="3992375"/>
            <a:ext cx="8061900" cy="706500"/>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None/>
            </a:pPr>
            <a:r>
              <a:rPr lang="en" sz="1800">
                <a:solidFill>
                  <a:srgbClr val="333333"/>
                </a:solidFill>
                <a:latin typeface="Roboto"/>
                <a:ea typeface="Roboto"/>
                <a:cs typeface="Roboto"/>
                <a:sym typeface="Roboto"/>
              </a:rPr>
              <a:t>How to understand customer trends and sentiment</a:t>
            </a:r>
            <a:endParaRPr sz="1800">
              <a:solidFill>
                <a:srgbClr val="333333"/>
              </a:solidFill>
              <a:latin typeface="Roboto"/>
              <a:ea typeface="Roboto"/>
              <a:cs typeface="Roboto"/>
              <a:sym typeface="Roboto"/>
            </a:endParaRPr>
          </a:p>
          <a:p>
            <a:pPr indent="0" lvl="0" marL="0" marR="0" rtl="0" algn="ctr">
              <a:lnSpc>
                <a:spcPct val="130000"/>
              </a:lnSpc>
              <a:spcBef>
                <a:spcPts val="0"/>
              </a:spcBef>
              <a:spcAft>
                <a:spcPts val="0"/>
              </a:spcAft>
              <a:buNone/>
            </a:pPr>
            <a:r>
              <a:rPr lang="en" sz="1800">
                <a:solidFill>
                  <a:srgbClr val="333333"/>
                </a:solidFill>
                <a:latin typeface="Roboto"/>
                <a:ea typeface="Roboto"/>
                <a:cs typeface="Roboto"/>
                <a:sym typeface="Roboto"/>
              </a:rPr>
              <a:t> towards pet supply products?</a:t>
            </a:r>
            <a:endParaRPr sz="1800">
              <a:solidFill>
                <a:schemeClr val="dk1"/>
              </a:solidFill>
              <a:latin typeface="Roboto"/>
              <a:ea typeface="Roboto"/>
              <a:cs typeface="Roboto"/>
              <a:sym typeface="Roboto"/>
            </a:endParaRPr>
          </a:p>
        </p:txBody>
      </p:sp>
      <p:sp>
        <p:nvSpPr>
          <p:cNvPr id="137" name="Google Shape;137;p19"/>
          <p:cNvSpPr txBox="1"/>
          <p:nvPr/>
        </p:nvSpPr>
        <p:spPr>
          <a:xfrm>
            <a:off x="3611284" y="2370711"/>
            <a:ext cx="1866900" cy="453900"/>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None/>
            </a:pPr>
            <a:r>
              <a:rPr lang="en" sz="2500">
                <a:solidFill>
                  <a:schemeClr val="dk1"/>
                </a:solidFill>
                <a:latin typeface="Fira Sans Medium"/>
                <a:ea typeface="Fira Sans Medium"/>
                <a:cs typeface="Fira Sans Medium"/>
                <a:sym typeface="Fira Sans Medium"/>
              </a:rPr>
              <a:t>Question</a:t>
            </a:r>
            <a:endParaRPr sz="2800">
              <a:solidFill>
                <a:schemeClr val="dk1"/>
              </a:solidFill>
              <a:latin typeface="Fira Sans Medium"/>
              <a:ea typeface="Fira Sans Medium"/>
              <a:cs typeface="Fira Sans Medium"/>
              <a:sym typeface="Fira Sans Medium"/>
            </a:endParaRPr>
          </a:p>
        </p:txBody>
      </p:sp>
      <p:sp>
        <p:nvSpPr>
          <p:cNvPr id="138" name="Google Shape;138;p19"/>
          <p:cNvSpPr txBox="1"/>
          <p:nvPr/>
        </p:nvSpPr>
        <p:spPr>
          <a:xfrm>
            <a:off x="3266766" y="3633267"/>
            <a:ext cx="2610300" cy="423300"/>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None/>
            </a:pPr>
            <a:r>
              <a:rPr lang="en" sz="2300">
                <a:solidFill>
                  <a:schemeClr val="dk1"/>
                </a:solidFill>
                <a:latin typeface="Fira Sans Medium"/>
                <a:ea typeface="Fira Sans Medium"/>
                <a:cs typeface="Fira Sans Medium"/>
                <a:sym typeface="Fira Sans Medium"/>
              </a:rPr>
              <a:t>Problem</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nvSpPr>
        <p:spPr>
          <a:xfrm>
            <a:off x="429875" y="1770350"/>
            <a:ext cx="8630400" cy="1165200"/>
          </a:xfrm>
          <a:prstGeom prst="rect">
            <a:avLst/>
          </a:prstGeom>
          <a:noFill/>
          <a:ln>
            <a:noFill/>
          </a:ln>
        </p:spPr>
        <p:txBody>
          <a:bodyPr anchorCtr="0" anchor="t" bIns="34275" lIns="68575" spcFirstLastPara="1" rIns="68575" wrap="square" tIns="34275">
            <a:spAutoFit/>
          </a:bodyPr>
          <a:lstStyle/>
          <a:p>
            <a:pPr indent="-323850" lvl="0" marL="457200" marR="0" rtl="0" algn="l">
              <a:lnSpc>
                <a:spcPct val="130000"/>
              </a:lnSpc>
              <a:spcBef>
                <a:spcPts val="0"/>
              </a:spcBef>
              <a:spcAft>
                <a:spcPts val="0"/>
              </a:spcAft>
              <a:buSzPts val="1500"/>
              <a:buFont typeface="Roboto"/>
              <a:buChar char="●"/>
            </a:pPr>
            <a:r>
              <a:rPr lang="en" sz="1500">
                <a:latin typeface="Roboto"/>
                <a:ea typeface="Roboto"/>
                <a:cs typeface="Roboto"/>
                <a:sym typeface="Roboto"/>
              </a:rPr>
              <a:t>Dataset was obtained from </a:t>
            </a:r>
            <a:r>
              <a:rPr lang="en" sz="1500" u="sng">
                <a:solidFill>
                  <a:srgbClr val="1155CC"/>
                </a:solidFill>
                <a:latin typeface="Roboto"/>
                <a:ea typeface="Roboto"/>
                <a:cs typeface="Roboto"/>
                <a:sym typeface="Roboto"/>
                <a:hlinkClick r:id="rId3">
                  <a:extLst>
                    <a:ext uri="{A12FA001-AC4F-418D-AE19-62706E023703}">
                      <ahyp:hlinkClr val="tx"/>
                    </a:ext>
                  </a:extLst>
                </a:hlinkClick>
              </a:rPr>
              <a:t>https://nijianmo.github.io/amazon/index.html</a:t>
            </a:r>
            <a:endParaRPr sz="1500">
              <a:solidFill>
                <a:schemeClr val="dk1"/>
              </a:solidFill>
              <a:latin typeface="Roboto"/>
              <a:ea typeface="Roboto"/>
              <a:cs typeface="Roboto"/>
              <a:sym typeface="Roboto"/>
            </a:endParaRPr>
          </a:p>
          <a:p>
            <a:pPr indent="-323850" lvl="0" marL="457200" marR="0" rtl="0" algn="l">
              <a:lnSpc>
                <a:spcPct val="130000"/>
              </a:lnSpc>
              <a:spcBef>
                <a:spcPts val="0"/>
              </a:spcBef>
              <a:spcAft>
                <a:spcPts val="0"/>
              </a:spcAft>
              <a:buSzPts val="1500"/>
              <a:buFont typeface="Roboto"/>
              <a:buChar char="●"/>
            </a:pPr>
            <a:r>
              <a:rPr lang="en" sz="1500">
                <a:solidFill>
                  <a:schemeClr val="dk1"/>
                </a:solidFill>
                <a:latin typeface="Roboto"/>
                <a:ea typeface="Roboto"/>
                <a:cs typeface="Roboto"/>
                <a:sym typeface="Roboto"/>
              </a:rPr>
              <a:t>Chose to do pet supplies in order to have a large, but </a:t>
            </a:r>
            <a:r>
              <a:rPr lang="en" sz="1500">
                <a:solidFill>
                  <a:schemeClr val="dk1"/>
                </a:solidFill>
                <a:latin typeface="Roboto"/>
                <a:ea typeface="Roboto"/>
                <a:cs typeface="Roboto"/>
                <a:sym typeface="Roboto"/>
              </a:rPr>
              <a:t>manageable</a:t>
            </a:r>
            <a:r>
              <a:rPr lang="en" sz="1500">
                <a:solidFill>
                  <a:schemeClr val="dk1"/>
                </a:solidFill>
                <a:latin typeface="Roboto"/>
                <a:ea typeface="Roboto"/>
                <a:cs typeface="Roboto"/>
                <a:sym typeface="Roboto"/>
              </a:rPr>
              <a:t> dataset (2,098,325 reviews)</a:t>
            </a:r>
            <a:endParaRPr sz="1500">
              <a:solidFill>
                <a:schemeClr val="dk1"/>
              </a:solidFill>
              <a:latin typeface="Roboto"/>
              <a:ea typeface="Roboto"/>
              <a:cs typeface="Roboto"/>
              <a:sym typeface="Roboto"/>
            </a:endParaRPr>
          </a:p>
          <a:p>
            <a:pPr indent="-317500" lvl="0" marL="457200" marR="0" rtl="0" algn="l">
              <a:lnSpc>
                <a:spcPct val="130000"/>
              </a:lnSpc>
              <a:spcBef>
                <a:spcPts val="0"/>
              </a:spcBef>
              <a:spcAft>
                <a:spcPts val="0"/>
              </a:spcAft>
              <a:buSzPts val="1400"/>
              <a:buFont typeface="Roboto"/>
              <a:buChar char="●"/>
            </a:pPr>
            <a:r>
              <a:rPr lang="en">
                <a:solidFill>
                  <a:schemeClr val="dk1"/>
                </a:solidFill>
                <a:latin typeface="Roboto"/>
                <a:ea typeface="Roboto"/>
                <a:cs typeface="Roboto"/>
                <a:sym typeface="Roboto"/>
              </a:rPr>
              <a:t>Data thus consisted of 11 columns (overall, vote, verifie</a:t>
            </a:r>
            <a:r>
              <a:rPr lang="en">
                <a:solidFill>
                  <a:schemeClr val="dk1"/>
                </a:solidFill>
                <a:latin typeface="Roboto"/>
                <a:ea typeface="Roboto"/>
                <a:cs typeface="Roboto"/>
                <a:sym typeface="Roboto"/>
              </a:rPr>
              <a:t>d, </a:t>
            </a:r>
            <a:r>
              <a:rPr lang="en">
                <a:solidFill>
                  <a:schemeClr val="dk1"/>
                </a:solidFill>
                <a:latin typeface="Roboto"/>
                <a:ea typeface="Roboto"/>
                <a:cs typeface="Roboto"/>
                <a:sym typeface="Roboto"/>
              </a:rPr>
              <a:t>reviewTime, reviewerID, asin, reviewerName, reviewText, summary, unixReviewTime, style, image). </a:t>
            </a:r>
            <a:endParaRPr>
              <a:solidFill>
                <a:schemeClr val="dk1"/>
              </a:solidFill>
              <a:latin typeface="Roboto"/>
              <a:ea typeface="Roboto"/>
              <a:cs typeface="Roboto"/>
              <a:sym typeface="Roboto"/>
            </a:endParaRPr>
          </a:p>
        </p:txBody>
      </p:sp>
      <p:sp>
        <p:nvSpPr>
          <p:cNvPr id="144" name="Google Shape;144;p20"/>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20"/>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20"/>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7" name="Google Shape;147;p20"/>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8" name="Google Shape;148;p20"/>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Dataset</a:t>
            </a:r>
            <a:endParaRPr sz="2500">
              <a:solidFill>
                <a:schemeClr val="lt1"/>
              </a:solidFill>
              <a:latin typeface="Fira Sans Medium"/>
              <a:ea typeface="Fira Sans Medium"/>
              <a:cs typeface="Fira Sans Medium"/>
              <a:sym typeface="Fira Sans Medium"/>
            </a:endParaRPr>
          </a:p>
        </p:txBody>
      </p:sp>
      <p:sp>
        <p:nvSpPr>
          <p:cNvPr id="149" name="Google Shape;149;p20"/>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50" name="Google Shape;150;p20"/>
          <p:cNvPicPr preferRelativeResize="0"/>
          <p:nvPr/>
        </p:nvPicPr>
        <p:blipFill rotWithShape="1">
          <a:blip r:embed="rId4">
            <a:alphaModFix/>
          </a:blip>
          <a:srcRect b="0" l="0" r="0" t="4269"/>
          <a:stretch/>
        </p:blipFill>
        <p:spPr>
          <a:xfrm>
            <a:off x="289022" y="3170475"/>
            <a:ext cx="8565955" cy="169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p:nvPr/>
        </p:nvSpPr>
        <p:spPr>
          <a:xfrm rot="7409839">
            <a:off x="8037443" y="-593748"/>
            <a:ext cx="937449" cy="16580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 name="Google Shape;156;p21"/>
          <p:cNvSpPr/>
          <p:nvPr/>
        </p:nvSpPr>
        <p:spPr>
          <a:xfrm flipH="1" rot="-1668422">
            <a:off x="8579239" y="-439840"/>
            <a:ext cx="938445" cy="165516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 name="Google Shape;157;p21"/>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8" name="Google Shape;158;p21"/>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9" name="Google Shape;159;p21"/>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Dataset</a:t>
            </a:r>
            <a:endParaRPr sz="2500">
              <a:solidFill>
                <a:schemeClr val="lt1"/>
              </a:solidFill>
              <a:latin typeface="Fira Sans Medium"/>
              <a:ea typeface="Fira Sans Medium"/>
              <a:cs typeface="Fira Sans Medium"/>
              <a:sym typeface="Fira Sans Medium"/>
            </a:endParaRPr>
          </a:p>
        </p:txBody>
      </p:sp>
      <p:sp>
        <p:nvSpPr>
          <p:cNvPr id="160" name="Google Shape;160;p21"/>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61" name="Google Shape;161;p21"/>
          <p:cNvPicPr preferRelativeResize="0"/>
          <p:nvPr/>
        </p:nvPicPr>
        <p:blipFill>
          <a:blip r:embed="rId3">
            <a:alphaModFix/>
          </a:blip>
          <a:stretch>
            <a:fillRect/>
          </a:stretch>
        </p:blipFill>
        <p:spPr>
          <a:xfrm>
            <a:off x="3114562" y="2416626"/>
            <a:ext cx="2914876" cy="2560975"/>
          </a:xfrm>
          <a:prstGeom prst="rect">
            <a:avLst/>
          </a:prstGeom>
          <a:noFill/>
          <a:ln>
            <a:noFill/>
          </a:ln>
        </p:spPr>
      </p:pic>
      <p:sp>
        <p:nvSpPr>
          <p:cNvPr id="162" name="Google Shape;162;p21"/>
          <p:cNvSpPr txBox="1"/>
          <p:nvPr/>
        </p:nvSpPr>
        <p:spPr>
          <a:xfrm>
            <a:off x="429875" y="1770350"/>
            <a:ext cx="8438100" cy="600300"/>
          </a:xfrm>
          <a:prstGeom prst="rect">
            <a:avLst/>
          </a:prstGeom>
          <a:noFill/>
          <a:ln>
            <a:noFill/>
          </a:ln>
        </p:spPr>
        <p:txBody>
          <a:bodyPr anchorCtr="0" anchor="t" bIns="34275" lIns="68575" spcFirstLastPara="1" rIns="68575" wrap="square" tIns="34275">
            <a:spAutoFit/>
          </a:bodyPr>
          <a:lstStyle/>
          <a:p>
            <a:pPr indent="-323850" lvl="0" marL="457200" marR="0" rtl="0" algn="l">
              <a:lnSpc>
                <a:spcPct val="130000"/>
              </a:lnSpc>
              <a:spcBef>
                <a:spcPts val="0"/>
              </a:spcBef>
              <a:spcAft>
                <a:spcPts val="0"/>
              </a:spcAft>
              <a:buSzPts val="1500"/>
              <a:buFont typeface="Roboto"/>
              <a:buChar char="●"/>
            </a:pPr>
            <a:r>
              <a:rPr lang="en" sz="1500">
                <a:latin typeface="Roboto"/>
                <a:ea typeface="Roboto"/>
                <a:cs typeface="Roboto"/>
                <a:sym typeface="Roboto"/>
              </a:rPr>
              <a:t>Dataset was obtained from </a:t>
            </a:r>
            <a:r>
              <a:rPr lang="en" sz="1500" u="sng">
                <a:solidFill>
                  <a:srgbClr val="1155CC"/>
                </a:solidFill>
                <a:latin typeface="Roboto"/>
                <a:ea typeface="Roboto"/>
                <a:cs typeface="Roboto"/>
                <a:sym typeface="Roboto"/>
                <a:hlinkClick r:id="rId4">
                  <a:extLst>
                    <a:ext uri="{A12FA001-AC4F-418D-AE19-62706E023703}">
                      <ahyp:hlinkClr val="tx"/>
                    </a:ext>
                  </a:extLst>
                </a:hlinkClick>
              </a:rPr>
              <a:t>https://nijianmo.github.io/amazon/index.html</a:t>
            </a:r>
            <a:endParaRPr sz="1500">
              <a:solidFill>
                <a:schemeClr val="dk1"/>
              </a:solidFill>
              <a:latin typeface="Roboto"/>
              <a:ea typeface="Roboto"/>
              <a:cs typeface="Roboto"/>
              <a:sym typeface="Roboto"/>
            </a:endParaRPr>
          </a:p>
          <a:p>
            <a:pPr indent="-323850" lvl="0" marL="457200" marR="0" rtl="0" algn="l">
              <a:lnSpc>
                <a:spcPct val="130000"/>
              </a:lnSpc>
              <a:spcBef>
                <a:spcPts val="0"/>
              </a:spcBef>
              <a:spcAft>
                <a:spcPts val="0"/>
              </a:spcAft>
              <a:buSzPts val="1500"/>
              <a:buFont typeface="Roboto"/>
              <a:buChar char="●"/>
            </a:pPr>
            <a:r>
              <a:rPr lang="en" sz="1500">
                <a:solidFill>
                  <a:schemeClr val="dk1"/>
                </a:solidFill>
                <a:latin typeface="Roboto"/>
                <a:ea typeface="Roboto"/>
                <a:cs typeface="Roboto"/>
                <a:sym typeface="Roboto"/>
              </a:rPr>
              <a:t>Pet supplies review data with item ID, user ID, rating, and time stamp (6,542,483 ratings)</a:t>
            </a:r>
            <a:endParaRPr sz="15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8" name="Google Shape;168;p22"/>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9" name="Google Shape;169;p22"/>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0" name="Google Shape;170;p22"/>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1" name="Google Shape;171;p22"/>
          <p:cNvSpPr txBox="1"/>
          <p:nvPr/>
        </p:nvSpPr>
        <p:spPr>
          <a:xfrm>
            <a:off x="1466149" y="1638675"/>
            <a:ext cx="5377500" cy="2532000"/>
          </a:xfrm>
          <a:prstGeom prst="rect">
            <a:avLst/>
          </a:prstGeom>
          <a:noFill/>
          <a:ln>
            <a:noFill/>
          </a:ln>
        </p:spPr>
        <p:txBody>
          <a:bodyPr anchorCtr="0" anchor="t" bIns="34275" lIns="68575" spcFirstLastPara="1" rIns="68575" wrap="square" tIns="34275">
            <a:spAutoFit/>
          </a:bodyPr>
          <a:lstStyle/>
          <a:p>
            <a:pPr indent="0" lvl="0" marL="0" rtl="0" algn="ctr">
              <a:spcBef>
                <a:spcPts val="0"/>
              </a:spcBef>
              <a:spcAft>
                <a:spcPts val="0"/>
              </a:spcAft>
              <a:buClr>
                <a:schemeClr val="dk1"/>
              </a:buClr>
              <a:buFont typeface="Arial"/>
              <a:buNone/>
            </a:pPr>
            <a:r>
              <a:rPr lang="en" sz="4000">
                <a:solidFill>
                  <a:srgbClr val="171616"/>
                </a:solidFill>
                <a:latin typeface="Fira Sans Medium"/>
                <a:ea typeface="Fira Sans Medium"/>
                <a:cs typeface="Fira Sans Medium"/>
                <a:sym typeface="Fira Sans Medium"/>
              </a:rPr>
              <a:t>Consumer Review Behavior Analysis &amp; Rating Prediction</a:t>
            </a:r>
            <a:endParaRPr sz="4000">
              <a:solidFill>
                <a:srgbClr val="171616"/>
              </a:solidFill>
              <a:latin typeface="Fira Sans Medium"/>
              <a:ea typeface="Fira Sans Medium"/>
              <a:cs typeface="Fira Sans Medium"/>
              <a:sym typeface="Fira Sans Medium"/>
            </a:endParaRPr>
          </a:p>
          <a:p>
            <a:pPr indent="0" lvl="0" marL="0" marR="0" rtl="0" algn="ctr">
              <a:spcBef>
                <a:spcPts val="0"/>
              </a:spcBef>
              <a:spcAft>
                <a:spcPts val="0"/>
              </a:spcAft>
              <a:buNone/>
            </a:pPr>
            <a:r>
              <a:t/>
            </a:r>
            <a:endParaRPr sz="4000">
              <a:solidFill>
                <a:srgbClr val="171616"/>
              </a:solidFill>
              <a:latin typeface="Fira Sans Medium"/>
              <a:ea typeface="Fira Sans Medium"/>
              <a:cs typeface="Fira Sans Medium"/>
              <a:sym typeface="Fira Sans Medium"/>
            </a:endParaRPr>
          </a:p>
        </p:txBody>
      </p:sp>
      <p:pic>
        <p:nvPicPr>
          <p:cNvPr id="172" name="Google Shape;172;p22"/>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
        <p:nvSpPr>
          <p:cNvPr id="173" name="Google Shape;173;p22"/>
          <p:cNvSpPr/>
          <p:nvPr/>
        </p:nvSpPr>
        <p:spPr>
          <a:xfrm flipH="1" rot="-3042096">
            <a:off x="-1850410" y="-614983"/>
            <a:ext cx="4474491" cy="637347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3"/>
          <p:cNvPicPr preferRelativeResize="0"/>
          <p:nvPr/>
        </p:nvPicPr>
        <p:blipFill rotWithShape="1">
          <a:blip r:embed="rId3">
            <a:alphaModFix/>
          </a:blip>
          <a:srcRect b="0" l="15653" r="15598" t="0"/>
          <a:stretch/>
        </p:blipFill>
        <p:spPr>
          <a:xfrm>
            <a:off x="6220600" y="1922070"/>
            <a:ext cx="2545499" cy="2537855"/>
          </a:xfrm>
          <a:prstGeom prst="rect">
            <a:avLst/>
          </a:prstGeom>
          <a:noFill/>
          <a:ln>
            <a:noFill/>
          </a:ln>
        </p:spPr>
      </p:pic>
      <p:sp>
        <p:nvSpPr>
          <p:cNvPr id="179" name="Google Shape;179;p23"/>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0" name="Google Shape;180;p23"/>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1" name="Google Shape;181;p23"/>
          <p:cNvSpPr txBox="1"/>
          <p:nvPr/>
        </p:nvSpPr>
        <p:spPr>
          <a:xfrm>
            <a:off x="230650" y="1646450"/>
            <a:ext cx="5888700" cy="3948000"/>
          </a:xfrm>
          <a:prstGeom prst="rect">
            <a:avLst/>
          </a:prstGeom>
          <a:noFill/>
          <a:ln>
            <a:noFill/>
          </a:ln>
        </p:spPr>
        <p:txBody>
          <a:bodyPr anchorCtr="0" anchor="t" bIns="34275" lIns="68575" spcFirstLastPara="1" rIns="68575" wrap="square" tIns="34275">
            <a:spAutoFit/>
          </a:bodyPr>
          <a:lstStyle/>
          <a:p>
            <a:pPr indent="0" lvl="0" marL="457200" marR="0" rtl="0" algn="l">
              <a:lnSpc>
                <a:spcPct val="150000"/>
              </a:lnSpc>
              <a:spcBef>
                <a:spcPts val="0"/>
              </a:spcBef>
              <a:spcAft>
                <a:spcPts val="0"/>
              </a:spcAft>
              <a:buNone/>
            </a:pPr>
            <a:r>
              <a:rPr lang="en" sz="1700">
                <a:latin typeface="Roboto"/>
                <a:ea typeface="Roboto"/>
                <a:cs typeface="Roboto"/>
                <a:sym typeface="Roboto"/>
              </a:rPr>
              <a:t>Exploring the </a:t>
            </a:r>
            <a:r>
              <a:rPr lang="en" sz="1700">
                <a:latin typeface="Roboto"/>
                <a:ea typeface="Roboto"/>
                <a:cs typeface="Roboto"/>
                <a:sym typeface="Roboto"/>
              </a:rPr>
              <a:t>variety</a:t>
            </a:r>
            <a:r>
              <a:rPr lang="en" sz="1700">
                <a:latin typeface="Roboto"/>
                <a:ea typeface="Roboto"/>
                <a:cs typeface="Roboto"/>
                <a:sym typeface="Roboto"/>
              </a:rPr>
              <a:t> of reviews</a:t>
            </a:r>
            <a:endParaRPr sz="1500">
              <a:latin typeface="Roboto"/>
              <a:ea typeface="Roboto"/>
              <a:cs typeface="Roboto"/>
              <a:sym typeface="Roboto"/>
            </a:endParaRPr>
          </a:p>
          <a:p>
            <a:pPr indent="-330200" lvl="0" marL="457200" marR="0" rtl="0" algn="l">
              <a:lnSpc>
                <a:spcPct val="150000"/>
              </a:lnSpc>
              <a:spcBef>
                <a:spcPts val="0"/>
              </a:spcBef>
              <a:spcAft>
                <a:spcPts val="0"/>
              </a:spcAft>
              <a:buSzPts val="1600"/>
              <a:buFont typeface="Roboto"/>
              <a:buChar char="●"/>
            </a:pPr>
            <a:r>
              <a:rPr lang="en" sz="1600">
                <a:latin typeface="Roboto"/>
                <a:ea typeface="Roboto"/>
                <a:cs typeface="Roboto"/>
                <a:sym typeface="Roboto"/>
              </a:rPr>
              <a:t>Identify the most common pet types among consume</a:t>
            </a:r>
            <a:r>
              <a:rPr lang="en" sz="1600">
                <a:solidFill>
                  <a:schemeClr val="dk1"/>
                </a:solidFill>
                <a:latin typeface="Roboto"/>
                <a:ea typeface="Roboto"/>
                <a:cs typeface="Roboto"/>
                <a:sym typeface="Roboto"/>
              </a:rPr>
              <a:t>rs</a:t>
            </a:r>
            <a:endParaRPr sz="1600">
              <a:solidFill>
                <a:schemeClr val="dk1"/>
              </a:solidFill>
              <a:latin typeface="Roboto"/>
              <a:ea typeface="Roboto"/>
              <a:cs typeface="Roboto"/>
              <a:sym typeface="Roboto"/>
            </a:endParaRPr>
          </a:p>
          <a:p>
            <a:pPr indent="-330200" lvl="0" marL="457200" marR="0" rtl="0" algn="l">
              <a:lnSpc>
                <a:spcPct val="150000"/>
              </a:lnSpc>
              <a:spcBef>
                <a:spcPts val="0"/>
              </a:spcBef>
              <a:spcAft>
                <a:spcPts val="0"/>
              </a:spcAft>
              <a:buSzPts val="1600"/>
              <a:buFont typeface="Roboto"/>
              <a:buChar char="●"/>
            </a:pPr>
            <a:r>
              <a:rPr lang="en" sz="1600">
                <a:latin typeface="Roboto"/>
                <a:ea typeface="Roboto"/>
                <a:cs typeface="Roboto"/>
                <a:sym typeface="Roboto"/>
              </a:rPr>
              <a:t>Identify </a:t>
            </a:r>
            <a:r>
              <a:rPr lang="en" sz="1600">
                <a:latin typeface="Roboto"/>
                <a:ea typeface="Roboto"/>
                <a:cs typeface="Roboto"/>
                <a:sym typeface="Roboto"/>
              </a:rPr>
              <a:t>similar</a:t>
            </a:r>
            <a:r>
              <a:rPr lang="en" sz="1600">
                <a:latin typeface="Roboto"/>
                <a:ea typeface="Roboto"/>
                <a:cs typeface="Roboto"/>
                <a:sym typeface="Roboto"/>
              </a:rPr>
              <a:t> </a:t>
            </a:r>
            <a:r>
              <a:rPr lang="en" sz="1600">
                <a:latin typeface="Roboto"/>
                <a:ea typeface="Roboto"/>
                <a:cs typeface="Roboto"/>
                <a:sym typeface="Roboto"/>
              </a:rPr>
              <a:t>characteristics of reviews among products</a:t>
            </a:r>
            <a:endParaRPr sz="1600">
              <a:latin typeface="Roboto"/>
              <a:ea typeface="Roboto"/>
              <a:cs typeface="Roboto"/>
              <a:sym typeface="Roboto"/>
            </a:endParaRPr>
          </a:p>
          <a:p>
            <a:pPr indent="-330200" lvl="0" marL="457200" marR="0" rtl="0" algn="l">
              <a:lnSpc>
                <a:spcPct val="150000"/>
              </a:lnSpc>
              <a:spcBef>
                <a:spcPts val="0"/>
              </a:spcBef>
              <a:spcAft>
                <a:spcPts val="0"/>
              </a:spcAft>
              <a:buSzPts val="1600"/>
              <a:buFont typeface="Roboto"/>
              <a:buChar char="●"/>
            </a:pPr>
            <a:r>
              <a:rPr lang="en" sz="1600">
                <a:latin typeface="Roboto"/>
                <a:ea typeface="Roboto"/>
                <a:cs typeface="Roboto"/>
                <a:sym typeface="Roboto"/>
              </a:rPr>
              <a:t>How different are the review? </a:t>
            </a:r>
            <a:endParaRPr sz="1600">
              <a:latin typeface="Roboto"/>
              <a:ea typeface="Roboto"/>
              <a:cs typeface="Roboto"/>
              <a:sym typeface="Roboto"/>
            </a:endParaRPr>
          </a:p>
          <a:p>
            <a:pPr indent="-330200" lvl="0" marL="457200" marR="0" rtl="0" algn="l">
              <a:lnSpc>
                <a:spcPct val="150000"/>
              </a:lnSpc>
              <a:spcBef>
                <a:spcPts val="0"/>
              </a:spcBef>
              <a:spcAft>
                <a:spcPts val="0"/>
              </a:spcAft>
              <a:buSzPts val="1600"/>
              <a:buFont typeface="Roboto"/>
              <a:buChar char="●"/>
            </a:pPr>
            <a:r>
              <a:rPr lang="en" sz="1600">
                <a:latin typeface="Roboto"/>
                <a:ea typeface="Roboto"/>
                <a:cs typeface="Roboto"/>
                <a:sym typeface="Roboto"/>
              </a:rPr>
              <a:t>What kind of products are being reviewed?</a:t>
            </a:r>
            <a:endParaRPr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lang="en" sz="1600">
                <a:solidFill>
                  <a:schemeClr val="dk1"/>
                </a:solidFill>
                <a:latin typeface="Roboto"/>
                <a:ea typeface="Roboto"/>
                <a:cs typeface="Roboto"/>
                <a:sym typeface="Roboto"/>
              </a:rPr>
              <a:t>Provide further information about the dynamics of the reviews (outlier reviews)</a:t>
            </a:r>
            <a:endParaRPr sz="1600">
              <a:latin typeface="Roboto"/>
              <a:ea typeface="Roboto"/>
              <a:cs typeface="Roboto"/>
              <a:sym typeface="Roboto"/>
            </a:endParaRPr>
          </a:p>
          <a:p>
            <a:pPr indent="-330200" lvl="0" marL="457200" marR="0" rtl="0" algn="l">
              <a:lnSpc>
                <a:spcPct val="150000"/>
              </a:lnSpc>
              <a:spcBef>
                <a:spcPts val="0"/>
              </a:spcBef>
              <a:spcAft>
                <a:spcPts val="0"/>
              </a:spcAft>
              <a:buSzPts val="1600"/>
              <a:buFont typeface="Roboto"/>
              <a:buChar char="●"/>
            </a:pPr>
            <a:r>
              <a:rPr lang="en" sz="1600">
                <a:latin typeface="Roboto"/>
                <a:ea typeface="Roboto"/>
                <a:cs typeface="Roboto"/>
                <a:sym typeface="Roboto"/>
              </a:rPr>
              <a:t> </a:t>
            </a:r>
            <a:r>
              <a:rPr lang="en" sz="1600">
                <a:solidFill>
                  <a:schemeClr val="dk1"/>
                </a:solidFill>
                <a:latin typeface="Roboto"/>
                <a:ea typeface="Roboto"/>
                <a:cs typeface="Roboto"/>
                <a:sym typeface="Roboto"/>
              </a:rPr>
              <a:t>Cluster the different reviews for potential product recommendation</a:t>
            </a:r>
            <a:endParaRPr sz="1600">
              <a:solidFill>
                <a:schemeClr val="dk1"/>
              </a:solidFill>
              <a:latin typeface="Roboto"/>
              <a:ea typeface="Roboto"/>
              <a:cs typeface="Roboto"/>
              <a:sym typeface="Roboto"/>
            </a:endParaRPr>
          </a:p>
          <a:p>
            <a:pPr indent="0" lvl="0" marL="457200" marR="0" rtl="0" algn="l">
              <a:lnSpc>
                <a:spcPct val="130000"/>
              </a:lnSpc>
              <a:spcBef>
                <a:spcPts val="0"/>
              </a:spcBef>
              <a:spcAft>
                <a:spcPts val="0"/>
              </a:spcAft>
              <a:buNone/>
            </a:pPr>
            <a:r>
              <a:t/>
            </a:r>
            <a:endParaRPr sz="1500">
              <a:latin typeface="Roboto"/>
              <a:ea typeface="Roboto"/>
              <a:cs typeface="Roboto"/>
              <a:sym typeface="Roboto"/>
            </a:endParaRPr>
          </a:p>
          <a:p>
            <a:pPr indent="0" lvl="0" marL="0" marR="0" rtl="0" algn="l">
              <a:lnSpc>
                <a:spcPct val="130000"/>
              </a:lnSpc>
              <a:spcBef>
                <a:spcPts val="0"/>
              </a:spcBef>
              <a:spcAft>
                <a:spcPts val="0"/>
              </a:spcAft>
              <a:buNone/>
            </a:pPr>
            <a:r>
              <a:t/>
            </a:r>
            <a:endParaRPr sz="1500">
              <a:latin typeface="Roboto"/>
              <a:ea typeface="Roboto"/>
              <a:cs typeface="Roboto"/>
              <a:sym typeface="Roboto"/>
            </a:endParaRPr>
          </a:p>
        </p:txBody>
      </p:sp>
      <p:sp>
        <p:nvSpPr>
          <p:cNvPr id="182" name="Google Shape;182;p23"/>
          <p:cNvSpPr/>
          <p:nvPr/>
        </p:nvSpPr>
        <p:spPr>
          <a:xfrm rot="7878991">
            <a:off x="8099867" y="-423926"/>
            <a:ext cx="938651" cy="1656737"/>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23"/>
          <p:cNvSpPr/>
          <p:nvPr/>
        </p:nvSpPr>
        <p:spPr>
          <a:xfrm flipH="1" rot="-1201657">
            <a:off x="8617056" y="-198514"/>
            <a:ext cx="937967" cy="165725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23"/>
          <p:cNvSpPr/>
          <p:nvPr/>
        </p:nvSpPr>
        <p:spPr>
          <a:xfrm rot="2700000">
            <a:off x="2798058" y="59599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5" name="Google Shape;185;p23"/>
          <p:cNvSpPr txBox="1"/>
          <p:nvPr/>
        </p:nvSpPr>
        <p:spPr>
          <a:xfrm>
            <a:off x="8143800" y="204325"/>
            <a:ext cx="85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186" name="Google Shape;186;p23"/>
          <p:cNvSpPr txBox="1"/>
          <p:nvPr/>
        </p:nvSpPr>
        <p:spPr>
          <a:xfrm>
            <a:off x="429869" y="538060"/>
            <a:ext cx="25455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lt1"/>
                </a:solidFill>
                <a:latin typeface="Fira Sans Medium"/>
                <a:ea typeface="Fira Sans Medium"/>
                <a:cs typeface="Fira Sans Medium"/>
                <a:sym typeface="Fira Sans Medium"/>
              </a:rPr>
              <a:t>Motivation</a:t>
            </a:r>
            <a:endParaRPr sz="2500">
              <a:solidFill>
                <a:schemeClr val="lt1"/>
              </a:solidFill>
              <a:latin typeface="Fira Sans Medium"/>
              <a:ea typeface="Fira Sans Medium"/>
              <a:cs typeface="Fira Sans Medium"/>
              <a:sym typeface="Fira Sans Medium"/>
            </a:endParaRPr>
          </a:p>
        </p:txBody>
      </p:sp>
      <p:sp>
        <p:nvSpPr>
          <p:cNvPr id="187" name="Google Shape;187;p23"/>
          <p:cNvSpPr txBox="1"/>
          <p:nvPr/>
        </p:nvSpPr>
        <p:spPr>
          <a:xfrm>
            <a:off x="3542078" y="553500"/>
            <a:ext cx="3629700" cy="54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100">
                <a:solidFill>
                  <a:schemeClr val="dk1"/>
                </a:solidFill>
                <a:latin typeface="Fira Sans Medium"/>
                <a:ea typeface="Fira Sans Medium"/>
                <a:cs typeface="Fira Sans Medium"/>
                <a:sym typeface="Fira Sans Medium"/>
              </a:rPr>
              <a:t>Review grouping</a:t>
            </a:r>
            <a:endParaRPr sz="2500">
              <a:solidFill>
                <a:schemeClr val="dk1"/>
              </a:solidFill>
              <a:latin typeface="Fira Sans Medium"/>
              <a:ea typeface="Fira Sans Medium"/>
              <a:cs typeface="Fira Sans Medium"/>
              <a:sym typeface="Fira Sa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nvSpPr>
        <p:spPr>
          <a:xfrm>
            <a:off x="119250" y="1187700"/>
            <a:ext cx="8242800" cy="3691200"/>
          </a:xfrm>
          <a:prstGeom prst="rect">
            <a:avLst/>
          </a:prstGeom>
          <a:noFill/>
          <a:ln>
            <a:noFill/>
          </a:ln>
        </p:spPr>
        <p:txBody>
          <a:bodyPr anchorCtr="0" anchor="t" bIns="34275" lIns="68575" spcFirstLastPara="1" rIns="68575" wrap="square" tIns="34275">
            <a:spAutoFit/>
          </a:bodyPr>
          <a:lstStyle/>
          <a:p>
            <a:pPr indent="0" lvl="0" marL="0" rtl="0" algn="l">
              <a:lnSpc>
                <a:spcPct val="130000"/>
              </a:lnSpc>
              <a:spcBef>
                <a:spcPts val="0"/>
              </a:spcBef>
              <a:spcAft>
                <a:spcPts val="0"/>
              </a:spcAft>
              <a:buNone/>
            </a:pPr>
            <a:r>
              <a:t/>
            </a:r>
            <a:endParaRPr>
              <a:solidFill>
                <a:schemeClr val="dk1"/>
              </a:solidFill>
              <a:latin typeface="Roboto"/>
              <a:ea typeface="Roboto"/>
              <a:cs typeface="Roboto"/>
              <a:sym typeface="Roboto"/>
            </a:endParaRPr>
          </a:p>
          <a:p>
            <a:pPr indent="-311150" lvl="0" marL="457200" rtl="0" algn="l">
              <a:lnSpc>
                <a:spcPct val="13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Pre-processing</a:t>
            </a:r>
            <a:endParaRPr sz="1300">
              <a:solidFill>
                <a:schemeClr val="dk1"/>
              </a:solidFill>
              <a:latin typeface="Roboto"/>
              <a:ea typeface="Roboto"/>
              <a:cs typeface="Roboto"/>
              <a:sym typeface="Roboto"/>
            </a:endParaRPr>
          </a:p>
          <a:p>
            <a:pPr indent="-311150" lvl="1" marL="914400" rtl="0" algn="l">
              <a:lnSpc>
                <a:spcPct val="13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Remove reviews w/ NaN features</a:t>
            </a:r>
            <a:endParaRPr sz="1300">
              <a:solidFill>
                <a:schemeClr val="dk1"/>
              </a:solidFill>
              <a:latin typeface="Roboto"/>
              <a:ea typeface="Roboto"/>
              <a:cs typeface="Roboto"/>
              <a:sym typeface="Roboto"/>
            </a:endParaRPr>
          </a:p>
          <a:p>
            <a:pPr indent="-311150" lvl="1" marL="914400" rtl="0" algn="l">
              <a:lnSpc>
                <a:spcPct val="15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Create word clouds for review texts </a:t>
            </a:r>
            <a:endParaRPr sz="1300">
              <a:solidFill>
                <a:schemeClr val="dk1"/>
              </a:solidFill>
              <a:latin typeface="Roboto"/>
              <a:ea typeface="Roboto"/>
              <a:cs typeface="Roboto"/>
              <a:sym typeface="Roboto"/>
            </a:endParaRPr>
          </a:p>
          <a:p>
            <a:pPr indent="-311150" lvl="1" marL="914400" rtl="0" algn="l">
              <a:lnSpc>
                <a:spcPct val="15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Choose most common words with strong sentiments or pet type or supply type as features</a:t>
            </a:r>
            <a:endParaRPr sz="1300">
              <a:solidFill>
                <a:schemeClr val="dk1"/>
              </a:solidFill>
              <a:latin typeface="Roboto"/>
              <a:ea typeface="Roboto"/>
              <a:cs typeface="Roboto"/>
              <a:sym typeface="Roboto"/>
            </a:endParaRPr>
          </a:p>
          <a:p>
            <a:pPr indent="-311150" lvl="1" marL="914400" rtl="0" algn="l">
              <a:lnSpc>
                <a:spcPct val="13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Used pd.get_dummies to encode the selected words</a:t>
            </a:r>
            <a:endParaRPr sz="1300">
              <a:solidFill>
                <a:schemeClr val="dk1"/>
              </a:solidFill>
              <a:latin typeface="Roboto"/>
              <a:ea typeface="Roboto"/>
              <a:cs typeface="Roboto"/>
              <a:sym typeface="Roboto"/>
            </a:endParaRPr>
          </a:p>
          <a:p>
            <a:pPr indent="-311150" lvl="2" marL="1371600" rtl="0" algn="l">
              <a:lnSpc>
                <a:spcPct val="13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Ex: ‘dog, 'cat', 'love', 'toy', 'bad', 'great'</a:t>
            </a:r>
            <a:endParaRPr sz="1300">
              <a:solidFill>
                <a:schemeClr val="dk1"/>
              </a:solidFill>
              <a:latin typeface="Roboto"/>
              <a:ea typeface="Roboto"/>
              <a:cs typeface="Roboto"/>
              <a:sym typeface="Roboto"/>
            </a:endParaRPr>
          </a:p>
          <a:p>
            <a:pPr indent="-311150" lvl="1" marL="914400" rtl="0" algn="l">
              <a:lnSpc>
                <a:spcPct val="15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Stars, votes, verified, review time as other features</a:t>
            </a:r>
            <a:endParaRPr sz="1300">
              <a:latin typeface="Roboto"/>
              <a:ea typeface="Roboto"/>
              <a:cs typeface="Roboto"/>
              <a:sym typeface="Roboto"/>
            </a:endParaRPr>
          </a:p>
          <a:p>
            <a:pPr indent="-311150" lvl="0" marL="457200" marR="0" rtl="0" algn="l">
              <a:lnSpc>
                <a:spcPct val="150000"/>
              </a:lnSpc>
              <a:spcBef>
                <a:spcPts val="0"/>
              </a:spcBef>
              <a:spcAft>
                <a:spcPts val="0"/>
              </a:spcAft>
              <a:buSzPts val="1300"/>
              <a:buFont typeface="Roboto"/>
              <a:buChar char="●"/>
            </a:pPr>
            <a:r>
              <a:rPr lang="en" sz="1300">
                <a:latin typeface="Roboto"/>
                <a:ea typeface="Roboto"/>
                <a:cs typeface="Roboto"/>
                <a:sym typeface="Roboto"/>
              </a:rPr>
              <a:t>Model</a:t>
            </a:r>
            <a:endParaRPr sz="1300">
              <a:latin typeface="Roboto"/>
              <a:ea typeface="Roboto"/>
              <a:cs typeface="Roboto"/>
              <a:sym typeface="Roboto"/>
            </a:endParaRPr>
          </a:p>
          <a:p>
            <a:pPr indent="-311150" lvl="1" marL="914400" marR="0" rtl="0" algn="l">
              <a:lnSpc>
                <a:spcPct val="150000"/>
              </a:lnSpc>
              <a:spcBef>
                <a:spcPts val="0"/>
              </a:spcBef>
              <a:spcAft>
                <a:spcPts val="0"/>
              </a:spcAft>
              <a:buSzPts val="1300"/>
              <a:buFont typeface="Roboto"/>
              <a:buChar char="○"/>
            </a:pPr>
            <a:r>
              <a:rPr lang="en" sz="1300">
                <a:latin typeface="Roboto"/>
                <a:ea typeface="Roboto"/>
                <a:cs typeface="Roboto"/>
                <a:sym typeface="Roboto"/>
              </a:rPr>
              <a:t>Normalization across all columns</a:t>
            </a:r>
            <a:endParaRPr sz="1300">
              <a:latin typeface="Roboto"/>
              <a:ea typeface="Roboto"/>
              <a:cs typeface="Roboto"/>
              <a:sym typeface="Roboto"/>
            </a:endParaRPr>
          </a:p>
          <a:p>
            <a:pPr indent="-311150" lvl="1" marL="914400" marR="0" rtl="0" algn="l">
              <a:lnSpc>
                <a:spcPct val="150000"/>
              </a:lnSpc>
              <a:spcBef>
                <a:spcPts val="0"/>
              </a:spcBef>
              <a:spcAft>
                <a:spcPts val="0"/>
              </a:spcAft>
              <a:buSzPts val="1300"/>
              <a:buFont typeface="Roboto"/>
              <a:buChar char="○"/>
            </a:pPr>
            <a:r>
              <a:rPr lang="en" sz="1300">
                <a:latin typeface="Roboto"/>
                <a:ea typeface="Roboto"/>
                <a:cs typeface="Roboto"/>
                <a:sym typeface="Roboto"/>
              </a:rPr>
              <a:t>Apply K-Mean Clustering</a:t>
            </a:r>
            <a:endParaRPr sz="1300">
              <a:latin typeface="Roboto"/>
              <a:ea typeface="Roboto"/>
              <a:cs typeface="Roboto"/>
              <a:sym typeface="Roboto"/>
            </a:endParaRPr>
          </a:p>
          <a:p>
            <a:pPr indent="-311150" lvl="1" marL="914400" marR="0" rtl="0" algn="l">
              <a:lnSpc>
                <a:spcPct val="150000"/>
              </a:lnSpc>
              <a:spcBef>
                <a:spcPts val="0"/>
              </a:spcBef>
              <a:spcAft>
                <a:spcPts val="0"/>
              </a:spcAft>
              <a:buSzPts val="1300"/>
              <a:buFont typeface="Roboto"/>
              <a:buChar char="○"/>
            </a:pPr>
            <a:r>
              <a:rPr lang="en" sz="1300">
                <a:latin typeface="Roboto"/>
                <a:ea typeface="Roboto"/>
                <a:cs typeface="Roboto"/>
                <a:sym typeface="Roboto"/>
              </a:rPr>
              <a:t>Use the Elbow Method to tune the </a:t>
            </a:r>
            <a:r>
              <a:rPr lang="en" sz="1300">
                <a:latin typeface="Roboto"/>
                <a:ea typeface="Roboto"/>
                <a:cs typeface="Roboto"/>
                <a:sym typeface="Roboto"/>
              </a:rPr>
              <a:t>optimal</a:t>
            </a:r>
            <a:r>
              <a:rPr lang="en" sz="1300">
                <a:latin typeface="Roboto"/>
                <a:ea typeface="Roboto"/>
                <a:cs typeface="Roboto"/>
                <a:sym typeface="Roboto"/>
              </a:rPr>
              <a:t> K</a:t>
            </a:r>
            <a:endParaRPr sz="1300">
              <a:latin typeface="Roboto"/>
              <a:ea typeface="Roboto"/>
              <a:cs typeface="Roboto"/>
              <a:sym typeface="Roboto"/>
            </a:endParaRPr>
          </a:p>
          <a:p>
            <a:pPr indent="-311150" lvl="1" marL="914400" marR="0" rtl="0" algn="l">
              <a:lnSpc>
                <a:spcPct val="150000"/>
              </a:lnSpc>
              <a:spcBef>
                <a:spcPts val="0"/>
              </a:spcBef>
              <a:spcAft>
                <a:spcPts val="0"/>
              </a:spcAft>
              <a:buSzPts val="1300"/>
              <a:buFont typeface="Roboto"/>
              <a:buChar char="○"/>
            </a:pPr>
            <a:r>
              <a:rPr lang="en" sz="1300">
                <a:latin typeface="Roboto"/>
                <a:ea typeface="Roboto"/>
                <a:cs typeface="Roboto"/>
                <a:sym typeface="Roboto"/>
              </a:rPr>
              <a:t>Utilize</a:t>
            </a:r>
            <a:r>
              <a:rPr lang="en" sz="1300">
                <a:latin typeface="Roboto"/>
                <a:ea typeface="Roboto"/>
                <a:cs typeface="Roboto"/>
                <a:sym typeface="Roboto"/>
              </a:rPr>
              <a:t> PCA to visual the clusters in 2D &amp; 3D</a:t>
            </a:r>
            <a:endParaRPr sz="1300">
              <a:latin typeface="Roboto"/>
              <a:ea typeface="Roboto"/>
              <a:cs typeface="Roboto"/>
              <a:sym typeface="Roboto"/>
            </a:endParaRPr>
          </a:p>
        </p:txBody>
      </p:sp>
      <p:pic>
        <p:nvPicPr>
          <p:cNvPr id="193" name="Google Shape;193;p24"/>
          <p:cNvPicPr preferRelativeResize="0"/>
          <p:nvPr/>
        </p:nvPicPr>
        <p:blipFill>
          <a:blip r:embed="rId3">
            <a:alphaModFix/>
          </a:blip>
          <a:stretch>
            <a:fillRect/>
          </a:stretch>
        </p:blipFill>
        <p:spPr>
          <a:xfrm>
            <a:off x="3522463" y="247375"/>
            <a:ext cx="2255400" cy="1663649"/>
          </a:xfrm>
          <a:prstGeom prst="rect">
            <a:avLst/>
          </a:prstGeom>
          <a:noFill/>
          <a:ln>
            <a:noFill/>
          </a:ln>
        </p:spPr>
      </p:pic>
      <p:pic>
        <p:nvPicPr>
          <p:cNvPr id="194" name="Google Shape;194;p24"/>
          <p:cNvPicPr preferRelativeResize="0"/>
          <p:nvPr/>
        </p:nvPicPr>
        <p:blipFill>
          <a:blip r:embed="rId4">
            <a:alphaModFix/>
          </a:blip>
          <a:stretch>
            <a:fillRect/>
          </a:stretch>
        </p:blipFill>
        <p:spPr>
          <a:xfrm>
            <a:off x="5777875" y="247387"/>
            <a:ext cx="2255388" cy="1712424"/>
          </a:xfrm>
          <a:prstGeom prst="rect">
            <a:avLst/>
          </a:prstGeom>
          <a:noFill/>
          <a:ln>
            <a:noFill/>
          </a:ln>
        </p:spPr>
      </p:pic>
      <p:sp>
        <p:nvSpPr>
          <p:cNvPr id="195" name="Google Shape;195;p24"/>
          <p:cNvSpPr/>
          <p:nvPr/>
        </p:nvSpPr>
        <p:spPr>
          <a:xfrm rot="2700000">
            <a:off x="440723" y="21688"/>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6" name="Google Shape;196;p24"/>
          <p:cNvSpPr/>
          <p:nvPr/>
        </p:nvSpPr>
        <p:spPr>
          <a:xfrm rot="5400000">
            <a:off x="1255470" y="-51990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7" name="Google Shape;197;p24"/>
          <p:cNvSpPr txBox="1"/>
          <p:nvPr/>
        </p:nvSpPr>
        <p:spPr>
          <a:xfrm>
            <a:off x="429869" y="538060"/>
            <a:ext cx="25455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300">
                <a:solidFill>
                  <a:schemeClr val="lt1"/>
                </a:solidFill>
                <a:latin typeface="Fira Sans Medium"/>
                <a:ea typeface="Fira Sans Medium"/>
                <a:cs typeface="Fira Sans Medium"/>
                <a:sym typeface="Fira Sans Medium"/>
              </a:rPr>
              <a:t>Methods</a:t>
            </a:r>
            <a:endParaRPr sz="3300">
              <a:solidFill>
                <a:schemeClr val="lt1"/>
              </a:solidFill>
              <a:latin typeface="Fira Sans Medium"/>
              <a:ea typeface="Fira Sans Medium"/>
              <a:cs typeface="Fira Sans Medium"/>
              <a:sym typeface="Fira Sans Medium"/>
            </a:endParaRPr>
          </a:p>
        </p:txBody>
      </p:sp>
      <p:sp>
        <p:nvSpPr>
          <p:cNvPr id="198" name="Google Shape;198;p24"/>
          <p:cNvSpPr/>
          <p:nvPr/>
        </p:nvSpPr>
        <p:spPr>
          <a:xfrm rot="7878991">
            <a:off x="8099867" y="-423926"/>
            <a:ext cx="938651" cy="1656737"/>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 name="Google Shape;199;p24"/>
          <p:cNvSpPr/>
          <p:nvPr/>
        </p:nvSpPr>
        <p:spPr>
          <a:xfrm flipH="1" rot="-1201657">
            <a:off x="8617056" y="-198514"/>
            <a:ext cx="937967" cy="165725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 name="Google Shape;200;p24"/>
          <p:cNvSpPr/>
          <p:nvPr/>
        </p:nvSpPr>
        <p:spPr>
          <a:xfrm rot="2700000">
            <a:off x="2777558" y="518949"/>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1" name="Google Shape;201;p24"/>
          <p:cNvSpPr txBox="1"/>
          <p:nvPr/>
        </p:nvSpPr>
        <p:spPr>
          <a:xfrm>
            <a:off x="8170800" y="91713"/>
            <a:ext cx="79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pic>
        <p:nvPicPr>
          <p:cNvPr id="202" name="Google Shape;202;p24"/>
          <p:cNvPicPr preferRelativeResize="0"/>
          <p:nvPr/>
        </p:nvPicPr>
        <p:blipFill>
          <a:blip r:embed="rId5">
            <a:alphaModFix/>
          </a:blip>
          <a:stretch>
            <a:fillRect/>
          </a:stretch>
        </p:blipFill>
        <p:spPr>
          <a:xfrm>
            <a:off x="5376425" y="2684950"/>
            <a:ext cx="3058300" cy="212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