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8" r:id="rId3"/>
    <p:sldId id="257" r:id="rId4"/>
    <p:sldId id="260" r:id="rId5"/>
    <p:sldId id="261" r:id="rId6"/>
    <p:sldId id="262" r:id="rId7"/>
    <p:sldId id="264" r:id="rId8"/>
    <p:sldId id="277"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937"/>
  </p:normalViewPr>
  <p:slideViewPr>
    <p:cSldViewPr snapToGrid="0">
      <p:cViewPr varScale="1">
        <p:scale>
          <a:sx n="98" d="100"/>
          <a:sy n="98" d="100"/>
        </p:scale>
        <p:origin x="11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8T00:28:15.96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83,'98'0,"-1"0,1 0,0 0,0 0,6 0,1 0,-11 0,-21 0,5 0,-21 0,-3 0,-5 0,4 0,-4 0,-27 0,5 0,-4 0,3 0,-4 0,1 0,-1 0,0 0,-5 0,20 0,-16 0,18 0,-17 0,0 0,1 0,6 0,-5 0,5 0,-7 0,0 0,0 0,1 0,-1 0,0 0,0 0,1 0,-1 0,0 0,0 0,0 0,1 0,-1 0,0 0,0 0,7 0,5 0,-2 0,0 0,-10 0,0 0,0 0,1 0,-1 0,7 0,-5 0,5 0,0 0,-5 0,12 0,-5 0,0 0,5 0,-12 0,5 0,-7 0,7 0,-5 0,5 0,-7 0,0 0,8 0,3 0,-1 0,0 0,-15 0,3 0,-3 0,0 0,4 0,-10 0,9 0,1 0,3 0,2 0,3 0,-5 0,12 0,-5 0,7 0,-8 0,6 0,-12 0,12 0,-12 0,5 0,0 0,-5 0,5 0,-6 0,6 0,-5 0,5 0,0 0,-5 0,5 0,0 0,-5 0,5 0,-7 0,1 0,-1 0,-6 0,5 0,6 0,-8 0,21 0,-21 0,8 0,-6 0,5 0,6 0,2 0,-5 0,0 0,-5 0,5 0,3 0,-8 0,3 0,-6 0,-10 0,14 0,-13 0,13 0,-14 0,10 0,0 0,2 0,4 0,-11 0,5 0,-4 0,5 0,0 0,0 0,1 0,-1 0,7 0,-5 0,5 0,-7 0,0 0,-5-4,4 3,-10-3,10 4,-5 0,1 0,4 0,-5-5,7 3,-1-2,0-1,0 3,7-3,-5 5,5-5,-6 4,-7-8,5 8,-4-3,-1 4,4-5,-10 4,9-3,-4 4,0 0,3-4,-2 3,0-4,4 5,4 0,0 0,5-5,-7 4,-5-4,4 5,-5 0,1 0,2 0,-8 0,7 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8T00:28:19.5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84,'51'0,"-9"0,12 0,-19 0,29 0,-7 0,11 0,10 0,-1 0,1 0,-10 0,7 0,-17 0,8 0,-10 0,0 0,-8 0,-2 0,0 0,-6 0,6 0,-9 0,1 0,0 0,-1 0,1 0,8 0,-6 0,14 0,-15 0,16 0,-16 0,15-6,-14 5,14-6,-6 7,0 0,6 0,-6 0,8 0,-8 0,6 0,-6 0,0 0,-2 0,0 0,-6 0,6 0,-9 0,1 0,0 0,-1 0,-6 0,5 0,-5 0,7-5,-1 3,-6-3,5 5,-12-5,12 4,-12-4,5 5,-7 0,0 0,1 0,-1 0,0-5,0 3,1-2,-1 4,0 0,0 0,0 0,1 0,-1 0,-6 0,5 0,-4 0,0 0,3-5,-3 3,0-3,3 5,-9 0,10 0,0 0,2 0,4 0,-5 0,7 0,-5 0,12 0,-12 0,12 0,-5-5,0 3,5-3,-12 5,12 0,-12 0,12 0,-13 0,13 0,-12-5,12 4,-5-4,7 5,-7 0,5 0,-6 0,8 0,0 0,8 0,-6 0,5 0,-7 0,0 0,-7 0,5 0,-6 0,1 0,-2 0,-6 0,-1 0,0 0,0 0,0 0,8 0,-12 0,10 0,-12 0,6 0,1 0,3 0,-8 0,7 0,-14 0,4 0,5 0,-8 0,13 0,-14 0,10 0,-5 0,7 0,-1 0,0 0,0 0,7 0,-5 0,5 0,-6 0,6 0,-5 0,5 5,-7-4,0 4,-5-1,4-3,-5 3,7-4,-7 5,-1-4,-1 3,1-4,5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8T00:28:24.25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1 333,'60'0,"-1"0,-20 0,1-6,6 5,-1-5,3 0,0 5,6-6,-6 7,17 0,-6-6,16 5,-7-6,10 7,-1 0,0 0,0 0,0 0,-9 0,-3-6,1 5,-16-6,14 7,-24-5,5 3,-7-3,-7 5,5-6,-12 5,5-5,0 1,-5 3,12-3,-12 0,12 3,-5-8,0 9,5-11,-6 11,8-10,0 4,-1 0,9-5,-6 10,6-9,-8 9,-1-9,-6 10,5-5,5 1,-1 3,1-3,-12 5,0 0,-5-5,5 3,-7-3,0 5,8 0,-7 0,13 0,-12 0,12-5,-5 3,0-3,5 5,-5 0,0 0,5-6,-12 5,12-5,-6 6,8-5,16-2,-12 0,12 1,-16 1,0 3,-1-9,1 10,0-11,0 11,7-11,-5 11,14-6,-6 1,8 5,0-6,0 7,0 0,0 0,-8 0,-2 0,-8 0,-1 0,-6 0,5 0,-12 0,5 0,-7 0,1 0,9 0,-1 0,3 0,2 0,-12 0,12 0,-5 0,6 0,1 0,-7 0,5 0,-5 0,0 0,5 0,-13 0,13 0,-12 0,6 0,-8 0,0 0,0 0,0 0,5 0,-9 0,1 0,-5 5,1-4,4 3,-4 0,3-3,-7 8,7-8,-3 8,0-8,3 7,-3-2,0-1,9 4,-12-8,7 7,-5-2,-3-1,7 3,-7-2,7 3,-7 1,2-1,-4 4,-3 0,-24 1,8-5,-18-4,19-1,-11-3,2 3,-15-4,9 0,-5 0,7 0,-7 0,5 0,0 0,3 0,10 0,-10 0,1 0,-4 0,-9 0,2 0,-7 0,1 0,-1 0,7 0,2 0,7 5,5-4,2 4,1-5,0 5,-4-4,-17 3,21-4,-11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C2AA8-D0FA-1947-BA3D-3F92F9194661}" type="datetimeFigureOut">
              <a:rPr lang="en-US" smtClean="0"/>
              <a:t>6/14/23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10339-4E5E-6C4F-9827-2519304FA768}" type="slidenum">
              <a:rPr lang="en-US" smtClean="0"/>
              <a:t>‹#›</a:t>
            </a:fld>
            <a:endParaRPr lang="en-US"/>
          </a:p>
        </p:txBody>
      </p:sp>
    </p:spTree>
    <p:extLst>
      <p:ext uri="{BB962C8B-B14F-4D97-AF65-F5344CB8AC3E}">
        <p14:creationId xmlns:p14="http://schemas.microsoft.com/office/powerpoint/2010/main" val="393949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talk about  financial customer analyses and campaign development for bank ABC.</a:t>
            </a:r>
          </a:p>
          <a:p>
            <a:r>
              <a:rPr lang="en-US" dirty="0"/>
              <a:t>Our goal is to find out the current customers who do not have Thrive account and suggest Thrive accounts to them based on the current customers who have Thrive account.</a:t>
            </a: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1</a:t>
            </a:fld>
            <a:endParaRPr lang="en-US"/>
          </a:p>
        </p:txBody>
      </p:sp>
    </p:spTree>
    <p:extLst>
      <p:ext uri="{BB962C8B-B14F-4D97-AF65-F5344CB8AC3E}">
        <p14:creationId xmlns:p14="http://schemas.microsoft.com/office/powerpoint/2010/main" val="3007867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graph shows counts of all customers ages, middle shows the count of </a:t>
            </a:r>
            <a:r>
              <a:rPr lang="en-US" dirty="0" err="1"/>
              <a:t>customers’s</a:t>
            </a:r>
            <a:r>
              <a:rPr lang="en-US" dirty="0"/>
              <a:t> ages who do not have </a:t>
            </a:r>
            <a:r>
              <a:rPr lang="en-US" dirty="0" err="1"/>
              <a:t>chequing</a:t>
            </a:r>
            <a:r>
              <a:rPr lang="en-US" dirty="0"/>
              <a:t> account only. The right graph shows the opposite of the middle graph.</a:t>
            </a:r>
          </a:p>
          <a:p>
            <a:r>
              <a:rPr lang="en-US" dirty="0"/>
              <a:t>From the right graph, most customers are from 45 to 75 years old. In this age ranges, there is not much customers in the middle graph compared to 25 to 45 years old. </a:t>
            </a: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10</a:t>
            </a:fld>
            <a:endParaRPr lang="en-US"/>
          </a:p>
        </p:txBody>
      </p:sp>
    </p:spTree>
    <p:extLst>
      <p:ext uri="{BB962C8B-B14F-4D97-AF65-F5344CB8AC3E}">
        <p14:creationId xmlns:p14="http://schemas.microsoft.com/office/powerpoint/2010/main" val="340075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the plots for the customers’ regions. Same as last slide, all customers from the left graph, customers with no thrive account from the middle, and customers with  thrive account from the right graph. </a:t>
            </a:r>
          </a:p>
          <a:p>
            <a:endParaRPr lang="en-US" dirty="0"/>
          </a:p>
          <a:p>
            <a:r>
              <a:rPr lang="en-US" dirty="0"/>
              <a:t>Both middle and right graph shares in common because most customers with and without thrive account are likely from Ontario, </a:t>
            </a:r>
            <a:r>
              <a:rPr lang="en-US" dirty="0" err="1"/>
              <a:t>bc</a:t>
            </a:r>
            <a:r>
              <a:rPr lang="en-US" dirty="0"/>
              <a:t>, Quebec and </a:t>
            </a:r>
            <a:r>
              <a:rPr lang="en-US" dirty="0" err="1"/>
              <a:t>alberta</a:t>
            </a:r>
            <a:r>
              <a:rPr lang="en-US" dirty="0"/>
              <a:t>. And very little amount of customers are from other regions.</a:t>
            </a:r>
          </a:p>
        </p:txBody>
      </p:sp>
      <p:sp>
        <p:nvSpPr>
          <p:cNvPr id="4" name="Slide Number Placeholder 3"/>
          <p:cNvSpPr>
            <a:spLocks noGrp="1"/>
          </p:cNvSpPr>
          <p:nvPr>
            <p:ph type="sldNum" sz="quarter" idx="5"/>
          </p:nvPr>
        </p:nvSpPr>
        <p:spPr/>
        <p:txBody>
          <a:bodyPr/>
          <a:lstStyle/>
          <a:p>
            <a:fld id="{2F810339-4E5E-6C4F-9827-2519304FA768}" type="slidenum">
              <a:rPr lang="en-US" smtClean="0"/>
              <a:t>11</a:t>
            </a:fld>
            <a:endParaRPr lang="en-US"/>
          </a:p>
        </p:txBody>
      </p:sp>
    </p:spTree>
    <p:extLst>
      <p:ext uri="{BB962C8B-B14F-4D97-AF65-F5344CB8AC3E}">
        <p14:creationId xmlns:p14="http://schemas.microsoft.com/office/powerpoint/2010/main" val="791447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the </a:t>
            </a:r>
            <a:r>
              <a:rPr lang="en-CA" dirty="0">
                <a:effectLst/>
                <a:latin typeface="Helvetica" pitchFamily="2" charset="0"/>
              </a:rPr>
              <a:t>Deposit Balance Distribution. Customer base versus Potential target group. Based on the graph, there is no much difference, the only difference is the amount of each balance count. </a:t>
            </a: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12</a:t>
            </a:fld>
            <a:endParaRPr lang="en-US"/>
          </a:p>
        </p:txBody>
      </p:sp>
    </p:spTree>
    <p:extLst>
      <p:ext uri="{BB962C8B-B14F-4D97-AF65-F5344CB8AC3E}">
        <p14:creationId xmlns:p14="http://schemas.microsoft.com/office/powerpoint/2010/main" val="2258859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want to determine whether the customers have </a:t>
            </a:r>
            <a:r>
              <a:rPr lang="en-CA" dirty="0">
                <a:effectLst/>
                <a:latin typeface="Helvetica" pitchFamily="2" charset="0"/>
              </a:rPr>
              <a:t>high or low Deposit balance. We would like to use the mean of the balance as a standard to identify high or low deposit balance. Larger than the mean would refer to high balance. In reverse, smaller than the mean refers to low balance.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latin typeface="Helvetica" pitchFamily="2" charset="0"/>
              </a:rPr>
              <a:t> From our Customer base graph, we see that 770 customers are below the mean, and the rest are above. Similar to our targeting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13</a:t>
            </a:fld>
            <a:endParaRPr lang="en-US"/>
          </a:p>
        </p:txBody>
      </p:sp>
    </p:spTree>
    <p:extLst>
      <p:ext uri="{BB962C8B-B14F-4D97-AF65-F5344CB8AC3E}">
        <p14:creationId xmlns:p14="http://schemas.microsoft.com/office/powerpoint/2010/main" val="1156293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two graphs of showing how long have the customers be with the bank. Both graphs shows that most customers have </a:t>
            </a:r>
            <a:r>
              <a:rPr lang="en-CA" dirty="0">
                <a:effectLst/>
                <a:latin typeface="Helvetica" pitchFamily="2" charset="0"/>
              </a:rPr>
              <a:t>been with the bank for 4 years. Followed by 11 – 14 years. </a:t>
            </a: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14</a:t>
            </a:fld>
            <a:endParaRPr lang="en-US"/>
          </a:p>
        </p:txBody>
      </p:sp>
    </p:spTree>
    <p:extLst>
      <p:ext uri="{BB962C8B-B14F-4D97-AF65-F5344CB8AC3E}">
        <p14:creationId xmlns:p14="http://schemas.microsoft.com/office/powerpoint/2010/main" val="327556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customer have different accounts with the bank. And we are interested in </a:t>
            </a:r>
            <a:r>
              <a:rPr lang="en-CA" dirty="0">
                <a:effectLst/>
                <a:latin typeface="Helvetica" pitchFamily="2" charset="0"/>
              </a:rPr>
              <a:t>how many products do they have on average. So this table shows the count of each product type and the percentage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latin typeface="Helvetica" pitchFamily="2" charset="0"/>
              </a:rPr>
              <a:t>Most customers have ISA and TFSA accounts. Only 280 customers have Thrive accounts.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latin typeface="Helvetica" pitchFamily="2" charset="0"/>
              </a:rPr>
              <a:t>After the calculation, we find out that each customer has 2 accounts on average.</a:t>
            </a:r>
          </a:p>
          <a:p>
            <a:r>
              <a:rPr lang="en-US" dirty="0"/>
              <a:t> </a:t>
            </a:r>
          </a:p>
        </p:txBody>
      </p:sp>
      <p:sp>
        <p:nvSpPr>
          <p:cNvPr id="4" name="Slide Number Placeholder 3"/>
          <p:cNvSpPr>
            <a:spLocks noGrp="1"/>
          </p:cNvSpPr>
          <p:nvPr>
            <p:ph type="sldNum" sz="quarter" idx="5"/>
          </p:nvPr>
        </p:nvSpPr>
        <p:spPr/>
        <p:txBody>
          <a:bodyPr/>
          <a:lstStyle/>
          <a:p>
            <a:fld id="{2F810339-4E5E-6C4F-9827-2519304FA768}" type="slidenum">
              <a:rPr lang="en-US" smtClean="0"/>
              <a:t>15</a:t>
            </a:fld>
            <a:endParaRPr lang="en-US"/>
          </a:p>
        </p:txBody>
      </p:sp>
    </p:spTree>
    <p:extLst>
      <p:ext uri="{BB962C8B-B14F-4D97-AF65-F5344CB8AC3E}">
        <p14:creationId xmlns:p14="http://schemas.microsoft.com/office/powerpoint/2010/main" val="1325258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table to see the count of the specific product type based on different region. For Thrive accounts, many customers are from BC, Ontario, and Quebec.</a:t>
            </a:r>
          </a:p>
        </p:txBody>
      </p:sp>
      <p:sp>
        <p:nvSpPr>
          <p:cNvPr id="4" name="Slide Number Placeholder 3"/>
          <p:cNvSpPr>
            <a:spLocks noGrp="1"/>
          </p:cNvSpPr>
          <p:nvPr>
            <p:ph type="sldNum" sz="quarter" idx="5"/>
          </p:nvPr>
        </p:nvSpPr>
        <p:spPr/>
        <p:txBody>
          <a:bodyPr/>
          <a:lstStyle/>
          <a:p>
            <a:fld id="{2F810339-4E5E-6C4F-9827-2519304FA768}" type="slidenum">
              <a:rPr lang="en-US" smtClean="0"/>
              <a:t>16</a:t>
            </a:fld>
            <a:endParaRPr lang="en-US"/>
          </a:p>
        </p:txBody>
      </p:sp>
    </p:spTree>
    <p:extLst>
      <p:ext uri="{BB962C8B-B14F-4D97-AF65-F5344CB8AC3E}">
        <p14:creationId xmlns:p14="http://schemas.microsoft.com/office/powerpoint/2010/main" val="4251701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promote the thrive accounts, and we got 1000 dollars budget of sending email and mail. We have 555 targeted customers accept email, and 140 targeted customers only accept mail. The cost of sending out the email and mail are around 270. And we have way too much budget left.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would like to send multiple email and mail to our customers, and each customer may have receive more than 1 email or mail in this promotion.</a:t>
            </a: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17</a:t>
            </a:fld>
            <a:endParaRPr lang="en-US"/>
          </a:p>
        </p:txBody>
      </p:sp>
    </p:spTree>
    <p:extLst>
      <p:ext uri="{BB962C8B-B14F-4D97-AF65-F5344CB8AC3E}">
        <p14:creationId xmlns:p14="http://schemas.microsoft.com/office/powerpoint/2010/main" val="849687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see that customer with thrive account are most likely from 45 to 75 years old. So we would like to send email and mail to our targeted customer in the age ranges. Our cost now is around 500.</a:t>
            </a: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18</a:t>
            </a:fld>
            <a:endParaRPr lang="en-US"/>
          </a:p>
        </p:txBody>
      </p:sp>
    </p:spTree>
    <p:extLst>
      <p:ext uri="{BB962C8B-B14F-4D97-AF65-F5344CB8AC3E}">
        <p14:creationId xmlns:p14="http://schemas.microsoft.com/office/powerpoint/2010/main" val="2768454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see that customer with thrive account are ['</a:t>
            </a:r>
            <a:r>
              <a:rPr lang="en-US" dirty="0" err="1"/>
              <a:t>Ontario','BC','Quebec','Alberta</a:t>
            </a:r>
            <a:r>
              <a:rPr lang="en-US" dirty="0"/>
              <a:t>’]. After sending, our cost now is around 800. we still have 200 dollars to spend on. So we decided to send based on </a:t>
            </a:r>
            <a:r>
              <a:rPr lang="en-CA" dirty="0">
                <a:effectLst/>
                <a:latin typeface="Helvetica" pitchFamily="2" charset="0"/>
              </a:rPr>
              <a:t>Number of times client login the bank website. We want more active customers to receive the mailing instead of the customers that do not use the bank very often.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19</a:t>
            </a:fld>
            <a:endParaRPr lang="en-US"/>
          </a:p>
        </p:txBody>
      </p:sp>
    </p:spTree>
    <p:extLst>
      <p:ext uri="{BB962C8B-B14F-4D97-AF65-F5344CB8AC3E}">
        <p14:creationId xmlns:p14="http://schemas.microsoft.com/office/powerpoint/2010/main" val="392070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first, we will do the data integration to see the overview of our customers in the data set. We would introduce our customers region, age, product that they have with the bank, and the balance they have in each account.</a:t>
            </a:r>
          </a:p>
        </p:txBody>
      </p:sp>
      <p:sp>
        <p:nvSpPr>
          <p:cNvPr id="4" name="Slide Number Placeholder 3"/>
          <p:cNvSpPr>
            <a:spLocks noGrp="1"/>
          </p:cNvSpPr>
          <p:nvPr>
            <p:ph type="sldNum" sz="quarter" idx="5"/>
          </p:nvPr>
        </p:nvSpPr>
        <p:spPr/>
        <p:txBody>
          <a:bodyPr/>
          <a:lstStyle/>
          <a:p>
            <a:fld id="{2F810339-4E5E-6C4F-9827-2519304FA768}" type="slidenum">
              <a:rPr lang="en-US" smtClean="0"/>
              <a:t>2</a:t>
            </a:fld>
            <a:endParaRPr lang="en-US"/>
          </a:p>
        </p:txBody>
      </p:sp>
    </p:spTree>
    <p:extLst>
      <p:ext uri="{BB962C8B-B14F-4D97-AF65-F5344CB8AC3E}">
        <p14:creationId xmlns:p14="http://schemas.microsoft.com/office/powerpoint/2010/main" val="1521571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based on the graph, the majority of the customer </a:t>
            </a:r>
            <a:r>
              <a:rPr lang="en-CA" dirty="0">
                <a:effectLst/>
                <a:latin typeface="Helvetica" pitchFamily="2" charset="0"/>
              </a:rPr>
              <a:t>login the bank website with 0 to 10 times. So, we would like to send to the customers who login the website 10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latin typeface="Helvetica" pitchFamily="2" charset="0"/>
              </a:rPr>
              <a:t>Now our cost goes up to nearly 900</a:t>
            </a:r>
            <a:r>
              <a:rPr lang="en-CA">
                <a:effectLst/>
                <a:latin typeface="Helvetica" pitchFamily="2" charset="0"/>
              </a:rPr>
              <a:t>. </a:t>
            </a:r>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20</a:t>
            </a:fld>
            <a:endParaRPr lang="en-US"/>
          </a:p>
        </p:txBody>
      </p:sp>
    </p:spTree>
    <p:extLst>
      <p:ext uri="{BB962C8B-B14F-4D97-AF65-F5344CB8AC3E}">
        <p14:creationId xmlns:p14="http://schemas.microsoft.com/office/powerpoint/2010/main" val="194919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997 customers in our data. Most of the customers are from Ontario, then BC, Quebec, and Alberta.</a:t>
            </a:r>
          </a:p>
        </p:txBody>
      </p:sp>
      <p:sp>
        <p:nvSpPr>
          <p:cNvPr id="4" name="Slide Number Placeholder 3"/>
          <p:cNvSpPr>
            <a:spLocks noGrp="1"/>
          </p:cNvSpPr>
          <p:nvPr>
            <p:ph type="sldNum" sz="quarter" idx="5"/>
          </p:nvPr>
        </p:nvSpPr>
        <p:spPr/>
        <p:txBody>
          <a:bodyPr/>
          <a:lstStyle/>
          <a:p>
            <a:fld id="{2F810339-4E5E-6C4F-9827-2519304FA768}" type="slidenum">
              <a:rPr lang="en-US" smtClean="0"/>
              <a:t>3</a:t>
            </a:fld>
            <a:endParaRPr lang="en-US"/>
          </a:p>
        </p:txBody>
      </p:sp>
    </p:spTree>
    <p:extLst>
      <p:ext uri="{BB962C8B-B14F-4D97-AF65-F5344CB8AC3E}">
        <p14:creationId xmlns:p14="http://schemas.microsoft.com/office/powerpoint/2010/main" val="426438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histogram, it is seen that the majority of the customers in our data are around 25-45 years old. </a:t>
            </a:r>
          </a:p>
        </p:txBody>
      </p:sp>
      <p:sp>
        <p:nvSpPr>
          <p:cNvPr id="4" name="Slide Number Placeholder 3"/>
          <p:cNvSpPr>
            <a:spLocks noGrp="1"/>
          </p:cNvSpPr>
          <p:nvPr>
            <p:ph type="sldNum" sz="quarter" idx="5"/>
          </p:nvPr>
        </p:nvSpPr>
        <p:spPr/>
        <p:txBody>
          <a:bodyPr/>
          <a:lstStyle/>
          <a:p>
            <a:fld id="{2F810339-4E5E-6C4F-9827-2519304FA768}" type="slidenum">
              <a:rPr lang="en-US" smtClean="0"/>
              <a:t>4</a:t>
            </a:fld>
            <a:endParaRPr lang="en-US"/>
          </a:p>
        </p:txBody>
      </p:sp>
    </p:spTree>
    <p:extLst>
      <p:ext uri="{BB962C8B-B14F-4D97-AF65-F5344CB8AC3E}">
        <p14:creationId xmlns:p14="http://schemas.microsoft.com/office/powerpoint/2010/main" val="1288640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see the number of product type that all customers having. </a:t>
            </a:r>
            <a:r>
              <a:rPr lang="en-CA" dirty="0">
                <a:effectLst/>
                <a:latin typeface="Helvetica" pitchFamily="2" charset="0"/>
              </a:rPr>
              <a:t>ISA is the Savings Account, and over 800 customers have this account. The second most popular account is TFSA account, around 500 customers have it. The following are RSP Deposit Account and THRIVE account, about 250 and 300 customers have it respectively. </a:t>
            </a:r>
          </a:p>
          <a:p>
            <a:endParaRPr lang="en-CA" dirty="0">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5</a:t>
            </a:fld>
            <a:endParaRPr lang="en-US"/>
          </a:p>
        </p:txBody>
      </p:sp>
    </p:spTree>
    <p:extLst>
      <p:ext uri="{BB962C8B-B14F-4D97-AF65-F5344CB8AC3E}">
        <p14:creationId xmlns:p14="http://schemas.microsoft.com/office/powerpoint/2010/main" val="298324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histogram for the balance in each account that the customers have put in. We see that the right scale plot, and the majority falls between 0 to 50000.  </a:t>
            </a:r>
          </a:p>
        </p:txBody>
      </p:sp>
      <p:sp>
        <p:nvSpPr>
          <p:cNvPr id="4" name="Slide Number Placeholder 3"/>
          <p:cNvSpPr>
            <a:spLocks noGrp="1"/>
          </p:cNvSpPr>
          <p:nvPr>
            <p:ph type="sldNum" sz="quarter" idx="5"/>
          </p:nvPr>
        </p:nvSpPr>
        <p:spPr/>
        <p:txBody>
          <a:bodyPr/>
          <a:lstStyle/>
          <a:p>
            <a:fld id="{2F810339-4E5E-6C4F-9827-2519304FA768}" type="slidenum">
              <a:rPr lang="en-US" smtClean="0"/>
              <a:t>6</a:t>
            </a:fld>
            <a:endParaRPr lang="en-US"/>
          </a:p>
        </p:txBody>
      </p:sp>
    </p:spTree>
    <p:extLst>
      <p:ext uri="{BB962C8B-B14F-4D97-AF65-F5344CB8AC3E}">
        <p14:creationId xmlns:p14="http://schemas.microsoft.com/office/powerpoint/2010/main" val="1276199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project, our goal is to increase the number of </a:t>
            </a:r>
            <a:r>
              <a:rPr lang="en-US" dirty="0" err="1"/>
              <a:t>chequing</a:t>
            </a:r>
            <a:r>
              <a:rPr lang="en-US" dirty="0"/>
              <a:t> account with the bank. In other words, we want to make more customers </a:t>
            </a:r>
            <a:r>
              <a:rPr lang="en-CA" dirty="0">
                <a:effectLst/>
                <a:latin typeface="Helvetica" pitchFamily="2" charset="0"/>
              </a:rPr>
              <a:t>who do not have Chequing product be interested in Chequing accounts.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2F810339-4E5E-6C4F-9827-2519304FA768}" type="slidenum">
              <a:rPr lang="en-US" smtClean="0"/>
              <a:t>7</a:t>
            </a:fld>
            <a:endParaRPr lang="en-US"/>
          </a:p>
        </p:txBody>
      </p:sp>
    </p:spTree>
    <p:extLst>
      <p:ext uri="{BB962C8B-B14F-4D97-AF65-F5344CB8AC3E}">
        <p14:creationId xmlns:p14="http://schemas.microsoft.com/office/powerpoint/2010/main" val="247050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compare the ages and regions between the customer who have </a:t>
            </a:r>
            <a:r>
              <a:rPr lang="en-US" dirty="0" err="1"/>
              <a:t>chequing</a:t>
            </a:r>
            <a:r>
              <a:rPr lang="en-US" dirty="0"/>
              <a:t> account and who do not have </a:t>
            </a:r>
            <a:r>
              <a:rPr lang="en-US" dirty="0" err="1"/>
              <a:t>chequing</a:t>
            </a:r>
            <a:r>
              <a:rPr lang="en-US" dirty="0"/>
              <a:t> account.</a:t>
            </a:r>
          </a:p>
        </p:txBody>
      </p:sp>
      <p:sp>
        <p:nvSpPr>
          <p:cNvPr id="4" name="Slide Number Placeholder 3"/>
          <p:cNvSpPr>
            <a:spLocks noGrp="1"/>
          </p:cNvSpPr>
          <p:nvPr>
            <p:ph type="sldNum" sz="quarter" idx="5"/>
          </p:nvPr>
        </p:nvSpPr>
        <p:spPr/>
        <p:txBody>
          <a:bodyPr/>
          <a:lstStyle/>
          <a:p>
            <a:fld id="{2F810339-4E5E-6C4F-9827-2519304FA768}" type="slidenum">
              <a:rPr lang="en-US" smtClean="0"/>
              <a:t>8</a:t>
            </a:fld>
            <a:endParaRPr lang="en-US"/>
          </a:p>
        </p:txBody>
      </p:sp>
    </p:spTree>
    <p:extLst>
      <p:ext uri="{BB962C8B-B14F-4D97-AF65-F5344CB8AC3E}">
        <p14:creationId xmlns:p14="http://schemas.microsoft.com/office/powerpoint/2010/main" val="359263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pie chart, we see that around 3 quarter of the customers do not have </a:t>
            </a:r>
            <a:r>
              <a:rPr lang="en-US" dirty="0" err="1"/>
              <a:t>chequing</a:t>
            </a:r>
            <a:r>
              <a:rPr lang="en-US" dirty="0"/>
              <a:t> accounts whereas a quarter of the customers have the </a:t>
            </a:r>
            <a:r>
              <a:rPr lang="en-US" dirty="0" err="1"/>
              <a:t>chequing</a:t>
            </a:r>
            <a:r>
              <a:rPr lang="en-US" dirty="0"/>
              <a:t> accounts.</a:t>
            </a:r>
          </a:p>
          <a:p>
            <a:r>
              <a:rPr lang="en-US" dirty="0"/>
              <a:t>So we would use a quarter data to find the insight and understand which kind of customers have a greater opportunity to create a </a:t>
            </a:r>
            <a:r>
              <a:rPr lang="en-US" dirty="0" err="1"/>
              <a:t>chequing</a:t>
            </a:r>
            <a:r>
              <a:rPr lang="en-US" dirty="0"/>
              <a:t> account.  </a:t>
            </a:r>
          </a:p>
        </p:txBody>
      </p:sp>
      <p:sp>
        <p:nvSpPr>
          <p:cNvPr id="4" name="Slide Number Placeholder 3"/>
          <p:cNvSpPr>
            <a:spLocks noGrp="1"/>
          </p:cNvSpPr>
          <p:nvPr>
            <p:ph type="sldNum" sz="quarter" idx="5"/>
          </p:nvPr>
        </p:nvSpPr>
        <p:spPr/>
        <p:txBody>
          <a:bodyPr/>
          <a:lstStyle/>
          <a:p>
            <a:fld id="{2F810339-4E5E-6C4F-9827-2519304FA768}" type="slidenum">
              <a:rPr lang="en-US" smtClean="0"/>
              <a:t>9</a:t>
            </a:fld>
            <a:endParaRPr lang="en-US"/>
          </a:p>
        </p:txBody>
      </p:sp>
    </p:spTree>
    <p:extLst>
      <p:ext uri="{BB962C8B-B14F-4D97-AF65-F5344CB8AC3E}">
        <p14:creationId xmlns:p14="http://schemas.microsoft.com/office/powerpoint/2010/main" val="252900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6/14/23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6/14/23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6/14/23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6/14/23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6/14/23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customXml" Target="../ink/ink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1.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ECDE-01AE-3637-003E-C44F551F1390}"/>
              </a:ext>
            </a:extLst>
          </p:cNvPr>
          <p:cNvSpPr>
            <a:spLocks noGrp="1"/>
          </p:cNvSpPr>
          <p:nvPr>
            <p:ph type="ctrTitle"/>
          </p:nvPr>
        </p:nvSpPr>
        <p:spPr/>
        <p:txBody>
          <a:bodyPr>
            <a:normAutofit/>
          </a:bodyPr>
          <a:lstStyle/>
          <a:p>
            <a:r>
              <a:rPr lang="en-CA" sz="3200" dirty="0">
                <a:latin typeface="Helvetica" pitchFamily="2" charset="0"/>
              </a:rPr>
              <a:t>Financial Customer Analyses and Campaign Development </a:t>
            </a:r>
            <a:r>
              <a:rPr lang="en-CA" sz="3200" dirty="0">
                <a:effectLst/>
                <a:latin typeface="Helvetica" pitchFamily="2" charset="0"/>
              </a:rPr>
              <a:t>FOR </a:t>
            </a:r>
            <a:r>
              <a:rPr lang="en-CA" sz="3200" dirty="0">
                <a:latin typeface="Helvetica" pitchFamily="2" charset="0"/>
              </a:rPr>
              <a:t>BANK ABC</a:t>
            </a:r>
            <a:endParaRPr lang="en-US" sz="3200" dirty="0"/>
          </a:p>
        </p:txBody>
      </p:sp>
      <p:sp>
        <p:nvSpPr>
          <p:cNvPr id="3" name="Subtitle 2">
            <a:extLst>
              <a:ext uri="{FF2B5EF4-FFF2-40B4-BE49-F238E27FC236}">
                <a16:creationId xmlns:a16="http://schemas.microsoft.com/office/drawing/2014/main" id="{CFC9A95C-27BF-7192-FC3C-B84D6E54EBB1}"/>
              </a:ext>
            </a:extLst>
          </p:cNvPr>
          <p:cNvSpPr>
            <a:spLocks noGrp="1"/>
          </p:cNvSpPr>
          <p:nvPr>
            <p:ph type="subTitle" idx="1"/>
          </p:nvPr>
        </p:nvSpPr>
        <p:spPr/>
        <p:txBody>
          <a:bodyPr/>
          <a:lstStyle/>
          <a:p>
            <a:r>
              <a:rPr lang="en-CA" dirty="0">
                <a:effectLst/>
                <a:latin typeface="Helvetica" pitchFamily="2" charset="0"/>
              </a:rPr>
              <a:t>potential cross-sell target</a:t>
            </a:r>
          </a:p>
          <a:p>
            <a:endParaRPr lang="en-US" dirty="0"/>
          </a:p>
        </p:txBody>
      </p:sp>
      <p:sp>
        <p:nvSpPr>
          <p:cNvPr id="4" name="TextBox 3">
            <a:extLst>
              <a:ext uri="{FF2B5EF4-FFF2-40B4-BE49-F238E27FC236}">
                <a16:creationId xmlns:a16="http://schemas.microsoft.com/office/drawing/2014/main" id="{3F07F233-E271-F415-7D83-A0FEC9BC3C75}"/>
              </a:ext>
            </a:extLst>
          </p:cNvPr>
          <p:cNvSpPr txBox="1"/>
          <p:nvPr/>
        </p:nvSpPr>
        <p:spPr>
          <a:xfrm>
            <a:off x="5197275" y="4441372"/>
            <a:ext cx="1761380" cy="369332"/>
          </a:xfrm>
          <a:prstGeom prst="rect">
            <a:avLst/>
          </a:prstGeom>
          <a:noFill/>
        </p:spPr>
        <p:txBody>
          <a:bodyPr wrap="none" rtlCol="0">
            <a:spAutoFit/>
          </a:bodyPr>
          <a:lstStyle/>
          <a:p>
            <a:r>
              <a:rPr lang="en-US" dirty="0">
                <a:solidFill>
                  <a:schemeClr val="bg1"/>
                </a:solidFill>
              </a:rPr>
              <a:t>Presenter: Benny</a:t>
            </a:r>
          </a:p>
        </p:txBody>
      </p:sp>
    </p:spTree>
    <p:extLst>
      <p:ext uri="{BB962C8B-B14F-4D97-AF65-F5344CB8AC3E}">
        <p14:creationId xmlns:p14="http://schemas.microsoft.com/office/powerpoint/2010/main" val="101185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6" name="Content Placeholder 5" descr="A picture containing text, diagram, screenshot, plot&#10;&#10;Description automatically generated">
            <a:extLst>
              <a:ext uri="{FF2B5EF4-FFF2-40B4-BE49-F238E27FC236}">
                <a16:creationId xmlns:a16="http://schemas.microsoft.com/office/drawing/2014/main" id="{62295D87-0601-92B7-17C5-32D5669E001E}"/>
              </a:ext>
            </a:extLst>
          </p:cNvPr>
          <p:cNvPicPr>
            <a:picLocks noGrp="1" noChangeAspect="1"/>
          </p:cNvPicPr>
          <p:nvPr>
            <p:ph idx="1"/>
          </p:nvPr>
        </p:nvPicPr>
        <p:blipFill>
          <a:blip r:embed="rId3"/>
          <a:stretch>
            <a:fillRect/>
          </a:stretch>
        </p:blipFill>
        <p:spPr>
          <a:xfrm>
            <a:off x="4137170" y="3012943"/>
            <a:ext cx="3698203" cy="2490062"/>
          </a:xfrm>
        </p:spPr>
      </p:pic>
      <p:pic>
        <p:nvPicPr>
          <p:cNvPr id="11" name="Picture 10" descr="A picture containing diagram, text, screenshot, plot&#10;&#10;Description automatically generated">
            <a:extLst>
              <a:ext uri="{FF2B5EF4-FFF2-40B4-BE49-F238E27FC236}">
                <a16:creationId xmlns:a16="http://schemas.microsoft.com/office/drawing/2014/main" id="{10AB5653-D151-7331-C048-D37EF44EEF88}"/>
              </a:ext>
            </a:extLst>
          </p:cNvPr>
          <p:cNvPicPr>
            <a:picLocks noChangeAspect="1"/>
          </p:cNvPicPr>
          <p:nvPr/>
        </p:nvPicPr>
        <p:blipFill>
          <a:blip r:embed="rId4"/>
          <a:stretch>
            <a:fillRect/>
          </a:stretch>
        </p:blipFill>
        <p:spPr>
          <a:xfrm>
            <a:off x="411300" y="2966831"/>
            <a:ext cx="3725870" cy="2536174"/>
          </a:xfrm>
          <a:prstGeom prst="rect">
            <a:avLst/>
          </a:prstGeom>
        </p:spPr>
      </p:pic>
      <p:pic>
        <p:nvPicPr>
          <p:cNvPr id="13" name="Picture 12" descr="A picture containing diagram, text, screenshot, plot&#10;&#10;Description automatically generated">
            <a:extLst>
              <a:ext uri="{FF2B5EF4-FFF2-40B4-BE49-F238E27FC236}">
                <a16:creationId xmlns:a16="http://schemas.microsoft.com/office/drawing/2014/main" id="{E943C5ED-B11B-AADF-A8F0-EAD01407123D}"/>
              </a:ext>
            </a:extLst>
          </p:cNvPr>
          <p:cNvPicPr>
            <a:picLocks noChangeAspect="1"/>
          </p:cNvPicPr>
          <p:nvPr/>
        </p:nvPicPr>
        <p:blipFill>
          <a:blip r:embed="rId5"/>
          <a:stretch>
            <a:fillRect/>
          </a:stretch>
        </p:blipFill>
        <p:spPr>
          <a:xfrm>
            <a:off x="8121268" y="3012943"/>
            <a:ext cx="3439975" cy="2490062"/>
          </a:xfrm>
          <a:prstGeom prst="rect">
            <a:avLst/>
          </a:prstGeom>
        </p:spPr>
      </p:pic>
    </p:spTree>
    <p:extLst>
      <p:ext uri="{BB962C8B-B14F-4D97-AF65-F5344CB8AC3E}">
        <p14:creationId xmlns:p14="http://schemas.microsoft.com/office/powerpoint/2010/main" val="327178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6" name="Content Placeholder 5" descr="A picture containing text, screenshot, diagram, plot&#10;&#10;Description automatically generated">
            <a:extLst>
              <a:ext uri="{FF2B5EF4-FFF2-40B4-BE49-F238E27FC236}">
                <a16:creationId xmlns:a16="http://schemas.microsoft.com/office/drawing/2014/main" id="{D2AE06EB-0537-5797-6CFC-B0BD8AC18280}"/>
              </a:ext>
            </a:extLst>
          </p:cNvPr>
          <p:cNvPicPr>
            <a:picLocks noGrp="1" noChangeAspect="1"/>
          </p:cNvPicPr>
          <p:nvPr>
            <p:ph idx="1"/>
          </p:nvPr>
        </p:nvPicPr>
        <p:blipFill>
          <a:blip r:embed="rId3"/>
          <a:stretch>
            <a:fillRect/>
          </a:stretch>
        </p:blipFill>
        <p:spPr>
          <a:xfrm>
            <a:off x="4167868" y="2865243"/>
            <a:ext cx="3683000" cy="2527365"/>
          </a:xfrm>
        </p:spPr>
      </p:pic>
      <p:pic>
        <p:nvPicPr>
          <p:cNvPr id="11" name="Picture 10" descr="A picture containing text, screenshot, plot, diagram&#10;&#10;Description automatically generated">
            <a:extLst>
              <a:ext uri="{FF2B5EF4-FFF2-40B4-BE49-F238E27FC236}">
                <a16:creationId xmlns:a16="http://schemas.microsoft.com/office/drawing/2014/main" id="{C7E3EF3B-CF00-0B05-9466-70391B168705}"/>
              </a:ext>
            </a:extLst>
          </p:cNvPr>
          <p:cNvPicPr>
            <a:picLocks noChangeAspect="1"/>
          </p:cNvPicPr>
          <p:nvPr/>
        </p:nvPicPr>
        <p:blipFill>
          <a:blip r:embed="rId4"/>
          <a:stretch>
            <a:fillRect/>
          </a:stretch>
        </p:blipFill>
        <p:spPr>
          <a:xfrm>
            <a:off x="390914" y="2804932"/>
            <a:ext cx="3776954" cy="2583737"/>
          </a:xfrm>
          <a:prstGeom prst="rect">
            <a:avLst/>
          </a:prstGeom>
        </p:spPr>
      </p:pic>
      <p:pic>
        <p:nvPicPr>
          <p:cNvPr id="15" name="Picture 14" descr="A picture containing text, screenshot, diagram, plot&#10;&#10;Description automatically generated">
            <a:extLst>
              <a:ext uri="{FF2B5EF4-FFF2-40B4-BE49-F238E27FC236}">
                <a16:creationId xmlns:a16="http://schemas.microsoft.com/office/drawing/2014/main" id="{70106C28-DABA-9EBB-4198-4DF9F5745332}"/>
              </a:ext>
            </a:extLst>
          </p:cNvPr>
          <p:cNvPicPr>
            <a:picLocks noChangeAspect="1"/>
          </p:cNvPicPr>
          <p:nvPr/>
        </p:nvPicPr>
        <p:blipFill>
          <a:blip r:embed="rId5"/>
          <a:stretch>
            <a:fillRect/>
          </a:stretch>
        </p:blipFill>
        <p:spPr>
          <a:xfrm>
            <a:off x="8116501" y="2804932"/>
            <a:ext cx="3684585" cy="2527366"/>
          </a:xfrm>
          <a:prstGeom prst="rect">
            <a:avLst/>
          </a:prstGeom>
        </p:spPr>
      </p:pic>
    </p:spTree>
    <p:extLst>
      <p:ext uri="{BB962C8B-B14F-4D97-AF65-F5344CB8AC3E}">
        <p14:creationId xmlns:p14="http://schemas.microsoft.com/office/powerpoint/2010/main" val="206718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9" name="Picture 8" descr="A picture containing text, screenshot, line, number&#10;&#10;Description automatically generated">
            <a:extLst>
              <a:ext uri="{FF2B5EF4-FFF2-40B4-BE49-F238E27FC236}">
                <a16:creationId xmlns:a16="http://schemas.microsoft.com/office/drawing/2014/main" id="{CA9CA51D-ECAF-0CEF-6898-081B48FC9DF2}"/>
              </a:ext>
            </a:extLst>
          </p:cNvPr>
          <p:cNvPicPr>
            <a:picLocks noChangeAspect="1"/>
          </p:cNvPicPr>
          <p:nvPr/>
        </p:nvPicPr>
        <p:blipFill>
          <a:blip r:embed="rId3"/>
          <a:stretch>
            <a:fillRect/>
          </a:stretch>
        </p:blipFill>
        <p:spPr>
          <a:xfrm>
            <a:off x="446087" y="2180496"/>
            <a:ext cx="4927600" cy="3416300"/>
          </a:xfrm>
          <a:prstGeom prst="rect">
            <a:avLst/>
          </a:prstGeom>
        </p:spPr>
      </p:pic>
      <p:pic>
        <p:nvPicPr>
          <p:cNvPr id="13" name="Picture 12" descr="A picture containing text, screenshot, line, rectangle&#10;&#10;Description automatically generated">
            <a:extLst>
              <a:ext uri="{FF2B5EF4-FFF2-40B4-BE49-F238E27FC236}">
                <a16:creationId xmlns:a16="http://schemas.microsoft.com/office/drawing/2014/main" id="{76A56324-F70C-D4EB-90BC-A54190779586}"/>
              </a:ext>
            </a:extLst>
          </p:cNvPr>
          <p:cNvPicPr>
            <a:picLocks noChangeAspect="1"/>
          </p:cNvPicPr>
          <p:nvPr/>
        </p:nvPicPr>
        <p:blipFill>
          <a:blip r:embed="rId4"/>
          <a:stretch>
            <a:fillRect/>
          </a:stretch>
        </p:blipFill>
        <p:spPr>
          <a:xfrm>
            <a:off x="6096000" y="2218596"/>
            <a:ext cx="4851400" cy="3340100"/>
          </a:xfrm>
          <a:prstGeom prst="rect">
            <a:avLst/>
          </a:prstGeom>
        </p:spPr>
      </p:pic>
    </p:spTree>
    <p:extLst>
      <p:ext uri="{BB962C8B-B14F-4D97-AF65-F5344CB8AC3E}">
        <p14:creationId xmlns:p14="http://schemas.microsoft.com/office/powerpoint/2010/main" val="4184673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25" name="Picture 24" descr="A picture containing text, screenshot, diagram, plot&#10;&#10;Description automatically generated">
            <a:extLst>
              <a:ext uri="{FF2B5EF4-FFF2-40B4-BE49-F238E27FC236}">
                <a16:creationId xmlns:a16="http://schemas.microsoft.com/office/drawing/2014/main" id="{47AAA20C-F5AC-CD3B-51D9-D4F3599D3684}"/>
              </a:ext>
            </a:extLst>
          </p:cNvPr>
          <p:cNvPicPr>
            <a:picLocks noChangeAspect="1"/>
          </p:cNvPicPr>
          <p:nvPr/>
        </p:nvPicPr>
        <p:blipFill>
          <a:blip r:embed="rId3"/>
          <a:stretch>
            <a:fillRect/>
          </a:stretch>
        </p:blipFill>
        <p:spPr>
          <a:xfrm>
            <a:off x="868362" y="2865438"/>
            <a:ext cx="4940300" cy="3441700"/>
          </a:xfrm>
          <a:prstGeom prst="rect">
            <a:avLst/>
          </a:prstGeom>
        </p:spPr>
      </p:pic>
      <p:pic>
        <p:nvPicPr>
          <p:cNvPr id="29" name="Picture 28" descr="A close up of numbers&#10;&#10;Description automatically generated with low confidence">
            <a:extLst>
              <a:ext uri="{FF2B5EF4-FFF2-40B4-BE49-F238E27FC236}">
                <a16:creationId xmlns:a16="http://schemas.microsoft.com/office/drawing/2014/main" id="{4AD74E4C-CA7D-6516-832D-B3E959461FCF}"/>
              </a:ext>
            </a:extLst>
          </p:cNvPr>
          <p:cNvPicPr>
            <a:picLocks noChangeAspect="1"/>
          </p:cNvPicPr>
          <p:nvPr/>
        </p:nvPicPr>
        <p:blipFill>
          <a:blip r:embed="rId4"/>
          <a:stretch>
            <a:fillRect/>
          </a:stretch>
        </p:blipFill>
        <p:spPr>
          <a:xfrm>
            <a:off x="1352505" y="2233295"/>
            <a:ext cx="2654300" cy="482600"/>
          </a:xfrm>
          <a:prstGeom prst="rect">
            <a:avLst/>
          </a:prstGeom>
        </p:spPr>
      </p:pic>
      <p:pic>
        <p:nvPicPr>
          <p:cNvPr id="31" name="Picture 30" descr="A picture containing text, screenshot, diagram, line&#10;&#10;Description automatically generated">
            <a:extLst>
              <a:ext uri="{FF2B5EF4-FFF2-40B4-BE49-F238E27FC236}">
                <a16:creationId xmlns:a16="http://schemas.microsoft.com/office/drawing/2014/main" id="{59C1C4CF-BF6A-3045-6E16-2B81F185A18A}"/>
              </a:ext>
            </a:extLst>
          </p:cNvPr>
          <p:cNvPicPr>
            <a:picLocks noChangeAspect="1"/>
          </p:cNvPicPr>
          <p:nvPr/>
        </p:nvPicPr>
        <p:blipFill>
          <a:blip r:embed="rId5"/>
          <a:stretch>
            <a:fillRect/>
          </a:stretch>
        </p:blipFill>
        <p:spPr>
          <a:xfrm>
            <a:off x="6544491" y="2865438"/>
            <a:ext cx="4876800" cy="3340100"/>
          </a:xfrm>
          <a:prstGeom prst="rect">
            <a:avLst/>
          </a:prstGeom>
        </p:spPr>
      </p:pic>
    </p:spTree>
    <p:extLst>
      <p:ext uri="{BB962C8B-B14F-4D97-AF65-F5344CB8AC3E}">
        <p14:creationId xmlns:p14="http://schemas.microsoft.com/office/powerpoint/2010/main" val="28343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10" name="Picture 9" descr="A picture containing text, screenshot, line, plot&#10;&#10;Description automatically generated">
            <a:extLst>
              <a:ext uri="{FF2B5EF4-FFF2-40B4-BE49-F238E27FC236}">
                <a16:creationId xmlns:a16="http://schemas.microsoft.com/office/drawing/2014/main" id="{B96F1A16-0EE1-E432-EF03-EBA38911C5DD}"/>
              </a:ext>
            </a:extLst>
          </p:cNvPr>
          <p:cNvPicPr>
            <a:picLocks noChangeAspect="1"/>
          </p:cNvPicPr>
          <p:nvPr/>
        </p:nvPicPr>
        <p:blipFill>
          <a:blip r:embed="rId3"/>
          <a:stretch>
            <a:fillRect/>
          </a:stretch>
        </p:blipFill>
        <p:spPr>
          <a:xfrm>
            <a:off x="736600" y="2696550"/>
            <a:ext cx="4889500" cy="3492500"/>
          </a:xfrm>
          <a:prstGeom prst="rect">
            <a:avLst/>
          </a:prstGeom>
        </p:spPr>
      </p:pic>
      <p:pic>
        <p:nvPicPr>
          <p:cNvPr id="12" name="Picture 11" descr="A picture containing text, screenshot, line, plot&#10;&#10;Description automatically generated">
            <a:extLst>
              <a:ext uri="{FF2B5EF4-FFF2-40B4-BE49-F238E27FC236}">
                <a16:creationId xmlns:a16="http://schemas.microsoft.com/office/drawing/2014/main" id="{B7394AF2-AE0C-F1E4-28DA-5692CEAA45D4}"/>
              </a:ext>
            </a:extLst>
          </p:cNvPr>
          <p:cNvPicPr>
            <a:picLocks noChangeAspect="1"/>
          </p:cNvPicPr>
          <p:nvPr/>
        </p:nvPicPr>
        <p:blipFill>
          <a:blip r:embed="rId4"/>
          <a:stretch>
            <a:fillRect/>
          </a:stretch>
        </p:blipFill>
        <p:spPr>
          <a:xfrm>
            <a:off x="6134100" y="2696550"/>
            <a:ext cx="4813300" cy="3378200"/>
          </a:xfrm>
          <a:prstGeom prst="rect">
            <a:avLst/>
          </a:prstGeom>
        </p:spPr>
      </p:pic>
    </p:spTree>
    <p:extLst>
      <p:ext uri="{BB962C8B-B14F-4D97-AF65-F5344CB8AC3E}">
        <p14:creationId xmlns:p14="http://schemas.microsoft.com/office/powerpoint/2010/main" val="230215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5" name="Picture 4" descr="A picture containing text, screenshot, font, number&#10;&#10;Description automatically generated">
            <a:extLst>
              <a:ext uri="{FF2B5EF4-FFF2-40B4-BE49-F238E27FC236}">
                <a16:creationId xmlns:a16="http://schemas.microsoft.com/office/drawing/2014/main" id="{A36F9C53-DC35-6FEA-611F-6DDE056A4CBC}"/>
              </a:ext>
            </a:extLst>
          </p:cNvPr>
          <p:cNvPicPr>
            <a:picLocks noChangeAspect="1"/>
          </p:cNvPicPr>
          <p:nvPr/>
        </p:nvPicPr>
        <p:blipFill>
          <a:blip r:embed="rId3"/>
          <a:stretch>
            <a:fillRect/>
          </a:stretch>
        </p:blipFill>
        <p:spPr>
          <a:xfrm>
            <a:off x="947738" y="2601913"/>
            <a:ext cx="2781300" cy="2882900"/>
          </a:xfrm>
          <a:prstGeom prst="rect">
            <a:avLst/>
          </a:prstGeom>
        </p:spPr>
      </p:pic>
      <p:sp>
        <p:nvSpPr>
          <p:cNvPr id="7" name="TextBox 6">
            <a:extLst>
              <a:ext uri="{FF2B5EF4-FFF2-40B4-BE49-F238E27FC236}">
                <a16:creationId xmlns:a16="http://schemas.microsoft.com/office/drawing/2014/main" id="{20A03584-A33D-9C66-13F2-2038E332D53E}"/>
              </a:ext>
            </a:extLst>
          </p:cNvPr>
          <p:cNvSpPr txBox="1"/>
          <p:nvPr/>
        </p:nvSpPr>
        <p:spPr>
          <a:xfrm>
            <a:off x="4996747" y="3674031"/>
            <a:ext cx="6100762" cy="369332"/>
          </a:xfrm>
          <a:prstGeom prst="rect">
            <a:avLst/>
          </a:prstGeom>
          <a:noFill/>
        </p:spPr>
        <p:txBody>
          <a:bodyPr wrap="square">
            <a:spAutoFit/>
          </a:bodyPr>
          <a:lstStyle/>
          <a:p>
            <a:r>
              <a:rPr lang="en-CA" dirty="0"/>
              <a:t>On average, each customer has 2.13 accounts with the bank.</a:t>
            </a:r>
            <a:endParaRPr lang="en-US" dirty="0"/>
          </a:p>
        </p:txBody>
      </p:sp>
    </p:spTree>
    <p:extLst>
      <p:ext uri="{BB962C8B-B14F-4D97-AF65-F5344CB8AC3E}">
        <p14:creationId xmlns:p14="http://schemas.microsoft.com/office/powerpoint/2010/main" val="120097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4" name="Picture 3" descr="A picture containing text, screenshot, menu, font&#10;&#10;Description automatically generated">
            <a:extLst>
              <a:ext uri="{FF2B5EF4-FFF2-40B4-BE49-F238E27FC236}">
                <a16:creationId xmlns:a16="http://schemas.microsoft.com/office/drawing/2014/main" id="{E154C03C-2AB2-CBD7-80C9-C367D8BC3F44}"/>
              </a:ext>
            </a:extLst>
          </p:cNvPr>
          <p:cNvPicPr>
            <a:picLocks noChangeAspect="1"/>
          </p:cNvPicPr>
          <p:nvPr/>
        </p:nvPicPr>
        <p:blipFill>
          <a:blip r:embed="rId3"/>
          <a:stretch>
            <a:fillRect/>
          </a:stretch>
        </p:blipFill>
        <p:spPr>
          <a:xfrm>
            <a:off x="2368051" y="1914524"/>
            <a:ext cx="2911045" cy="4829175"/>
          </a:xfrm>
          <a:prstGeom prst="rect">
            <a:avLst/>
          </a:prstGeom>
        </p:spPr>
      </p:pic>
      <p:pic>
        <p:nvPicPr>
          <p:cNvPr id="8" name="Picture 7" descr="A picture containing text, screenshot, font, menu&#10;&#10;Description automatically generated">
            <a:extLst>
              <a:ext uri="{FF2B5EF4-FFF2-40B4-BE49-F238E27FC236}">
                <a16:creationId xmlns:a16="http://schemas.microsoft.com/office/drawing/2014/main" id="{E8089B2D-AA26-7889-333B-CC3C546E8336}"/>
              </a:ext>
            </a:extLst>
          </p:cNvPr>
          <p:cNvPicPr>
            <a:picLocks noChangeAspect="1"/>
          </p:cNvPicPr>
          <p:nvPr/>
        </p:nvPicPr>
        <p:blipFill>
          <a:blip r:embed="rId4"/>
          <a:stretch>
            <a:fillRect/>
          </a:stretch>
        </p:blipFill>
        <p:spPr>
          <a:xfrm>
            <a:off x="6227762" y="1914524"/>
            <a:ext cx="3365500" cy="4775200"/>
          </a:xfrm>
          <a:prstGeom prst="rect">
            <a:avLst/>
          </a:prstGeom>
        </p:spPr>
      </p:pic>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F1ABB6E3-3F39-344B-E609-9EB2700C0AD8}"/>
                  </a:ext>
                </a:extLst>
              </p14:cNvPr>
              <p14:cNvContentPartPr/>
              <p14:nvPr/>
            </p14:nvContentPartPr>
            <p14:xfrm>
              <a:off x="7508263" y="5671131"/>
              <a:ext cx="1996200" cy="30240"/>
            </p14:xfrm>
          </p:contentPart>
        </mc:Choice>
        <mc:Fallback>
          <p:pic>
            <p:nvPicPr>
              <p:cNvPr id="9" name="Ink 8">
                <a:extLst>
                  <a:ext uri="{FF2B5EF4-FFF2-40B4-BE49-F238E27FC236}">
                    <a16:creationId xmlns:a16="http://schemas.microsoft.com/office/drawing/2014/main" id="{F1ABB6E3-3F39-344B-E609-9EB2700C0AD8}"/>
                  </a:ext>
                </a:extLst>
              </p:cNvPr>
              <p:cNvPicPr/>
              <p:nvPr/>
            </p:nvPicPr>
            <p:blipFill>
              <a:blip r:embed="rId6"/>
              <a:stretch>
                <a:fillRect/>
              </a:stretch>
            </p:blipFill>
            <p:spPr>
              <a:xfrm>
                <a:off x="7454623" y="5563131"/>
                <a:ext cx="21038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D54B43EC-443A-1456-75EA-F915E735390D}"/>
                  </a:ext>
                </a:extLst>
              </p14:cNvPr>
              <p14:cNvContentPartPr/>
              <p14:nvPr/>
            </p14:nvContentPartPr>
            <p14:xfrm>
              <a:off x="7428703" y="5222211"/>
              <a:ext cx="1990080" cy="30600"/>
            </p14:xfrm>
          </p:contentPart>
        </mc:Choice>
        <mc:Fallback>
          <p:pic>
            <p:nvPicPr>
              <p:cNvPr id="10" name="Ink 9">
                <a:extLst>
                  <a:ext uri="{FF2B5EF4-FFF2-40B4-BE49-F238E27FC236}">
                    <a16:creationId xmlns:a16="http://schemas.microsoft.com/office/drawing/2014/main" id="{D54B43EC-443A-1456-75EA-F915E735390D}"/>
                  </a:ext>
                </a:extLst>
              </p:cNvPr>
              <p:cNvPicPr/>
              <p:nvPr/>
            </p:nvPicPr>
            <p:blipFill>
              <a:blip r:embed="rId8"/>
              <a:stretch>
                <a:fillRect/>
              </a:stretch>
            </p:blipFill>
            <p:spPr>
              <a:xfrm>
                <a:off x="7374703" y="5114571"/>
                <a:ext cx="20977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6727A07B-E44D-D157-B961-3992975FF397}"/>
                  </a:ext>
                </a:extLst>
              </p14:cNvPr>
              <p14:cNvContentPartPr/>
              <p14:nvPr/>
            </p14:nvContentPartPr>
            <p14:xfrm>
              <a:off x="7524463" y="6259371"/>
              <a:ext cx="1933920" cy="119880"/>
            </p14:xfrm>
          </p:contentPart>
        </mc:Choice>
        <mc:Fallback>
          <p:pic>
            <p:nvPicPr>
              <p:cNvPr id="11" name="Ink 10">
                <a:extLst>
                  <a:ext uri="{FF2B5EF4-FFF2-40B4-BE49-F238E27FC236}">
                    <a16:creationId xmlns:a16="http://schemas.microsoft.com/office/drawing/2014/main" id="{6727A07B-E44D-D157-B961-3992975FF397}"/>
                  </a:ext>
                </a:extLst>
              </p:cNvPr>
              <p:cNvPicPr/>
              <p:nvPr/>
            </p:nvPicPr>
            <p:blipFill>
              <a:blip r:embed="rId10"/>
              <a:stretch>
                <a:fillRect/>
              </a:stretch>
            </p:blipFill>
            <p:spPr>
              <a:xfrm>
                <a:off x="7470823" y="6151371"/>
                <a:ext cx="2041560" cy="335520"/>
              </a:xfrm>
              <a:prstGeom prst="rect">
                <a:avLst/>
              </a:prstGeom>
            </p:spPr>
          </p:pic>
        </mc:Fallback>
      </mc:AlternateContent>
    </p:spTree>
    <p:extLst>
      <p:ext uri="{BB962C8B-B14F-4D97-AF65-F5344CB8AC3E}">
        <p14:creationId xmlns:p14="http://schemas.microsoft.com/office/powerpoint/2010/main" val="257053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sp>
        <p:nvSpPr>
          <p:cNvPr id="5" name="TextBox 4">
            <a:extLst>
              <a:ext uri="{FF2B5EF4-FFF2-40B4-BE49-F238E27FC236}">
                <a16:creationId xmlns:a16="http://schemas.microsoft.com/office/drawing/2014/main" id="{9931637B-D1B8-8199-50B9-4B7C3AFCF0BD}"/>
              </a:ext>
            </a:extLst>
          </p:cNvPr>
          <p:cNvSpPr txBox="1"/>
          <p:nvPr/>
        </p:nvSpPr>
        <p:spPr>
          <a:xfrm>
            <a:off x="581192" y="2531069"/>
            <a:ext cx="6100354" cy="646331"/>
          </a:xfrm>
          <a:prstGeom prst="rect">
            <a:avLst/>
          </a:prstGeom>
          <a:noFill/>
        </p:spPr>
        <p:txBody>
          <a:bodyPr wrap="square">
            <a:spAutoFit/>
          </a:bodyPr>
          <a:lstStyle/>
          <a:p>
            <a:r>
              <a:rPr lang="en-CA" dirty="0"/>
              <a:t>There are 555 targeted customers who would accept email notification. The cost is 27.75 dollars.</a:t>
            </a:r>
            <a:endParaRPr lang="en-US" dirty="0"/>
          </a:p>
        </p:txBody>
      </p:sp>
      <p:sp>
        <p:nvSpPr>
          <p:cNvPr id="7" name="TextBox 6">
            <a:extLst>
              <a:ext uri="{FF2B5EF4-FFF2-40B4-BE49-F238E27FC236}">
                <a16:creationId xmlns:a16="http://schemas.microsoft.com/office/drawing/2014/main" id="{683AACC3-760F-98AC-C13B-2D0103FC0E53}"/>
              </a:ext>
            </a:extLst>
          </p:cNvPr>
          <p:cNvSpPr txBox="1"/>
          <p:nvPr/>
        </p:nvSpPr>
        <p:spPr>
          <a:xfrm>
            <a:off x="581192" y="3414622"/>
            <a:ext cx="6100354" cy="646331"/>
          </a:xfrm>
          <a:prstGeom prst="rect">
            <a:avLst/>
          </a:prstGeom>
          <a:noFill/>
        </p:spPr>
        <p:txBody>
          <a:bodyPr wrap="square">
            <a:spAutoFit/>
          </a:bodyPr>
          <a:lstStyle/>
          <a:p>
            <a:r>
              <a:rPr lang="en-CA" dirty="0"/>
              <a:t>There are 140 targeted customers who would accept mail notification. The cost is 245.0 dollars.</a:t>
            </a:r>
            <a:endParaRPr lang="en-US" dirty="0"/>
          </a:p>
        </p:txBody>
      </p:sp>
      <p:sp>
        <p:nvSpPr>
          <p:cNvPr id="10" name="TextBox 9">
            <a:extLst>
              <a:ext uri="{FF2B5EF4-FFF2-40B4-BE49-F238E27FC236}">
                <a16:creationId xmlns:a16="http://schemas.microsoft.com/office/drawing/2014/main" id="{69D14973-AAAB-BBF7-7C20-348508F7F50A}"/>
              </a:ext>
            </a:extLst>
          </p:cNvPr>
          <p:cNvSpPr txBox="1"/>
          <p:nvPr/>
        </p:nvSpPr>
        <p:spPr>
          <a:xfrm>
            <a:off x="581192" y="4864128"/>
            <a:ext cx="6100354" cy="369332"/>
          </a:xfrm>
          <a:prstGeom prst="rect">
            <a:avLst/>
          </a:prstGeom>
          <a:noFill/>
        </p:spPr>
        <p:txBody>
          <a:bodyPr wrap="square">
            <a:spAutoFit/>
          </a:bodyPr>
          <a:lstStyle/>
          <a:p>
            <a:r>
              <a:rPr lang="en-CA" dirty="0"/>
              <a:t>272.75 &lt; 1000 .Therefore, we have enough budget.</a:t>
            </a:r>
            <a:endParaRPr lang="en-US" dirty="0"/>
          </a:p>
        </p:txBody>
      </p:sp>
      <p:sp>
        <p:nvSpPr>
          <p:cNvPr id="11" name="TextBox 10">
            <a:extLst>
              <a:ext uri="{FF2B5EF4-FFF2-40B4-BE49-F238E27FC236}">
                <a16:creationId xmlns:a16="http://schemas.microsoft.com/office/drawing/2014/main" id="{F98A2DAD-F1B5-B79D-49F4-CCF951A0829C}"/>
              </a:ext>
            </a:extLst>
          </p:cNvPr>
          <p:cNvSpPr txBox="1"/>
          <p:nvPr/>
        </p:nvSpPr>
        <p:spPr>
          <a:xfrm>
            <a:off x="836023" y="6361611"/>
            <a:ext cx="1002197" cy="369332"/>
          </a:xfrm>
          <a:prstGeom prst="rect">
            <a:avLst/>
          </a:prstGeom>
          <a:noFill/>
        </p:spPr>
        <p:txBody>
          <a:bodyPr wrap="none" rtlCol="0">
            <a:spAutoFit/>
          </a:bodyPr>
          <a:lstStyle/>
          <a:p>
            <a:r>
              <a:rPr lang="en-US" dirty="0"/>
              <a:t>$ 272.75</a:t>
            </a:r>
          </a:p>
        </p:txBody>
      </p:sp>
    </p:spTree>
    <p:extLst>
      <p:ext uri="{BB962C8B-B14F-4D97-AF65-F5344CB8AC3E}">
        <p14:creationId xmlns:p14="http://schemas.microsoft.com/office/powerpoint/2010/main" val="288488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4" name="Picture 3" descr="A picture containing text, diagram, screenshot, plot&#10;&#10;Description automatically generated">
            <a:extLst>
              <a:ext uri="{FF2B5EF4-FFF2-40B4-BE49-F238E27FC236}">
                <a16:creationId xmlns:a16="http://schemas.microsoft.com/office/drawing/2014/main" id="{82E76D44-1BBB-5659-9D1E-22D117ACFE0C}"/>
              </a:ext>
            </a:extLst>
          </p:cNvPr>
          <p:cNvPicPr>
            <a:picLocks noChangeAspect="1"/>
          </p:cNvPicPr>
          <p:nvPr/>
        </p:nvPicPr>
        <p:blipFill>
          <a:blip r:embed="rId3"/>
          <a:stretch>
            <a:fillRect/>
          </a:stretch>
        </p:blipFill>
        <p:spPr>
          <a:xfrm>
            <a:off x="6969646" y="2287814"/>
            <a:ext cx="4902200" cy="3327400"/>
          </a:xfrm>
          <a:prstGeom prst="rect">
            <a:avLst/>
          </a:prstGeom>
        </p:spPr>
      </p:pic>
      <p:sp>
        <p:nvSpPr>
          <p:cNvPr id="13" name="TextBox 12">
            <a:extLst>
              <a:ext uri="{FF2B5EF4-FFF2-40B4-BE49-F238E27FC236}">
                <a16:creationId xmlns:a16="http://schemas.microsoft.com/office/drawing/2014/main" id="{53B4922A-939A-24F3-98C6-3DAE9BC1D26F}"/>
              </a:ext>
            </a:extLst>
          </p:cNvPr>
          <p:cNvSpPr txBox="1"/>
          <p:nvPr/>
        </p:nvSpPr>
        <p:spPr>
          <a:xfrm>
            <a:off x="866504" y="2853418"/>
            <a:ext cx="6100354" cy="1200329"/>
          </a:xfrm>
          <a:prstGeom prst="rect">
            <a:avLst/>
          </a:prstGeom>
          <a:noFill/>
        </p:spPr>
        <p:txBody>
          <a:bodyPr wrap="square">
            <a:spAutoFit/>
          </a:bodyPr>
          <a:lstStyle/>
          <a:p>
            <a:pPr algn="l"/>
            <a:r>
              <a:rPr lang="en-CA" dirty="0">
                <a:solidFill>
                  <a:srgbClr val="000000"/>
                </a:solidFill>
                <a:effectLst/>
              </a:rPr>
              <a:t>There are 542 customers who would accept email notification. The cost is 27.1 dollars. </a:t>
            </a:r>
          </a:p>
          <a:p>
            <a:pPr algn="l" rtl="0"/>
            <a:br>
              <a:rPr lang="en-CA" b="0" i="0" dirty="0">
                <a:solidFill>
                  <a:srgbClr val="000000"/>
                </a:solidFill>
                <a:effectLst/>
                <a:latin typeface="Courier New" panose="02070309020205020404" pitchFamily="49" charset="0"/>
              </a:rPr>
            </a:br>
            <a:endParaRPr lang="en-CA" b="0" i="0" dirty="0">
              <a:solidFill>
                <a:srgbClr val="000000"/>
              </a:solidFill>
              <a:effectLst/>
              <a:latin typeface="Courier New" panose="02070309020205020404" pitchFamily="49" charset="0"/>
            </a:endParaRPr>
          </a:p>
        </p:txBody>
      </p:sp>
      <p:sp>
        <p:nvSpPr>
          <p:cNvPr id="15" name="TextBox 14">
            <a:extLst>
              <a:ext uri="{FF2B5EF4-FFF2-40B4-BE49-F238E27FC236}">
                <a16:creationId xmlns:a16="http://schemas.microsoft.com/office/drawing/2014/main" id="{1F76DB94-8820-4FBD-1312-DB81055389D7}"/>
              </a:ext>
            </a:extLst>
          </p:cNvPr>
          <p:cNvSpPr txBox="1"/>
          <p:nvPr/>
        </p:nvSpPr>
        <p:spPr>
          <a:xfrm>
            <a:off x="869292" y="4330746"/>
            <a:ext cx="6100354" cy="923330"/>
          </a:xfrm>
          <a:prstGeom prst="rect">
            <a:avLst/>
          </a:prstGeom>
          <a:noFill/>
        </p:spPr>
        <p:txBody>
          <a:bodyPr wrap="square">
            <a:spAutoFit/>
          </a:bodyPr>
          <a:lstStyle/>
          <a:p>
            <a:pPr algn="l"/>
            <a:r>
              <a:rPr lang="en-CA" dirty="0"/>
              <a:t>There are 135 customers who would accept mail notification. The cost is 236.25 dollars.</a:t>
            </a:r>
            <a:br>
              <a:rPr lang="en-CA" b="0" i="0" dirty="0">
                <a:solidFill>
                  <a:srgbClr val="000000"/>
                </a:solidFill>
                <a:effectLst/>
                <a:latin typeface="Courier New" panose="02070309020205020404" pitchFamily="49" charset="0"/>
              </a:rPr>
            </a:br>
            <a:endParaRPr lang="en-CA" b="0" i="0" dirty="0">
              <a:solidFill>
                <a:srgbClr val="000000"/>
              </a:solidFill>
              <a:effectLst/>
              <a:latin typeface="Courier New" panose="02070309020205020404" pitchFamily="49" charset="0"/>
            </a:endParaRPr>
          </a:p>
        </p:txBody>
      </p:sp>
      <p:sp>
        <p:nvSpPr>
          <p:cNvPr id="17" name="TextBox 16">
            <a:extLst>
              <a:ext uri="{FF2B5EF4-FFF2-40B4-BE49-F238E27FC236}">
                <a16:creationId xmlns:a16="http://schemas.microsoft.com/office/drawing/2014/main" id="{E87593A7-92FB-D09A-8CDA-86497F5EF60F}"/>
              </a:ext>
            </a:extLst>
          </p:cNvPr>
          <p:cNvSpPr txBox="1"/>
          <p:nvPr/>
        </p:nvSpPr>
        <p:spPr>
          <a:xfrm>
            <a:off x="836023" y="6361611"/>
            <a:ext cx="720069" cy="369332"/>
          </a:xfrm>
          <a:prstGeom prst="rect">
            <a:avLst/>
          </a:prstGeom>
          <a:noFill/>
        </p:spPr>
        <p:txBody>
          <a:bodyPr wrap="none" rtlCol="0">
            <a:spAutoFit/>
          </a:bodyPr>
          <a:lstStyle/>
          <a:p>
            <a:r>
              <a:rPr lang="en-US" dirty="0"/>
              <a:t>$ </a:t>
            </a:r>
            <a:r>
              <a:rPr lang="en-CA" dirty="0"/>
              <a:t>536</a:t>
            </a:r>
            <a:endParaRPr lang="en-US" dirty="0"/>
          </a:p>
        </p:txBody>
      </p:sp>
    </p:spTree>
    <p:extLst>
      <p:ext uri="{BB962C8B-B14F-4D97-AF65-F5344CB8AC3E}">
        <p14:creationId xmlns:p14="http://schemas.microsoft.com/office/powerpoint/2010/main" val="232114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7" name="Picture 6" descr="A picture containing screenshot, text, diagram, plot&#10;&#10;Description automatically generated">
            <a:extLst>
              <a:ext uri="{FF2B5EF4-FFF2-40B4-BE49-F238E27FC236}">
                <a16:creationId xmlns:a16="http://schemas.microsoft.com/office/drawing/2014/main" id="{FD70CFD3-5A27-E113-30F1-8D8F09913C4D}"/>
              </a:ext>
            </a:extLst>
          </p:cNvPr>
          <p:cNvPicPr>
            <a:picLocks noChangeAspect="1"/>
          </p:cNvPicPr>
          <p:nvPr/>
        </p:nvPicPr>
        <p:blipFill>
          <a:blip r:embed="rId3"/>
          <a:stretch>
            <a:fillRect/>
          </a:stretch>
        </p:blipFill>
        <p:spPr>
          <a:xfrm>
            <a:off x="6096000" y="2633435"/>
            <a:ext cx="4927600" cy="3289300"/>
          </a:xfrm>
          <a:prstGeom prst="rect">
            <a:avLst/>
          </a:prstGeom>
        </p:spPr>
      </p:pic>
      <p:sp>
        <p:nvSpPr>
          <p:cNvPr id="9" name="TextBox 8">
            <a:extLst>
              <a:ext uri="{FF2B5EF4-FFF2-40B4-BE49-F238E27FC236}">
                <a16:creationId xmlns:a16="http://schemas.microsoft.com/office/drawing/2014/main" id="{09F46AB3-1FAA-9C31-40E9-A90233C9A292}"/>
              </a:ext>
            </a:extLst>
          </p:cNvPr>
          <p:cNvSpPr txBox="1"/>
          <p:nvPr/>
        </p:nvSpPr>
        <p:spPr>
          <a:xfrm>
            <a:off x="306977" y="2800757"/>
            <a:ext cx="6100354" cy="923330"/>
          </a:xfrm>
          <a:prstGeom prst="rect">
            <a:avLst/>
          </a:prstGeom>
          <a:noFill/>
        </p:spPr>
        <p:txBody>
          <a:bodyPr wrap="square">
            <a:spAutoFit/>
          </a:bodyPr>
          <a:lstStyle/>
          <a:p>
            <a:pPr algn="l"/>
            <a:r>
              <a:rPr lang="en-CA" dirty="0">
                <a:solidFill>
                  <a:srgbClr val="000000"/>
                </a:solidFill>
                <a:effectLst/>
              </a:rPr>
              <a:t>There are 544 customers who would accept mail notification. The cost is 27 dollars. </a:t>
            </a:r>
          </a:p>
          <a:p>
            <a:pPr algn="r"/>
            <a:endParaRPr lang="en-CA" b="0" i="0" dirty="0">
              <a:solidFill>
                <a:srgbClr val="000000"/>
              </a:solidFill>
              <a:effectLst/>
              <a:latin typeface="Courier New" panose="02070309020205020404" pitchFamily="49" charset="0"/>
            </a:endParaRPr>
          </a:p>
        </p:txBody>
      </p:sp>
      <p:sp>
        <p:nvSpPr>
          <p:cNvPr id="11" name="TextBox 10">
            <a:extLst>
              <a:ext uri="{FF2B5EF4-FFF2-40B4-BE49-F238E27FC236}">
                <a16:creationId xmlns:a16="http://schemas.microsoft.com/office/drawing/2014/main" id="{0269D4EF-7B1E-0F2C-5B33-309FA45F6F92}"/>
              </a:ext>
            </a:extLst>
          </p:cNvPr>
          <p:cNvSpPr txBox="1"/>
          <p:nvPr/>
        </p:nvSpPr>
        <p:spPr>
          <a:xfrm>
            <a:off x="306977" y="4119519"/>
            <a:ext cx="6100354" cy="923330"/>
          </a:xfrm>
          <a:prstGeom prst="rect">
            <a:avLst/>
          </a:prstGeom>
          <a:noFill/>
        </p:spPr>
        <p:txBody>
          <a:bodyPr wrap="square">
            <a:spAutoFit/>
          </a:bodyPr>
          <a:lstStyle/>
          <a:p>
            <a:pPr algn="l"/>
            <a:r>
              <a:rPr lang="en-CA" dirty="0">
                <a:solidFill>
                  <a:srgbClr val="000000"/>
                </a:solidFill>
                <a:effectLst/>
              </a:rPr>
              <a:t>There are 137 customers who would accept mail notification. The cost is 240 dollars. </a:t>
            </a:r>
          </a:p>
          <a:p>
            <a:pPr algn="r"/>
            <a:endParaRPr lang="en-CA" b="0" i="0" dirty="0">
              <a:solidFill>
                <a:srgbClr val="000000"/>
              </a:solidFill>
              <a:effectLst/>
              <a:latin typeface="Courier New" panose="02070309020205020404" pitchFamily="49" charset="0"/>
            </a:endParaRPr>
          </a:p>
        </p:txBody>
      </p:sp>
      <p:sp>
        <p:nvSpPr>
          <p:cNvPr id="18" name="TextBox 17">
            <a:extLst>
              <a:ext uri="{FF2B5EF4-FFF2-40B4-BE49-F238E27FC236}">
                <a16:creationId xmlns:a16="http://schemas.microsoft.com/office/drawing/2014/main" id="{16CEE7F4-8F4C-699B-BB13-6854DD4277DF}"/>
              </a:ext>
            </a:extLst>
          </p:cNvPr>
          <p:cNvSpPr txBox="1"/>
          <p:nvPr/>
        </p:nvSpPr>
        <p:spPr>
          <a:xfrm>
            <a:off x="836023" y="6361611"/>
            <a:ext cx="720069" cy="369332"/>
          </a:xfrm>
          <a:prstGeom prst="rect">
            <a:avLst/>
          </a:prstGeom>
          <a:noFill/>
        </p:spPr>
        <p:txBody>
          <a:bodyPr wrap="none" rtlCol="0">
            <a:spAutoFit/>
          </a:bodyPr>
          <a:lstStyle/>
          <a:p>
            <a:r>
              <a:rPr lang="en-US" dirty="0"/>
              <a:t>$ </a:t>
            </a:r>
            <a:r>
              <a:rPr lang="en-CA" dirty="0"/>
              <a:t>803</a:t>
            </a:r>
            <a:endParaRPr lang="en-US" dirty="0"/>
          </a:p>
        </p:txBody>
      </p:sp>
    </p:spTree>
    <p:extLst>
      <p:ext uri="{BB962C8B-B14F-4D97-AF65-F5344CB8AC3E}">
        <p14:creationId xmlns:p14="http://schemas.microsoft.com/office/powerpoint/2010/main" val="189988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9262-F409-3A1A-C3B5-7D92877E1E13}"/>
              </a:ext>
            </a:extLst>
          </p:cNvPr>
          <p:cNvSpPr>
            <a:spLocks noGrp="1"/>
          </p:cNvSpPr>
          <p:nvPr>
            <p:ph type="title"/>
          </p:nvPr>
        </p:nvSpPr>
        <p:spPr/>
        <p:txBody>
          <a:bodyPr/>
          <a:lstStyle/>
          <a:p>
            <a:r>
              <a:rPr lang="en-US" dirty="0"/>
              <a:t>DATA integration</a:t>
            </a:r>
          </a:p>
        </p:txBody>
      </p:sp>
      <p:sp>
        <p:nvSpPr>
          <p:cNvPr id="3" name="Content Placeholder 2">
            <a:extLst>
              <a:ext uri="{FF2B5EF4-FFF2-40B4-BE49-F238E27FC236}">
                <a16:creationId xmlns:a16="http://schemas.microsoft.com/office/drawing/2014/main" id="{E7A01C6F-C6A3-A112-3AEE-A1AB0A92D27A}"/>
              </a:ext>
            </a:extLst>
          </p:cNvPr>
          <p:cNvSpPr>
            <a:spLocks noGrp="1"/>
          </p:cNvSpPr>
          <p:nvPr>
            <p:ph idx="1"/>
          </p:nvPr>
        </p:nvSpPr>
        <p:spPr/>
        <p:txBody>
          <a:bodyPr>
            <a:normAutofit fontScale="25000" lnSpcReduction="20000"/>
          </a:bodyPr>
          <a:lstStyle/>
          <a:p>
            <a:endParaRPr lang="en-US" dirty="0"/>
          </a:p>
          <a:p>
            <a:r>
              <a:rPr lang="en-US" sz="8600" dirty="0"/>
              <a:t>Customers’</a:t>
            </a:r>
          </a:p>
          <a:p>
            <a:pPr marL="936000" lvl="3" indent="0">
              <a:buNone/>
            </a:pPr>
            <a:br>
              <a:rPr lang="en-US" sz="7400" dirty="0"/>
            </a:br>
            <a:r>
              <a:rPr lang="en-US" sz="7400" dirty="0"/>
              <a:t>	Region</a:t>
            </a:r>
          </a:p>
          <a:p>
            <a:pPr marL="936000" lvl="3" indent="0">
              <a:buNone/>
            </a:pPr>
            <a:br>
              <a:rPr lang="en-US" sz="7400" dirty="0"/>
            </a:br>
            <a:r>
              <a:rPr lang="en-US" sz="7400" dirty="0"/>
              <a:t>	Age</a:t>
            </a:r>
          </a:p>
          <a:p>
            <a:pPr marL="936000" lvl="3" indent="0">
              <a:buNone/>
            </a:pPr>
            <a:endParaRPr lang="en-US" sz="7400" dirty="0"/>
          </a:p>
          <a:p>
            <a:pPr marL="936000" lvl="3" indent="0">
              <a:buNone/>
            </a:pPr>
            <a:r>
              <a:rPr lang="en-US" sz="7400" dirty="0"/>
              <a:t>	Product type</a:t>
            </a:r>
          </a:p>
          <a:p>
            <a:pPr marL="936000" lvl="3" indent="0">
              <a:buNone/>
            </a:pPr>
            <a:endParaRPr lang="en-US" sz="7400" dirty="0"/>
          </a:p>
          <a:p>
            <a:pPr marL="936000" lvl="3" indent="0">
              <a:buNone/>
            </a:pPr>
            <a:r>
              <a:rPr lang="en-US" sz="7400" dirty="0"/>
              <a:t>	Balance</a:t>
            </a:r>
          </a:p>
          <a:p>
            <a:endParaRPr lang="en-US" dirty="0"/>
          </a:p>
          <a:p>
            <a:endParaRPr lang="en-US" dirty="0"/>
          </a:p>
        </p:txBody>
      </p:sp>
    </p:spTree>
    <p:extLst>
      <p:ext uri="{BB962C8B-B14F-4D97-AF65-F5344CB8AC3E}">
        <p14:creationId xmlns:p14="http://schemas.microsoft.com/office/powerpoint/2010/main" val="341547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sp>
        <p:nvSpPr>
          <p:cNvPr id="9" name="TextBox 8">
            <a:extLst>
              <a:ext uri="{FF2B5EF4-FFF2-40B4-BE49-F238E27FC236}">
                <a16:creationId xmlns:a16="http://schemas.microsoft.com/office/drawing/2014/main" id="{09F46AB3-1FAA-9C31-40E9-A90233C9A292}"/>
              </a:ext>
            </a:extLst>
          </p:cNvPr>
          <p:cNvSpPr txBox="1"/>
          <p:nvPr/>
        </p:nvSpPr>
        <p:spPr>
          <a:xfrm>
            <a:off x="306977" y="2800757"/>
            <a:ext cx="6100354" cy="1200329"/>
          </a:xfrm>
          <a:prstGeom prst="rect">
            <a:avLst/>
          </a:prstGeom>
          <a:noFill/>
        </p:spPr>
        <p:txBody>
          <a:bodyPr wrap="square">
            <a:spAutoFit/>
          </a:bodyPr>
          <a:lstStyle/>
          <a:p>
            <a:pPr algn="l"/>
            <a:r>
              <a:rPr lang="en-CA" dirty="0">
                <a:solidFill>
                  <a:srgbClr val="000000"/>
                </a:solidFill>
                <a:effectLst/>
              </a:rPr>
              <a:t>There are 143 customers who would accept mail notification. The cost is 7 dollars. </a:t>
            </a:r>
          </a:p>
          <a:p>
            <a:pPr algn="l" rtl="0"/>
            <a:br>
              <a:rPr lang="en-CA" b="0" i="0" dirty="0">
                <a:solidFill>
                  <a:srgbClr val="000000"/>
                </a:solidFill>
                <a:effectLst/>
                <a:latin typeface="Courier New" panose="02070309020205020404" pitchFamily="49" charset="0"/>
              </a:rPr>
            </a:br>
            <a:endParaRPr lang="en-CA" b="0" i="0" dirty="0">
              <a:solidFill>
                <a:srgbClr val="000000"/>
              </a:solidFill>
              <a:effectLst/>
              <a:latin typeface="Courier New" panose="02070309020205020404" pitchFamily="49" charset="0"/>
            </a:endParaRPr>
          </a:p>
        </p:txBody>
      </p:sp>
      <p:sp>
        <p:nvSpPr>
          <p:cNvPr id="11" name="TextBox 10">
            <a:extLst>
              <a:ext uri="{FF2B5EF4-FFF2-40B4-BE49-F238E27FC236}">
                <a16:creationId xmlns:a16="http://schemas.microsoft.com/office/drawing/2014/main" id="{0269D4EF-7B1E-0F2C-5B33-309FA45F6F92}"/>
              </a:ext>
            </a:extLst>
          </p:cNvPr>
          <p:cNvSpPr txBox="1"/>
          <p:nvPr/>
        </p:nvSpPr>
        <p:spPr>
          <a:xfrm>
            <a:off x="255180" y="3968384"/>
            <a:ext cx="6100354" cy="923330"/>
          </a:xfrm>
          <a:prstGeom prst="rect">
            <a:avLst/>
          </a:prstGeom>
          <a:noFill/>
        </p:spPr>
        <p:txBody>
          <a:bodyPr wrap="square">
            <a:spAutoFit/>
          </a:bodyPr>
          <a:lstStyle/>
          <a:p>
            <a:pPr algn="l"/>
            <a:r>
              <a:rPr lang="en-CA" dirty="0">
                <a:solidFill>
                  <a:srgbClr val="000000"/>
                </a:solidFill>
                <a:effectLst/>
              </a:rPr>
              <a:t>There are 39 customers who would accept mail notification. The cost is 68 dollars. </a:t>
            </a:r>
          </a:p>
          <a:p>
            <a:pPr algn="r"/>
            <a:endParaRPr lang="en-CA" b="0" i="0" dirty="0">
              <a:solidFill>
                <a:srgbClr val="000000"/>
              </a:solidFill>
              <a:effectLst/>
              <a:latin typeface="Courier New" panose="02070309020205020404" pitchFamily="49" charset="0"/>
            </a:endParaRPr>
          </a:p>
        </p:txBody>
      </p:sp>
      <p:pic>
        <p:nvPicPr>
          <p:cNvPr id="4" name="Picture 3" descr="A picture containing screenshot, text, line, plot&#10;&#10;Description automatically generated">
            <a:extLst>
              <a:ext uri="{FF2B5EF4-FFF2-40B4-BE49-F238E27FC236}">
                <a16:creationId xmlns:a16="http://schemas.microsoft.com/office/drawing/2014/main" id="{BFACC2B5-F29F-EEC5-4E9C-C08CB212C303}"/>
              </a:ext>
            </a:extLst>
          </p:cNvPr>
          <p:cNvPicPr>
            <a:picLocks noChangeAspect="1"/>
          </p:cNvPicPr>
          <p:nvPr/>
        </p:nvPicPr>
        <p:blipFill>
          <a:blip r:embed="rId3"/>
          <a:stretch>
            <a:fillRect/>
          </a:stretch>
        </p:blipFill>
        <p:spPr>
          <a:xfrm>
            <a:off x="6303736" y="2371794"/>
            <a:ext cx="4940300" cy="3263900"/>
          </a:xfrm>
          <a:prstGeom prst="rect">
            <a:avLst/>
          </a:prstGeom>
        </p:spPr>
      </p:pic>
      <p:sp>
        <p:nvSpPr>
          <p:cNvPr id="8" name="TextBox 7">
            <a:extLst>
              <a:ext uri="{FF2B5EF4-FFF2-40B4-BE49-F238E27FC236}">
                <a16:creationId xmlns:a16="http://schemas.microsoft.com/office/drawing/2014/main" id="{6BAA1BAE-85BB-FD41-7312-8753C84BDAE9}"/>
              </a:ext>
            </a:extLst>
          </p:cNvPr>
          <p:cNvSpPr txBox="1"/>
          <p:nvPr/>
        </p:nvSpPr>
        <p:spPr>
          <a:xfrm>
            <a:off x="836023" y="6361611"/>
            <a:ext cx="720069" cy="369332"/>
          </a:xfrm>
          <a:prstGeom prst="rect">
            <a:avLst/>
          </a:prstGeom>
          <a:noFill/>
        </p:spPr>
        <p:txBody>
          <a:bodyPr wrap="none" rtlCol="0">
            <a:spAutoFit/>
          </a:bodyPr>
          <a:lstStyle/>
          <a:p>
            <a:r>
              <a:rPr lang="en-US" dirty="0"/>
              <a:t>$ </a:t>
            </a:r>
            <a:r>
              <a:rPr lang="en-CA" dirty="0"/>
              <a:t>878</a:t>
            </a:r>
            <a:endParaRPr lang="en-US" dirty="0"/>
          </a:p>
        </p:txBody>
      </p:sp>
    </p:spTree>
    <p:extLst>
      <p:ext uri="{BB962C8B-B14F-4D97-AF65-F5344CB8AC3E}">
        <p14:creationId xmlns:p14="http://schemas.microsoft.com/office/powerpoint/2010/main" val="269334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9A33BB-801F-B399-1BE9-A550AB3CF662}"/>
              </a:ext>
            </a:extLst>
          </p:cNvPr>
          <p:cNvSpPr txBox="1"/>
          <p:nvPr/>
        </p:nvSpPr>
        <p:spPr>
          <a:xfrm>
            <a:off x="3572552" y="3044279"/>
            <a:ext cx="2523448" cy="769441"/>
          </a:xfrm>
          <a:prstGeom prst="rect">
            <a:avLst/>
          </a:prstGeom>
          <a:noFill/>
        </p:spPr>
        <p:txBody>
          <a:bodyPr wrap="none" rtlCol="0">
            <a:spAutoFit/>
          </a:bodyPr>
          <a:lstStyle/>
          <a:p>
            <a:r>
              <a:rPr lang="en-US" sz="4400" dirty="0"/>
              <a:t>THE END</a:t>
            </a:r>
          </a:p>
        </p:txBody>
      </p:sp>
    </p:spTree>
    <p:extLst>
      <p:ext uri="{BB962C8B-B14F-4D97-AF65-F5344CB8AC3E}">
        <p14:creationId xmlns:p14="http://schemas.microsoft.com/office/powerpoint/2010/main" val="181284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US" dirty="0"/>
              <a:t>General distribution of </a:t>
            </a:r>
            <a:r>
              <a:rPr lang="en-US"/>
              <a:t>financial customers </a:t>
            </a:r>
            <a:endParaRPr lang="en-US" dirty="0"/>
          </a:p>
        </p:txBody>
      </p:sp>
      <p:pic>
        <p:nvPicPr>
          <p:cNvPr id="5" name="Content Placeholder 4" descr="A picture containing text, screenshot, diagram, line&#10;&#10;Description automatically generated">
            <a:extLst>
              <a:ext uri="{FF2B5EF4-FFF2-40B4-BE49-F238E27FC236}">
                <a16:creationId xmlns:a16="http://schemas.microsoft.com/office/drawing/2014/main" id="{62921AA0-5D46-C72D-2510-F91659064945}"/>
              </a:ext>
            </a:extLst>
          </p:cNvPr>
          <p:cNvPicPr>
            <a:picLocks noGrp="1" noChangeAspect="1"/>
          </p:cNvPicPr>
          <p:nvPr>
            <p:ph idx="1"/>
          </p:nvPr>
        </p:nvPicPr>
        <p:blipFill>
          <a:blip r:embed="rId3"/>
          <a:stretch>
            <a:fillRect/>
          </a:stretch>
        </p:blipFill>
        <p:spPr>
          <a:xfrm>
            <a:off x="6838715" y="2276748"/>
            <a:ext cx="4772093" cy="3678238"/>
          </a:xfrm>
        </p:spPr>
      </p:pic>
      <p:sp>
        <p:nvSpPr>
          <p:cNvPr id="7" name="TextBox 6">
            <a:extLst>
              <a:ext uri="{FF2B5EF4-FFF2-40B4-BE49-F238E27FC236}">
                <a16:creationId xmlns:a16="http://schemas.microsoft.com/office/drawing/2014/main" id="{F47BA96D-FA92-8CA1-F74C-9C52C1248557}"/>
              </a:ext>
            </a:extLst>
          </p:cNvPr>
          <p:cNvSpPr txBox="1"/>
          <p:nvPr/>
        </p:nvSpPr>
        <p:spPr>
          <a:xfrm>
            <a:off x="1012372" y="2682631"/>
            <a:ext cx="6100354" cy="369332"/>
          </a:xfrm>
          <a:prstGeom prst="rect">
            <a:avLst/>
          </a:prstGeom>
          <a:noFill/>
        </p:spPr>
        <p:txBody>
          <a:bodyPr wrap="square">
            <a:spAutoFit/>
          </a:bodyPr>
          <a:lstStyle/>
          <a:p>
            <a:r>
              <a:rPr lang="en-CA" dirty="0"/>
              <a:t>There are 997 unique accounts in the dataset</a:t>
            </a:r>
            <a:endParaRPr lang="en-US" dirty="0"/>
          </a:p>
        </p:txBody>
      </p:sp>
    </p:spTree>
    <p:extLst>
      <p:ext uri="{BB962C8B-B14F-4D97-AF65-F5344CB8AC3E}">
        <p14:creationId xmlns:p14="http://schemas.microsoft.com/office/powerpoint/2010/main" val="384307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US" dirty="0"/>
              <a:t>General distribution of </a:t>
            </a:r>
            <a:r>
              <a:rPr lang="en-US"/>
              <a:t>financial customers </a:t>
            </a:r>
            <a:endParaRPr lang="en-US" dirty="0"/>
          </a:p>
        </p:txBody>
      </p:sp>
      <p:sp>
        <p:nvSpPr>
          <p:cNvPr id="7" name="TextBox 6">
            <a:extLst>
              <a:ext uri="{FF2B5EF4-FFF2-40B4-BE49-F238E27FC236}">
                <a16:creationId xmlns:a16="http://schemas.microsoft.com/office/drawing/2014/main" id="{F47BA96D-FA92-8CA1-F74C-9C52C1248557}"/>
              </a:ext>
            </a:extLst>
          </p:cNvPr>
          <p:cNvSpPr txBox="1"/>
          <p:nvPr/>
        </p:nvSpPr>
        <p:spPr>
          <a:xfrm>
            <a:off x="1012372" y="2682631"/>
            <a:ext cx="6100354" cy="369332"/>
          </a:xfrm>
          <a:prstGeom prst="rect">
            <a:avLst/>
          </a:prstGeom>
          <a:noFill/>
        </p:spPr>
        <p:txBody>
          <a:bodyPr wrap="square">
            <a:spAutoFit/>
          </a:bodyPr>
          <a:lstStyle/>
          <a:p>
            <a:r>
              <a:rPr lang="en-US" dirty="0"/>
              <a:t>Most customers are around 25 to 45 years old.</a:t>
            </a:r>
          </a:p>
        </p:txBody>
      </p:sp>
      <p:pic>
        <p:nvPicPr>
          <p:cNvPr id="4" name="Picture 3" descr="A picture containing diagram, text, screenshot, plot&#10;&#10;Description automatically generated">
            <a:extLst>
              <a:ext uri="{FF2B5EF4-FFF2-40B4-BE49-F238E27FC236}">
                <a16:creationId xmlns:a16="http://schemas.microsoft.com/office/drawing/2014/main" id="{DB76B2B2-ACB4-2BD9-3C0E-D7D8442D509B}"/>
              </a:ext>
            </a:extLst>
          </p:cNvPr>
          <p:cNvPicPr>
            <a:picLocks noChangeAspect="1"/>
          </p:cNvPicPr>
          <p:nvPr/>
        </p:nvPicPr>
        <p:blipFill>
          <a:blip r:embed="rId3"/>
          <a:stretch>
            <a:fillRect/>
          </a:stretch>
        </p:blipFill>
        <p:spPr>
          <a:xfrm>
            <a:off x="6340308" y="2252755"/>
            <a:ext cx="5270500" cy="3467100"/>
          </a:xfrm>
          <a:prstGeom prst="rect">
            <a:avLst/>
          </a:prstGeom>
        </p:spPr>
      </p:pic>
    </p:spTree>
    <p:extLst>
      <p:ext uri="{BB962C8B-B14F-4D97-AF65-F5344CB8AC3E}">
        <p14:creationId xmlns:p14="http://schemas.microsoft.com/office/powerpoint/2010/main" val="163275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US" dirty="0"/>
              <a:t>General distribution of </a:t>
            </a:r>
            <a:r>
              <a:rPr lang="en-US"/>
              <a:t>financial customers </a:t>
            </a:r>
            <a:endParaRPr lang="en-US" dirty="0"/>
          </a:p>
        </p:txBody>
      </p:sp>
      <p:sp>
        <p:nvSpPr>
          <p:cNvPr id="7" name="TextBox 6">
            <a:extLst>
              <a:ext uri="{FF2B5EF4-FFF2-40B4-BE49-F238E27FC236}">
                <a16:creationId xmlns:a16="http://schemas.microsoft.com/office/drawing/2014/main" id="{F47BA96D-FA92-8CA1-F74C-9C52C1248557}"/>
              </a:ext>
            </a:extLst>
          </p:cNvPr>
          <p:cNvSpPr txBox="1"/>
          <p:nvPr/>
        </p:nvSpPr>
        <p:spPr>
          <a:xfrm>
            <a:off x="1012372" y="2682631"/>
            <a:ext cx="6100354" cy="369332"/>
          </a:xfrm>
          <a:prstGeom prst="rect">
            <a:avLst/>
          </a:prstGeom>
          <a:noFill/>
        </p:spPr>
        <p:txBody>
          <a:bodyPr wrap="square">
            <a:spAutoFit/>
          </a:bodyPr>
          <a:lstStyle/>
          <a:p>
            <a:r>
              <a:rPr lang="en-US" dirty="0"/>
              <a:t>ISA &amp; TFSA are the two most popular product type</a:t>
            </a:r>
          </a:p>
        </p:txBody>
      </p:sp>
      <p:pic>
        <p:nvPicPr>
          <p:cNvPr id="5" name="Picture 4" descr="A picture containing text, diagram, screenshot, plot&#10;&#10;Description automatically generated">
            <a:extLst>
              <a:ext uri="{FF2B5EF4-FFF2-40B4-BE49-F238E27FC236}">
                <a16:creationId xmlns:a16="http://schemas.microsoft.com/office/drawing/2014/main" id="{E92A74BB-142A-6EAB-4CB2-56437FA98DF6}"/>
              </a:ext>
            </a:extLst>
          </p:cNvPr>
          <p:cNvPicPr>
            <a:picLocks noChangeAspect="1"/>
          </p:cNvPicPr>
          <p:nvPr/>
        </p:nvPicPr>
        <p:blipFill>
          <a:blip r:embed="rId3"/>
          <a:stretch>
            <a:fillRect/>
          </a:stretch>
        </p:blipFill>
        <p:spPr>
          <a:xfrm>
            <a:off x="6505408" y="2409344"/>
            <a:ext cx="5105400" cy="3746500"/>
          </a:xfrm>
          <a:prstGeom prst="rect">
            <a:avLst/>
          </a:prstGeom>
        </p:spPr>
      </p:pic>
    </p:spTree>
    <p:extLst>
      <p:ext uri="{BB962C8B-B14F-4D97-AF65-F5344CB8AC3E}">
        <p14:creationId xmlns:p14="http://schemas.microsoft.com/office/powerpoint/2010/main" val="412330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US" dirty="0"/>
              <a:t>General distribution of </a:t>
            </a:r>
            <a:r>
              <a:rPr lang="en-US"/>
              <a:t>financial customers </a:t>
            </a:r>
            <a:endParaRPr lang="en-US" dirty="0"/>
          </a:p>
        </p:txBody>
      </p:sp>
      <p:pic>
        <p:nvPicPr>
          <p:cNvPr id="4" name="Picture 3" descr="A picture containing text, screenshot, display, line&#10;&#10;Description automatically generated">
            <a:extLst>
              <a:ext uri="{FF2B5EF4-FFF2-40B4-BE49-F238E27FC236}">
                <a16:creationId xmlns:a16="http://schemas.microsoft.com/office/drawing/2014/main" id="{6AA0A7D4-D115-DE21-18F0-9564018A8F73}"/>
              </a:ext>
            </a:extLst>
          </p:cNvPr>
          <p:cNvPicPr>
            <a:picLocks noChangeAspect="1"/>
          </p:cNvPicPr>
          <p:nvPr/>
        </p:nvPicPr>
        <p:blipFill>
          <a:blip r:embed="rId3"/>
          <a:stretch>
            <a:fillRect/>
          </a:stretch>
        </p:blipFill>
        <p:spPr>
          <a:xfrm>
            <a:off x="6519863" y="2465387"/>
            <a:ext cx="4953000" cy="3327400"/>
          </a:xfrm>
          <a:prstGeom prst="rect">
            <a:avLst/>
          </a:prstGeom>
        </p:spPr>
      </p:pic>
    </p:spTree>
    <p:extLst>
      <p:ext uri="{BB962C8B-B14F-4D97-AF65-F5344CB8AC3E}">
        <p14:creationId xmlns:p14="http://schemas.microsoft.com/office/powerpoint/2010/main" val="250658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9262-F409-3A1A-C3B5-7D92877E1E13}"/>
              </a:ext>
            </a:extLst>
          </p:cNvPr>
          <p:cNvSpPr>
            <a:spLocks noGrp="1"/>
          </p:cNvSpPr>
          <p:nvPr>
            <p:ph type="title"/>
          </p:nvPr>
        </p:nvSpPr>
        <p:spPr/>
        <p:txBody>
          <a:bodyPr/>
          <a:lstStyle/>
          <a:p>
            <a:r>
              <a:rPr lang="en-US" dirty="0"/>
              <a:t>DATA insight</a:t>
            </a:r>
          </a:p>
        </p:txBody>
      </p:sp>
      <p:sp>
        <p:nvSpPr>
          <p:cNvPr id="3" name="Content Placeholder 2">
            <a:extLst>
              <a:ext uri="{FF2B5EF4-FFF2-40B4-BE49-F238E27FC236}">
                <a16:creationId xmlns:a16="http://schemas.microsoft.com/office/drawing/2014/main" id="{E7A01C6F-C6A3-A112-3AEE-A1AB0A92D27A}"/>
              </a:ext>
            </a:extLst>
          </p:cNvPr>
          <p:cNvSpPr>
            <a:spLocks noGrp="1"/>
          </p:cNvSpPr>
          <p:nvPr>
            <p:ph idx="1"/>
          </p:nvPr>
        </p:nvSpPr>
        <p:spPr>
          <a:xfrm>
            <a:off x="581192" y="2159783"/>
            <a:ext cx="11029615" cy="2538434"/>
          </a:xfrm>
        </p:spPr>
        <p:txBody>
          <a:bodyPr>
            <a:noAutofit/>
          </a:bodyPr>
          <a:lstStyle/>
          <a:p>
            <a:pPr marL="324000" lvl="1" indent="0">
              <a:buNone/>
            </a:pPr>
            <a:r>
              <a:rPr lang="en-US" sz="3600" dirty="0"/>
              <a:t>Goal </a:t>
            </a:r>
          </a:p>
          <a:p>
            <a:pPr marL="324000" lvl="1" indent="0">
              <a:buNone/>
            </a:pPr>
            <a:r>
              <a:rPr lang="en-US" sz="3600" dirty="0"/>
              <a:t>customers without </a:t>
            </a:r>
            <a:r>
              <a:rPr lang="en-US" sz="3600" dirty="0" err="1"/>
              <a:t>chequing</a:t>
            </a:r>
            <a:r>
              <a:rPr lang="en-US" sz="3600" dirty="0"/>
              <a:t> account customers </a:t>
            </a:r>
          </a:p>
          <a:p>
            <a:pPr marL="324000" lvl="1" indent="0">
              <a:buNone/>
            </a:pPr>
            <a:r>
              <a:rPr lang="en-US" sz="3600" dirty="0">
                <a:sym typeface="Wingdings" pitchFamily="2" charset="2"/>
              </a:rPr>
              <a:t> </a:t>
            </a:r>
            <a:r>
              <a:rPr lang="en-US" sz="3600" dirty="0"/>
              <a:t>customers with </a:t>
            </a:r>
            <a:r>
              <a:rPr lang="en-US" sz="3600" dirty="0" err="1"/>
              <a:t>chequing</a:t>
            </a:r>
            <a:r>
              <a:rPr lang="en-US" sz="3600" dirty="0"/>
              <a:t> account customers </a:t>
            </a:r>
          </a:p>
        </p:txBody>
      </p:sp>
    </p:spTree>
    <p:extLst>
      <p:ext uri="{BB962C8B-B14F-4D97-AF65-F5344CB8AC3E}">
        <p14:creationId xmlns:p14="http://schemas.microsoft.com/office/powerpoint/2010/main" val="156124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9262-F409-3A1A-C3B5-7D92877E1E13}"/>
              </a:ext>
            </a:extLst>
          </p:cNvPr>
          <p:cNvSpPr>
            <a:spLocks noGrp="1"/>
          </p:cNvSpPr>
          <p:nvPr>
            <p:ph type="title"/>
          </p:nvPr>
        </p:nvSpPr>
        <p:spPr/>
        <p:txBody>
          <a:bodyPr/>
          <a:lstStyle/>
          <a:p>
            <a:r>
              <a:rPr lang="en-US" dirty="0"/>
              <a:t>DATA insight</a:t>
            </a:r>
          </a:p>
        </p:txBody>
      </p:sp>
      <p:sp>
        <p:nvSpPr>
          <p:cNvPr id="5" name="Content Placeholder 4">
            <a:extLst>
              <a:ext uri="{FF2B5EF4-FFF2-40B4-BE49-F238E27FC236}">
                <a16:creationId xmlns:a16="http://schemas.microsoft.com/office/drawing/2014/main" id="{6A08C51F-78EF-FAFE-059D-D3C8155BCD28}"/>
              </a:ext>
            </a:extLst>
          </p:cNvPr>
          <p:cNvSpPr>
            <a:spLocks noGrp="1"/>
          </p:cNvSpPr>
          <p:nvPr>
            <p:ph idx="1"/>
          </p:nvPr>
        </p:nvSpPr>
        <p:spPr>
          <a:xfrm>
            <a:off x="581192" y="2154371"/>
            <a:ext cx="11029615" cy="3678303"/>
          </a:xfrm>
        </p:spPr>
        <p:txBody>
          <a:bodyPr>
            <a:normAutofit/>
          </a:bodyPr>
          <a:lstStyle/>
          <a:p>
            <a:r>
              <a:rPr lang="en-US" sz="2800" dirty="0"/>
              <a:t>Customer with THRIVE:			VS			Customer without THRIVE:	</a:t>
            </a:r>
          </a:p>
          <a:p>
            <a:pPr marL="324000" lvl="1" indent="0">
              <a:buNone/>
            </a:pPr>
            <a:r>
              <a:rPr lang="en-US" sz="2800" dirty="0"/>
              <a:t>		Age										 			Age</a:t>
            </a:r>
          </a:p>
          <a:p>
            <a:pPr marL="324000" lvl="1" indent="0">
              <a:buNone/>
            </a:pPr>
            <a:r>
              <a:rPr lang="en-US" sz="2800" dirty="0"/>
              <a:t>		Region										 		Region</a:t>
            </a:r>
          </a:p>
          <a:p>
            <a:pPr lvl="1"/>
            <a:endParaRPr lang="en-US" sz="2800" dirty="0"/>
          </a:p>
        </p:txBody>
      </p:sp>
    </p:spTree>
    <p:extLst>
      <p:ext uri="{BB962C8B-B14F-4D97-AF65-F5344CB8AC3E}">
        <p14:creationId xmlns:p14="http://schemas.microsoft.com/office/powerpoint/2010/main" val="256814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B72-1D2E-E48C-A4DB-9EB08FE10A8D}"/>
              </a:ext>
            </a:extLst>
          </p:cNvPr>
          <p:cNvSpPr>
            <a:spLocks noGrp="1"/>
          </p:cNvSpPr>
          <p:nvPr>
            <p:ph type="title"/>
          </p:nvPr>
        </p:nvSpPr>
        <p:spPr/>
        <p:txBody>
          <a:bodyPr/>
          <a:lstStyle/>
          <a:p>
            <a:r>
              <a:rPr lang="en-CA" dirty="0">
                <a:effectLst/>
                <a:latin typeface="Helvetica" pitchFamily="2" charset="0"/>
              </a:rPr>
              <a:t>Cross Sell Campaign Insights</a:t>
            </a:r>
          </a:p>
        </p:txBody>
      </p:sp>
      <p:pic>
        <p:nvPicPr>
          <p:cNvPr id="8" name="Content Placeholder 7" descr="A blue and orange pie chart&#10;&#10;Description automatically generated with medium confidence">
            <a:extLst>
              <a:ext uri="{FF2B5EF4-FFF2-40B4-BE49-F238E27FC236}">
                <a16:creationId xmlns:a16="http://schemas.microsoft.com/office/drawing/2014/main" id="{947F3D33-D222-6E17-D4F5-CAB2E9878D1D}"/>
              </a:ext>
            </a:extLst>
          </p:cNvPr>
          <p:cNvPicPr>
            <a:picLocks noGrp="1" noChangeAspect="1"/>
          </p:cNvPicPr>
          <p:nvPr>
            <p:ph idx="1"/>
          </p:nvPr>
        </p:nvPicPr>
        <p:blipFill>
          <a:blip r:embed="rId3"/>
          <a:stretch>
            <a:fillRect/>
          </a:stretch>
        </p:blipFill>
        <p:spPr>
          <a:xfrm>
            <a:off x="4660900" y="2699544"/>
            <a:ext cx="2870200" cy="2641600"/>
          </a:xfrm>
        </p:spPr>
      </p:pic>
    </p:spTree>
    <p:extLst>
      <p:ext uri="{BB962C8B-B14F-4D97-AF65-F5344CB8AC3E}">
        <p14:creationId xmlns:p14="http://schemas.microsoft.com/office/powerpoint/2010/main" val="285263559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4205</TotalTime>
  <Words>1414</Words>
  <Application>Microsoft Macintosh PowerPoint</Application>
  <PresentationFormat>Widescreen</PresentationFormat>
  <Paragraphs>112</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Courier New</vt:lpstr>
      <vt:lpstr>Gill Sans MT</vt:lpstr>
      <vt:lpstr>Helvetica</vt:lpstr>
      <vt:lpstr>Wingdings 2</vt:lpstr>
      <vt:lpstr>Dividend</vt:lpstr>
      <vt:lpstr>Financial Customer Analyses and Campaign Development FOR BANK ABC</vt:lpstr>
      <vt:lpstr>DATA integration</vt:lpstr>
      <vt:lpstr>General distribution of financial customers </vt:lpstr>
      <vt:lpstr>General distribution of financial customers </vt:lpstr>
      <vt:lpstr>General distribution of financial customers </vt:lpstr>
      <vt:lpstr>General distribution of financial customers </vt:lpstr>
      <vt:lpstr>DATA insight</vt:lpstr>
      <vt:lpstr>DATA insight</vt:lpstr>
      <vt:lpstr>Cross Sell Campaign Insights</vt:lpstr>
      <vt:lpstr>Cross Sell Campaign Insights</vt:lpstr>
      <vt:lpstr>Cross Sell Campaign Insights</vt:lpstr>
      <vt:lpstr>Cross Sell Campaign Insights</vt:lpstr>
      <vt:lpstr>Cross Sell Campaign Insights</vt:lpstr>
      <vt:lpstr>Cross Sell Campaign Insights</vt:lpstr>
      <vt:lpstr>Cross Sell Campaign Insights</vt:lpstr>
      <vt:lpstr>Cross Sell Campaign Insights</vt:lpstr>
      <vt:lpstr>Cross Sell Campaign Insights</vt:lpstr>
      <vt:lpstr>Cross Sell Campaign Insights</vt:lpstr>
      <vt:lpstr>Cross Sell Campaign Insights</vt:lpstr>
      <vt:lpstr>Cross Sell Campaign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Customer Analyses and Campaign Development FOR BANK ABC</dc:title>
  <dc:creator>skleong</dc:creator>
  <cp:lastModifiedBy>skleong</cp:lastModifiedBy>
  <cp:revision>2</cp:revision>
  <dcterms:created xsi:type="dcterms:W3CDTF">2023-06-14T07:52:31Z</dcterms:created>
  <dcterms:modified xsi:type="dcterms:W3CDTF">2023-06-18T01:10:57Z</dcterms:modified>
</cp:coreProperties>
</file>