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307" r:id="rId2"/>
    <p:sldId id="339" r:id="rId3"/>
    <p:sldId id="315" r:id="rId4"/>
    <p:sldId id="335" r:id="rId5"/>
    <p:sldId id="320" r:id="rId6"/>
    <p:sldId id="353" r:id="rId7"/>
    <p:sldId id="354" r:id="rId8"/>
    <p:sldId id="340" r:id="rId9"/>
    <p:sldId id="349" r:id="rId10"/>
    <p:sldId id="350" r:id="rId11"/>
    <p:sldId id="348" r:id="rId12"/>
    <p:sldId id="351" r:id="rId13"/>
    <p:sldId id="352" r:id="rId14"/>
    <p:sldId id="345" r:id="rId15"/>
    <p:sldId id="341" r:id="rId16"/>
    <p:sldId id="357" r:id="rId17"/>
    <p:sldId id="347" r:id="rId18"/>
    <p:sldId id="356" r:id="rId19"/>
    <p:sldId id="358" r:id="rId20"/>
    <p:sldId id="360" r:id="rId21"/>
    <p:sldId id="362" r:id="rId22"/>
    <p:sldId id="365" r:id="rId23"/>
    <p:sldId id="363" r:id="rId24"/>
    <p:sldId id="336" r:id="rId25"/>
    <p:sldId id="337" r:id="rId26"/>
    <p:sldId id="338" r:id="rId2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874AE"/>
    <a:srgbClr val="DFC9EF"/>
    <a:srgbClr val="BB71BB"/>
    <a:srgbClr val="AE7EAE"/>
    <a:srgbClr val="CD5F96"/>
    <a:srgbClr val="9E5ECE"/>
    <a:srgbClr val="7030A0"/>
    <a:srgbClr val="336600"/>
    <a:srgbClr val="427647"/>
    <a:srgbClr val="C81A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F09231-7775-43BE-A57D-B155A789EB2C}" v="368" dt="2019-02-17T16:08:02.28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5537" autoAdjust="0"/>
  </p:normalViewPr>
  <p:slideViewPr>
    <p:cSldViewPr snapToGrid="0">
      <p:cViewPr varScale="1">
        <p:scale>
          <a:sx n="100" d="100"/>
          <a:sy n="100" d="100"/>
        </p:scale>
        <p:origin x="1412" y="6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B1842C-1D93-453F-86AC-70661E80FBC9}" type="datetimeFigureOut">
              <a:rPr lang="zh-TW" altLang="en-US" smtClean="0"/>
              <a:t>2020/3/12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F8AEE3-F306-45E2-82DD-4A9A2B5F51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21836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F8AEE3-F306-45E2-82DD-4A9A2B5F516D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38709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>
            <a:normAutofit/>
          </a:bodyPr>
          <a:lstStyle>
            <a:lvl1pPr algn="ctr">
              <a:defRPr sz="6000" b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78BE5-F8D8-40DA-92C3-C3AFF6CC4C0A}" type="datetime1">
              <a:rPr lang="zh-TW" altLang="en-US" smtClean="0"/>
              <a:t>2020/3/12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5C5AE-66EF-4D6E-87C1-324443DF8A8F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1026" name="Picture 2" descr="http://adidos.cs.nthu.edu.tw/ADiDoS/imgs/NTHU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74453" y="89806"/>
            <a:ext cx="1167494" cy="11535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文字方塊 9"/>
          <p:cNvSpPr txBox="1"/>
          <p:nvPr userDrawn="1"/>
        </p:nvSpPr>
        <p:spPr>
          <a:xfrm>
            <a:off x="3380584" y="6533018"/>
            <a:ext cx="23828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Vision Circuits and Systems Lab</a:t>
            </a:r>
            <a:endParaRPr lang="zh-TW" altLang="en-US" sz="1200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ea typeface="Arial Unicode MS" panose="020B0604020202020204" pitchFamily="34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4839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73DCD-14C0-41B3-B9D4-4F8ACD529429}" type="datetime1">
              <a:rPr lang="zh-TW" altLang="en-US" smtClean="0"/>
              <a:t>2020/3/12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5C5AE-66EF-4D6E-87C1-324443DF8A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5875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3596F-68FA-4C6E-9AE7-15A1DF841E1B}" type="datetime1">
              <a:rPr lang="zh-TW" altLang="en-US" smtClean="0"/>
              <a:t>2020/3/12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5C5AE-66EF-4D6E-87C1-324443DF8A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0999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58994"/>
            <a:ext cx="7886700" cy="1210577"/>
          </a:xfrm>
        </p:spPr>
        <p:txBody>
          <a:bodyPr>
            <a:normAutofit/>
          </a:bodyPr>
          <a:lstStyle>
            <a:lvl1pPr algn="l">
              <a:defRPr sz="4000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26721"/>
            <a:ext cx="7886700" cy="4650243"/>
          </a:xfrm>
        </p:spPr>
        <p:txBody>
          <a:bodyPr/>
          <a:lstStyle>
            <a:lvl1pPr>
              <a:defRPr>
                <a:latin typeface="微軟正黑體 Light" panose="020B0304030504040204" pitchFamily="34" charset="-120"/>
                <a:ea typeface="微軟正黑體 Light" panose="020B0304030504040204" pitchFamily="34" charset="-120"/>
              </a:defRPr>
            </a:lvl1pPr>
            <a:lvl2pPr>
              <a:defRPr>
                <a:latin typeface="微軟正黑體 Light" panose="020B0304030504040204" pitchFamily="34" charset="-120"/>
                <a:ea typeface="微軟正黑體 Light" panose="020B0304030504040204" pitchFamily="34" charset="-120"/>
              </a:defRPr>
            </a:lvl2pPr>
            <a:lvl3pPr>
              <a:defRPr>
                <a:latin typeface="微軟正黑體 Light" panose="020B0304030504040204" pitchFamily="34" charset="-120"/>
                <a:ea typeface="微軟正黑體 Light" panose="020B0304030504040204" pitchFamily="34" charset="-120"/>
              </a:defRPr>
            </a:lvl3pPr>
            <a:lvl4pPr>
              <a:defRPr>
                <a:latin typeface="微軟正黑體 Light" panose="020B0304030504040204" pitchFamily="34" charset="-120"/>
                <a:ea typeface="微軟正黑體 Light" panose="020B0304030504040204" pitchFamily="34" charset="-120"/>
              </a:defRPr>
            </a:lvl4pPr>
            <a:lvl5pPr>
              <a:defRPr>
                <a:latin typeface="微軟正黑體 Light" panose="020B0304030504040204" pitchFamily="34" charset="-120"/>
                <a:ea typeface="微軟正黑體 Light" panose="020B0304030504040204" pitchFamily="34" charset="-120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903E7-3DFB-445E-9024-454DADE4FB8C}" type="datetime1">
              <a:rPr lang="zh-TW" altLang="en-US" smtClean="0"/>
              <a:t>2020/3/12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5C5AE-66EF-4D6E-87C1-324443DF8A8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文字方塊 8"/>
          <p:cNvSpPr txBox="1"/>
          <p:nvPr userDrawn="1"/>
        </p:nvSpPr>
        <p:spPr>
          <a:xfrm>
            <a:off x="3380584" y="6533018"/>
            <a:ext cx="23828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Vision Circuits and Systems Lab</a:t>
            </a:r>
            <a:endParaRPr lang="zh-TW" altLang="en-US" sz="1200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ea typeface="Arial Unicode MS" panose="020B0604020202020204" pitchFamily="34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0161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>
            <a:normAutofit/>
          </a:bodyPr>
          <a:lstStyle>
            <a:lvl1pPr>
              <a:defRPr sz="4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0A316-33AB-48D3-A775-B2C29C422B5C}" type="datetime1">
              <a:rPr lang="zh-TW" altLang="en-US" smtClean="0"/>
              <a:t>2020/3/12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5C5AE-66EF-4D6E-87C1-324443DF8A8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文字方塊 8"/>
          <p:cNvSpPr txBox="1"/>
          <p:nvPr userDrawn="1"/>
        </p:nvSpPr>
        <p:spPr>
          <a:xfrm>
            <a:off x="3380584" y="6533018"/>
            <a:ext cx="23828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Vision Circuits and Systems Lab</a:t>
            </a:r>
            <a:endParaRPr lang="zh-TW" altLang="en-US" sz="1200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ea typeface="Arial Unicode MS" panose="020B0604020202020204" pitchFamily="34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6395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F12C1-3505-4B5B-A681-93437331FCE5}" type="datetime1">
              <a:rPr lang="zh-TW" altLang="en-US" smtClean="0"/>
              <a:t>2020/3/12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5C5AE-66EF-4D6E-87C1-324443DF8A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1315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BBE75-B540-4E64-99C0-957A22601485}" type="datetime1">
              <a:rPr lang="zh-TW" altLang="en-US" smtClean="0"/>
              <a:t>2020/3/12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5C5AE-66EF-4D6E-87C1-324443DF8A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8512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A9E28-6FA1-45AD-82CD-22CC8422846E}" type="datetime1">
              <a:rPr lang="zh-TW" altLang="en-US" smtClean="0"/>
              <a:t>2020/3/12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5C5AE-66EF-4D6E-87C1-324443DF8A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9543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014B7-F20F-42BC-96E1-1ACBB1F1A90F}" type="datetime1">
              <a:rPr lang="zh-TW" altLang="en-US" smtClean="0"/>
              <a:t>2020/3/12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5C5AE-66EF-4D6E-87C1-324443DF8A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0503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6739E-16F7-4305-96FE-CAD60E917376}" type="datetime1">
              <a:rPr lang="zh-TW" altLang="en-US" smtClean="0"/>
              <a:t>2020/3/12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5C5AE-66EF-4D6E-87C1-324443DF8A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8983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F555B-4B4E-4637-9CC2-9BE06DB75631}" type="datetime1">
              <a:rPr lang="zh-TW" altLang="en-US" smtClean="0"/>
              <a:t>2020/3/12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5C5AE-66EF-4D6E-87C1-324443DF8A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3318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58994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646928"/>
            <a:ext cx="7886700" cy="45300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652FDD-EFD4-4A93-85F8-0B9D0C5379FD}" type="datetime1">
              <a:rPr lang="zh-TW" altLang="en-US" smtClean="0"/>
              <a:t>2020/3/12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43725" y="608252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25C5AE-66EF-4D6E-87C1-324443DF8A8F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8" name="直線接點 7"/>
          <p:cNvCxnSpPr/>
          <p:nvPr userDrawn="1"/>
        </p:nvCxnSpPr>
        <p:spPr>
          <a:xfrm>
            <a:off x="0" y="6470647"/>
            <a:ext cx="9144000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/>
          <p:cNvSpPr txBox="1"/>
          <p:nvPr userDrawn="1"/>
        </p:nvSpPr>
        <p:spPr>
          <a:xfrm>
            <a:off x="3380584" y="6533018"/>
            <a:ext cx="23828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Vision Circuits and Systems Lab</a:t>
            </a:r>
            <a:endParaRPr lang="zh-TW" altLang="en-US" sz="1200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ea typeface="Arial Unicode MS" panose="020B0604020202020204" pitchFamily="34" charset="-120"/>
              <a:cs typeface="Arial" panose="020B0604020202020204" pitchFamily="34" charset="0"/>
            </a:endParaRPr>
          </a:p>
        </p:txBody>
      </p:sp>
      <p:sp>
        <p:nvSpPr>
          <p:cNvPr id="10" name="文字方塊 9"/>
          <p:cNvSpPr txBox="1"/>
          <p:nvPr userDrawn="1"/>
        </p:nvSpPr>
        <p:spPr>
          <a:xfrm>
            <a:off x="7778340" y="6533018"/>
            <a:ext cx="8595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NTHU EE</a:t>
            </a:r>
            <a:endParaRPr lang="zh-TW" altLang="en-US" sz="1200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2" descr="http://adidos.cs.nthu.edu.tw/ADiDoS/imgs/NTHU.pn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613379" y="6492779"/>
            <a:ext cx="348063" cy="3439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7359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軟正黑體 Light" panose="020B0304030504040204" pitchFamily="34" charset="-120"/>
          <a:ea typeface="微軟正黑體 Light" panose="020B0304030504040204" pitchFamily="34" charset="-120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軟正黑體 Light" panose="020B0304030504040204" pitchFamily="34" charset="-120"/>
          <a:ea typeface="微軟正黑體 Light" panose="020B0304030504040204" pitchFamily="34" charset="-120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軟正黑體 Light" panose="020B0304030504040204" pitchFamily="34" charset="-120"/>
          <a:ea typeface="微軟正黑體 Light" panose="020B0304030504040204" pitchFamily="34" charset="-120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軟正黑體 Light" panose="020B0304030504040204" pitchFamily="34" charset="-120"/>
          <a:ea typeface="微軟正黑體 Light" panose="020B0304030504040204" pitchFamily="34" charset="-120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軟正黑體 Light" panose="020B0304030504040204" pitchFamily="34" charset="-120"/>
          <a:ea typeface="微軟正黑體 Light" panose="020B0304030504040204" pitchFamily="34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2.mathworks.cn/help/matlab/learn_matlab/basic-plotting-functions.html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jpeg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7" Type="http://schemas.openxmlformats.org/officeDocument/2006/relationships/image" Target="../media/image3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1.png"/><Relationship Id="rId4" Type="http://schemas.openxmlformats.org/officeDocument/2006/relationships/image" Target="../media/image37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4.png"/><Relationship Id="rId7" Type="http://schemas.openxmlformats.org/officeDocument/2006/relationships/image" Target="../media/image40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6.png"/><Relationship Id="rId10" Type="http://schemas.openxmlformats.org/officeDocument/2006/relationships/image" Target="../media/image43.png"/><Relationship Id="rId4" Type="http://schemas.openxmlformats.org/officeDocument/2006/relationships/image" Target="../media/image35.png"/><Relationship Id="rId9" Type="http://schemas.openxmlformats.org/officeDocument/2006/relationships/image" Target="../media/image4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7" Type="http://schemas.openxmlformats.org/officeDocument/2006/relationships/image" Target="../media/image54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4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7" Type="http://schemas.openxmlformats.org/officeDocument/2006/relationships/image" Target="../media/image60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learning.cc.nthu.edu.tw/var/file/319/1319/img/2902/NTHU_MATLAB_TAHen.pdf" TargetMode="External"/><Relationship Id="rId2" Type="http://schemas.openxmlformats.org/officeDocument/2006/relationships/hyperlink" Target="http://learning.cc.nthu.edu.tw/var/file/319/1319/img/2902/NTHU_MATLAB_TAHtw.pdf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thworks.com/help/matlab/getting-started-with-matlab.html" TargetMode="External"/><Relationship Id="rId2" Type="http://schemas.openxmlformats.org/officeDocument/2006/relationships/hyperlink" Target="https://ww2.mathworks.cn/help/matlab/getting-started-with-matlab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550862"/>
            <a:ext cx="7772400" cy="3284537"/>
          </a:xfrm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7030A0"/>
                </a:solidFill>
              </a:rPr>
              <a:t>MATLAB</a:t>
            </a:r>
            <a:r>
              <a:rPr lang="zh-TW" altLang="en-US" sz="4800" b="1" dirty="0">
                <a:solidFill>
                  <a:srgbClr val="7030A0"/>
                </a:solidFill>
              </a:rPr>
              <a:t> </a:t>
            </a:r>
            <a:r>
              <a:rPr lang="en-US" altLang="zh-TW" sz="4800" b="1" dirty="0">
                <a:solidFill>
                  <a:srgbClr val="7030A0"/>
                </a:solidFill>
              </a:rPr>
              <a:t>Tutorial </a:t>
            </a:r>
            <a:br>
              <a:rPr lang="en-US" altLang="zh-TW" sz="4800" b="1" dirty="0">
                <a:solidFill>
                  <a:srgbClr val="7030A0"/>
                </a:solidFill>
              </a:rPr>
            </a:br>
            <a:r>
              <a:rPr lang="en-US" altLang="zh-TW" sz="4800" b="1" dirty="0">
                <a:solidFill>
                  <a:srgbClr val="7030A0"/>
                </a:solidFill>
              </a:rPr>
              <a:t>for Signal Processing</a:t>
            </a:r>
            <a:endParaRPr lang="zh-TW" altLang="en-US" sz="4400" dirty="0">
              <a:cs typeface="Times New Roman" panose="02020603050405020304" pitchFamily="18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143000" y="4991099"/>
            <a:ext cx="6858000" cy="999805"/>
          </a:xfrm>
        </p:spPr>
        <p:txBody>
          <a:bodyPr>
            <a:normAutofit/>
          </a:bodyPr>
          <a:lstStyle/>
          <a:p>
            <a:r>
              <a:rPr lang="en-US" altLang="zh-TW" b="1" dirty="0">
                <a:latin typeface="+mn-lt"/>
                <a:ea typeface="+mj-ea"/>
                <a:cs typeface="Arial" panose="020B0604020202020204" pitchFamily="34" charset="0"/>
              </a:rPr>
              <a:t>2020/3/12</a:t>
            </a:r>
          </a:p>
          <a:p>
            <a:r>
              <a:rPr lang="zh-TW" altLang="en-US" b="1" dirty="0">
                <a:latin typeface="+mn-lt"/>
                <a:ea typeface="+mj-ea"/>
                <a:cs typeface="Arial" panose="020B0604020202020204" pitchFamily="34" charset="0"/>
              </a:rPr>
              <a:t>翁笠群 </a:t>
            </a:r>
            <a:endParaRPr lang="en-US" altLang="zh-TW" b="1" dirty="0">
              <a:latin typeface="+mn-lt"/>
              <a:ea typeface="+mj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11984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圖片 30">
            <a:extLst>
              <a:ext uri="{FF2B5EF4-FFF2-40B4-BE49-F238E27FC236}">
                <a16:creationId xmlns:a16="http://schemas.microsoft.com/office/drawing/2014/main" id="{A3A4163B-B249-4390-8FE3-F5CF2D793F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844" y="1467205"/>
            <a:ext cx="3822979" cy="4733823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83374CD7-CB18-483E-9B18-F0D85BEF4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705" y="195888"/>
            <a:ext cx="7886700" cy="1210577"/>
          </a:xfrm>
        </p:spPr>
        <p:txBody>
          <a:bodyPr>
            <a:normAutofit/>
          </a:bodyPr>
          <a:lstStyle/>
          <a:p>
            <a:r>
              <a:rPr lang="en-US" altLang="zh-TW" sz="4800" dirty="0">
                <a:solidFill>
                  <a:srgbClr val="7030A0"/>
                </a:solidFill>
                <a:latin typeface="+mn-lt"/>
              </a:rPr>
              <a:t>Array Indexing</a:t>
            </a:r>
            <a:endParaRPr lang="zh-TW" altLang="en-US" sz="4800" dirty="0">
              <a:solidFill>
                <a:srgbClr val="7030A0"/>
              </a:solidFill>
              <a:latin typeface="+mn-lt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9C7F8DA-000D-4EE9-8779-1C83ABCF2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5C5AE-66EF-4D6E-87C1-324443DF8A8F}" type="slidenum">
              <a:rPr lang="zh-TW" altLang="en-US" smtClean="0"/>
              <a:t>10</a:t>
            </a:fld>
            <a:endParaRPr lang="zh-TW" altLang="en-US"/>
          </a:p>
        </p:txBody>
      </p:sp>
      <p:grpSp>
        <p:nvGrpSpPr>
          <p:cNvPr id="27" name="群組 26">
            <a:extLst>
              <a:ext uri="{FF2B5EF4-FFF2-40B4-BE49-F238E27FC236}">
                <a16:creationId xmlns:a16="http://schemas.microsoft.com/office/drawing/2014/main" id="{87229BAB-21B7-49E4-9104-CAFA969C6BD2}"/>
              </a:ext>
            </a:extLst>
          </p:cNvPr>
          <p:cNvGrpSpPr/>
          <p:nvPr/>
        </p:nvGrpSpPr>
        <p:grpSpPr>
          <a:xfrm>
            <a:off x="4403725" y="1467206"/>
            <a:ext cx="2616200" cy="4680921"/>
            <a:chOff x="5356225" y="1460856"/>
            <a:chExt cx="2616200" cy="4680921"/>
          </a:xfrm>
        </p:grpSpPr>
        <p:pic>
          <p:nvPicPr>
            <p:cNvPr id="17" name="圖片 16">
              <a:extLst>
                <a:ext uri="{FF2B5EF4-FFF2-40B4-BE49-F238E27FC236}">
                  <a16:creationId xmlns:a16="http://schemas.microsoft.com/office/drawing/2014/main" id="{DFCDCBAD-F42B-415B-A81B-FDEBC5E443E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5356225" y="1460856"/>
              <a:ext cx="2616200" cy="4680921"/>
            </a:xfrm>
            <a:prstGeom prst="rect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</p:pic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356EEF2B-4B1A-49EC-8058-CD0E42AE6B53}"/>
                </a:ext>
              </a:extLst>
            </p:cNvPr>
            <p:cNvSpPr/>
            <p:nvPr/>
          </p:nvSpPr>
          <p:spPr>
            <a:xfrm>
              <a:off x="5634622" y="1539736"/>
              <a:ext cx="1377363" cy="186344"/>
            </a:xfrm>
            <a:prstGeom prst="rect">
              <a:avLst/>
            </a:prstGeom>
            <a:solidFill>
              <a:schemeClr val="accent3">
                <a:alpha val="2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A9E5A873-016F-4D90-BE0B-B148A3D6F97A}"/>
                </a:ext>
              </a:extLst>
            </p:cNvPr>
            <p:cNvSpPr/>
            <p:nvPr/>
          </p:nvSpPr>
          <p:spPr>
            <a:xfrm>
              <a:off x="5615573" y="2997759"/>
              <a:ext cx="1335562" cy="186344"/>
            </a:xfrm>
            <a:prstGeom prst="rect">
              <a:avLst/>
            </a:prstGeom>
            <a:solidFill>
              <a:schemeClr val="accent3">
                <a:alpha val="2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8D1E400D-413C-4F49-99C5-95FC29F7F943}"/>
                </a:ext>
              </a:extLst>
            </p:cNvPr>
            <p:cNvSpPr/>
            <p:nvPr/>
          </p:nvSpPr>
          <p:spPr>
            <a:xfrm>
              <a:off x="5634621" y="4945577"/>
              <a:ext cx="1691161" cy="186344"/>
            </a:xfrm>
            <a:prstGeom prst="rect">
              <a:avLst/>
            </a:prstGeom>
            <a:solidFill>
              <a:schemeClr val="accent3">
                <a:alpha val="2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2" name="矩形 31">
            <a:extLst>
              <a:ext uri="{FF2B5EF4-FFF2-40B4-BE49-F238E27FC236}">
                <a16:creationId xmlns:a16="http://schemas.microsoft.com/office/drawing/2014/main" id="{68AAEFFC-7576-43ED-9CFE-6813AE68FD09}"/>
              </a:ext>
            </a:extLst>
          </p:cNvPr>
          <p:cNvSpPr/>
          <p:nvPr/>
        </p:nvSpPr>
        <p:spPr>
          <a:xfrm>
            <a:off x="540335" y="1487139"/>
            <a:ext cx="731253" cy="186344"/>
          </a:xfrm>
          <a:prstGeom prst="rect">
            <a:avLst/>
          </a:prstGeom>
          <a:solidFill>
            <a:schemeClr val="accent3">
              <a:alpha val="2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586239B1-E9C0-4FF8-8A97-207351110935}"/>
              </a:ext>
            </a:extLst>
          </p:cNvPr>
          <p:cNvSpPr/>
          <p:nvPr/>
        </p:nvSpPr>
        <p:spPr>
          <a:xfrm>
            <a:off x="540334" y="1723680"/>
            <a:ext cx="1786941" cy="186344"/>
          </a:xfrm>
          <a:prstGeom prst="rect">
            <a:avLst/>
          </a:prstGeom>
          <a:solidFill>
            <a:schemeClr val="accent3">
              <a:alpha val="2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439FC6A4-B1CE-41E4-A764-EBF2708CBE6F}"/>
              </a:ext>
            </a:extLst>
          </p:cNvPr>
          <p:cNvSpPr/>
          <p:nvPr/>
        </p:nvSpPr>
        <p:spPr>
          <a:xfrm>
            <a:off x="540333" y="3621322"/>
            <a:ext cx="570917" cy="186344"/>
          </a:xfrm>
          <a:prstGeom prst="rect">
            <a:avLst/>
          </a:prstGeom>
          <a:solidFill>
            <a:schemeClr val="accent3">
              <a:alpha val="2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6062BA82-B68C-42FF-9774-FF35CDE9210E}"/>
              </a:ext>
            </a:extLst>
          </p:cNvPr>
          <p:cNvSpPr/>
          <p:nvPr/>
        </p:nvSpPr>
        <p:spPr>
          <a:xfrm>
            <a:off x="540333" y="5045099"/>
            <a:ext cx="880480" cy="186344"/>
          </a:xfrm>
          <a:prstGeom prst="rect">
            <a:avLst/>
          </a:prstGeom>
          <a:solidFill>
            <a:schemeClr val="accent3">
              <a:alpha val="2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41" name="群組 40">
            <a:extLst>
              <a:ext uri="{FF2B5EF4-FFF2-40B4-BE49-F238E27FC236}">
                <a16:creationId xmlns:a16="http://schemas.microsoft.com/office/drawing/2014/main" id="{93C6B456-ED8F-412A-AA9F-B3023BA70311}"/>
              </a:ext>
            </a:extLst>
          </p:cNvPr>
          <p:cNvGrpSpPr/>
          <p:nvPr/>
        </p:nvGrpSpPr>
        <p:grpSpPr>
          <a:xfrm>
            <a:off x="5943600" y="2999532"/>
            <a:ext cx="3057525" cy="1032718"/>
            <a:chOff x="5943600" y="2999532"/>
            <a:chExt cx="3057525" cy="1032718"/>
          </a:xfrm>
        </p:grpSpPr>
        <p:pic>
          <p:nvPicPr>
            <p:cNvPr id="28" name="圖片 27">
              <a:extLst>
                <a:ext uri="{FF2B5EF4-FFF2-40B4-BE49-F238E27FC236}">
                  <a16:creationId xmlns:a16="http://schemas.microsoft.com/office/drawing/2014/main" id="{F7FAE8C6-B285-4BB2-B864-410ED3944D4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72184" y="2999532"/>
              <a:ext cx="2528941" cy="775334"/>
            </a:xfrm>
            <a:prstGeom prst="rect">
              <a:avLst/>
            </a:prstGeom>
          </p:spPr>
        </p:pic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3A2B6D0A-C926-4176-B90E-EFB5CA52965B}"/>
                </a:ext>
              </a:extLst>
            </p:cNvPr>
            <p:cNvSpPr/>
            <p:nvPr/>
          </p:nvSpPr>
          <p:spPr>
            <a:xfrm>
              <a:off x="6456363" y="3564704"/>
              <a:ext cx="1932462" cy="21016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7" name="直線接點 36">
              <a:extLst>
                <a:ext uri="{FF2B5EF4-FFF2-40B4-BE49-F238E27FC236}">
                  <a16:creationId xmlns:a16="http://schemas.microsoft.com/office/drawing/2014/main" id="{86ACB6DF-009E-48F1-9E93-E85892C294D1}"/>
                </a:ext>
              </a:extLst>
            </p:cNvPr>
            <p:cNvCxnSpPr/>
            <p:nvPr/>
          </p:nvCxnSpPr>
          <p:spPr>
            <a:xfrm flipV="1">
              <a:off x="5943600" y="3774865"/>
              <a:ext cx="512763" cy="25738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群組 41">
            <a:extLst>
              <a:ext uri="{FF2B5EF4-FFF2-40B4-BE49-F238E27FC236}">
                <a16:creationId xmlns:a16="http://schemas.microsoft.com/office/drawing/2014/main" id="{E2EA04B5-D4DE-415D-A744-0DEBD9451A81}"/>
              </a:ext>
            </a:extLst>
          </p:cNvPr>
          <p:cNvGrpSpPr/>
          <p:nvPr/>
        </p:nvGrpSpPr>
        <p:grpSpPr>
          <a:xfrm>
            <a:off x="6324600" y="5170021"/>
            <a:ext cx="2416652" cy="506503"/>
            <a:chOff x="6324600" y="5170021"/>
            <a:chExt cx="2416652" cy="506503"/>
          </a:xfrm>
        </p:grpSpPr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71397D80-9843-408C-907B-9BF548350AC8}"/>
                </a:ext>
              </a:extLst>
            </p:cNvPr>
            <p:cNvSpPr/>
            <p:nvPr/>
          </p:nvSpPr>
          <p:spPr>
            <a:xfrm>
              <a:off x="6472184" y="5307192"/>
              <a:ext cx="226906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dirty="0">
                  <a:solidFill>
                    <a:srgbClr val="FF0000"/>
                  </a:solidFill>
                </a:rPr>
                <a:t>Logical(B</a:t>
              </a:r>
              <a:r>
                <a:rPr lang="zh-TW" altLang="en-US" dirty="0">
                  <a:solidFill>
                    <a:srgbClr val="FF0000"/>
                  </a:solidFill>
                </a:rPr>
                <a:t>ool</a:t>
              </a:r>
              <a:r>
                <a:rPr lang="en-US" altLang="zh-TW" dirty="0">
                  <a:solidFill>
                    <a:srgbClr val="FF0000"/>
                  </a:solidFill>
                </a:rPr>
                <a:t>)</a:t>
              </a:r>
              <a:r>
                <a:rPr lang="zh-TW" altLang="en-US" dirty="0">
                  <a:solidFill>
                    <a:srgbClr val="FF0000"/>
                  </a:solidFill>
                </a:rPr>
                <a:t> </a:t>
              </a:r>
              <a:r>
                <a:rPr lang="en-US" altLang="zh-TW" dirty="0">
                  <a:solidFill>
                    <a:srgbClr val="FF0000"/>
                  </a:solidFill>
                </a:rPr>
                <a:t>I</a:t>
              </a:r>
              <a:r>
                <a:rPr lang="zh-TW" altLang="en-US" dirty="0">
                  <a:solidFill>
                    <a:srgbClr val="FF0000"/>
                  </a:solidFill>
                </a:rPr>
                <a:t>ndexing</a:t>
              </a:r>
              <a:endParaRPr lang="en-US" altLang="zh-TW" dirty="0">
                <a:solidFill>
                  <a:srgbClr val="FF0000"/>
                </a:solidFill>
              </a:endParaRPr>
            </a:p>
          </p:txBody>
        </p:sp>
        <p:cxnSp>
          <p:nvCxnSpPr>
            <p:cNvPr id="38" name="直線接點 37">
              <a:extLst>
                <a:ext uri="{FF2B5EF4-FFF2-40B4-BE49-F238E27FC236}">
                  <a16:creationId xmlns:a16="http://schemas.microsoft.com/office/drawing/2014/main" id="{73917400-32AD-4CBC-A701-FD11D901FCB0}"/>
                </a:ext>
              </a:extLst>
            </p:cNvPr>
            <p:cNvCxnSpPr>
              <a:cxnSpLocks/>
            </p:cNvCxnSpPr>
            <p:nvPr/>
          </p:nvCxnSpPr>
          <p:spPr>
            <a:xfrm>
              <a:off x="6324600" y="5170021"/>
              <a:ext cx="222250" cy="22966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239260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3374CD7-CB18-483E-9B18-F0D85BEF4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705" y="195888"/>
            <a:ext cx="7886700" cy="1210577"/>
          </a:xfrm>
        </p:spPr>
        <p:txBody>
          <a:bodyPr>
            <a:normAutofit/>
          </a:bodyPr>
          <a:lstStyle/>
          <a:p>
            <a:r>
              <a:rPr lang="en-US" altLang="zh-TW" sz="4800" dirty="0">
                <a:solidFill>
                  <a:srgbClr val="7030A0"/>
                </a:solidFill>
                <a:latin typeface="+mn-lt"/>
              </a:rPr>
              <a:t>Array Concatenation</a:t>
            </a:r>
            <a:endParaRPr lang="zh-TW" altLang="en-US" sz="4800" dirty="0">
              <a:solidFill>
                <a:srgbClr val="7030A0"/>
              </a:solidFill>
              <a:latin typeface="+mn-lt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9C7F8DA-000D-4EE9-8779-1C83ABCF2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5C5AE-66EF-4D6E-87C1-324443DF8A8F}" type="slidenum">
              <a:rPr lang="zh-TW" altLang="en-US" smtClean="0"/>
              <a:t>11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A61F8BB-DABE-4651-B636-2D0C0AF2E2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868" y="1692275"/>
            <a:ext cx="1919235" cy="4390250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0AFBCC9F-0E88-47F0-BDD3-6BBB28E622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2094" y="1196563"/>
            <a:ext cx="2402373" cy="5182824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35884DBE-31CD-4C9F-91BD-C953DA60C598}"/>
              </a:ext>
            </a:extLst>
          </p:cNvPr>
          <p:cNvSpPr/>
          <p:nvPr/>
        </p:nvSpPr>
        <p:spPr>
          <a:xfrm>
            <a:off x="1775885" y="1647825"/>
            <a:ext cx="1612899" cy="263525"/>
          </a:xfrm>
          <a:prstGeom prst="rect">
            <a:avLst/>
          </a:prstGeom>
          <a:solidFill>
            <a:schemeClr val="accent3">
              <a:alpha val="20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AD23883-63F9-4482-B55A-15E881F39C8A}"/>
              </a:ext>
            </a:extLst>
          </p:cNvPr>
          <p:cNvSpPr/>
          <p:nvPr/>
        </p:nvSpPr>
        <p:spPr>
          <a:xfrm>
            <a:off x="1769533" y="4029075"/>
            <a:ext cx="1526118" cy="263525"/>
          </a:xfrm>
          <a:prstGeom prst="rect">
            <a:avLst/>
          </a:prstGeom>
          <a:solidFill>
            <a:schemeClr val="accent3">
              <a:alpha val="20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7C6BA84-CD5A-4EF2-88F2-894F5152B067}"/>
              </a:ext>
            </a:extLst>
          </p:cNvPr>
          <p:cNvSpPr/>
          <p:nvPr/>
        </p:nvSpPr>
        <p:spPr>
          <a:xfrm>
            <a:off x="5274734" y="1166046"/>
            <a:ext cx="1210482" cy="244651"/>
          </a:xfrm>
          <a:prstGeom prst="rect">
            <a:avLst/>
          </a:prstGeom>
          <a:solidFill>
            <a:schemeClr val="accent3">
              <a:alpha val="20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DE66487-5191-42B1-9C0B-CDD76F80AC8E}"/>
              </a:ext>
            </a:extLst>
          </p:cNvPr>
          <p:cNvSpPr/>
          <p:nvPr/>
        </p:nvSpPr>
        <p:spPr>
          <a:xfrm>
            <a:off x="5274734" y="3506193"/>
            <a:ext cx="1210482" cy="244651"/>
          </a:xfrm>
          <a:prstGeom prst="rect">
            <a:avLst/>
          </a:prstGeom>
          <a:solidFill>
            <a:schemeClr val="accent3">
              <a:alpha val="20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93032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圖片 20">
            <a:extLst>
              <a:ext uri="{FF2B5EF4-FFF2-40B4-BE49-F238E27FC236}">
                <a16:creationId xmlns:a16="http://schemas.microsoft.com/office/drawing/2014/main" id="{38DB2331-24BC-4D62-9351-9E623CFA2E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849" y="1406465"/>
            <a:ext cx="3170753" cy="4956810"/>
          </a:xfrm>
          <a:prstGeom prst="rect">
            <a:avLst/>
          </a:prstGeom>
        </p:spPr>
      </p:pic>
      <p:pic>
        <p:nvPicPr>
          <p:cNvPr id="22" name="圖片 21">
            <a:extLst>
              <a:ext uri="{FF2B5EF4-FFF2-40B4-BE49-F238E27FC236}">
                <a16:creationId xmlns:a16="http://schemas.microsoft.com/office/drawing/2014/main" id="{BD5A0170-BA87-447B-A6C8-AF2384D1A4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3732" y="2337092"/>
            <a:ext cx="1776190" cy="3304540"/>
          </a:xfrm>
          <a:prstGeom prst="rect">
            <a:avLst/>
          </a:prstGeom>
        </p:spPr>
      </p:pic>
      <p:pic>
        <p:nvPicPr>
          <p:cNvPr id="23" name="圖片 22">
            <a:extLst>
              <a:ext uri="{FF2B5EF4-FFF2-40B4-BE49-F238E27FC236}">
                <a16:creationId xmlns:a16="http://schemas.microsoft.com/office/drawing/2014/main" id="{F09D2F4E-03C8-4E08-A72B-D35EC12F1B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1178" y="2337092"/>
            <a:ext cx="1769306" cy="3263234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83374CD7-CB18-483E-9B18-F0D85BEF4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705" y="195888"/>
            <a:ext cx="7886700" cy="1210577"/>
          </a:xfrm>
        </p:spPr>
        <p:txBody>
          <a:bodyPr>
            <a:normAutofit/>
          </a:bodyPr>
          <a:lstStyle/>
          <a:p>
            <a:r>
              <a:rPr lang="en-US" altLang="zh-TW" sz="4800" dirty="0">
                <a:solidFill>
                  <a:srgbClr val="7030A0"/>
                </a:solidFill>
                <a:latin typeface="+mn-lt"/>
              </a:rPr>
              <a:t>Complex Number </a:t>
            </a:r>
            <a:r>
              <a:rPr lang="en-US" altLang="zh-TW" sz="4800" b="0" dirty="0">
                <a:solidFill>
                  <a:srgbClr val="7030A0"/>
                </a:solidFill>
                <a:latin typeface="+mn-lt"/>
              </a:rPr>
              <a:t>(a + bi)</a:t>
            </a:r>
            <a:endParaRPr lang="zh-TW" altLang="en-US" sz="4800" b="0" dirty="0">
              <a:solidFill>
                <a:srgbClr val="7030A0"/>
              </a:solidFill>
              <a:latin typeface="+mn-lt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9C7F8DA-000D-4EE9-8779-1C83ABCF2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5C5AE-66EF-4D6E-87C1-324443DF8A8F}" type="slidenum">
              <a:rPr lang="zh-TW" altLang="en-US" smtClean="0"/>
              <a:t>12</a:t>
            </a:fld>
            <a:endParaRPr lang="zh-TW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940F3B5-B469-4412-BAE0-E46F9D7BFBFE}"/>
              </a:ext>
            </a:extLst>
          </p:cNvPr>
          <p:cNvSpPr/>
          <p:nvPr/>
        </p:nvSpPr>
        <p:spPr>
          <a:xfrm>
            <a:off x="810683" y="1406465"/>
            <a:ext cx="2240491" cy="231835"/>
          </a:xfrm>
          <a:prstGeom prst="rect">
            <a:avLst/>
          </a:prstGeom>
          <a:solidFill>
            <a:schemeClr val="accent3">
              <a:alpha val="20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E2B20F9-27C4-4679-8965-72ECB9A5DEFB}"/>
              </a:ext>
            </a:extLst>
          </p:cNvPr>
          <p:cNvSpPr/>
          <p:nvPr/>
        </p:nvSpPr>
        <p:spPr>
          <a:xfrm>
            <a:off x="838199" y="3120964"/>
            <a:ext cx="2354792" cy="231835"/>
          </a:xfrm>
          <a:prstGeom prst="rect">
            <a:avLst/>
          </a:prstGeom>
          <a:solidFill>
            <a:schemeClr val="accent3">
              <a:alpha val="20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E5673CA-2A94-4BDE-B7CA-C4BBAED34E34}"/>
              </a:ext>
            </a:extLst>
          </p:cNvPr>
          <p:cNvSpPr/>
          <p:nvPr/>
        </p:nvSpPr>
        <p:spPr>
          <a:xfrm>
            <a:off x="846666" y="4846047"/>
            <a:ext cx="2429934" cy="238185"/>
          </a:xfrm>
          <a:prstGeom prst="rect">
            <a:avLst/>
          </a:prstGeom>
          <a:solidFill>
            <a:schemeClr val="accent3">
              <a:alpha val="20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FB69F3D9-B7FE-4E46-9437-963A7C423398}"/>
              </a:ext>
            </a:extLst>
          </p:cNvPr>
          <p:cNvSpPr/>
          <p:nvPr/>
        </p:nvSpPr>
        <p:spPr>
          <a:xfrm>
            <a:off x="4540251" y="2337094"/>
            <a:ext cx="607484" cy="211374"/>
          </a:xfrm>
          <a:prstGeom prst="rect">
            <a:avLst/>
          </a:prstGeom>
          <a:solidFill>
            <a:schemeClr val="accent3">
              <a:alpha val="20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CCD4A5CE-FB3C-4718-AB23-673204F8F59B}"/>
              </a:ext>
            </a:extLst>
          </p:cNvPr>
          <p:cNvSpPr/>
          <p:nvPr/>
        </p:nvSpPr>
        <p:spPr>
          <a:xfrm>
            <a:off x="4552950" y="4110858"/>
            <a:ext cx="607484" cy="211374"/>
          </a:xfrm>
          <a:prstGeom prst="rect">
            <a:avLst/>
          </a:prstGeom>
          <a:solidFill>
            <a:schemeClr val="accent3">
              <a:alpha val="20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710C55DF-7383-49DD-BFEF-867C81F1E154}"/>
              </a:ext>
            </a:extLst>
          </p:cNvPr>
          <p:cNvSpPr/>
          <p:nvPr/>
        </p:nvSpPr>
        <p:spPr>
          <a:xfrm>
            <a:off x="6991952" y="4092232"/>
            <a:ext cx="714408" cy="211374"/>
          </a:xfrm>
          <a:prstGeom prst="rect">
            <a:avLst/>
          </a:prstGeom>
          <a:solidFill>
            <a:schemeClr val="accent3">
              <a:alpha val="20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B107F17-EA64-4FB1-ABB1-3ADE651C1B70}"/>
              </a:ext>
            </a:extLst>
          </p:cNvPr>
          <p:cNvSpPr/>
          <p:nvPr/>
        </p:nvSpPr>
        <p:spPr>
          <a:xfrm>
            <a:off x="6983486" y="2315929"/>
            <a:ext cx="541688" cy="211374"/>
          </a:xfrm>
          <a:prstGeom prst="rect">
            <a:avLst/>
          </a:prstGeom>
          <a:solidFill>
            <a:schemeClr val="accent3">
              <a:alpha val="20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7DADF1CB-99E4-4582-A722-4991A74912AE}"/>
              </a:ext>
            </a:extLst>
          </p:cNvPr>
          <p:cNvSpPr txBox="1"/>
          <p:nvPr/>
        </p:nvSpPr>
        <p:spPr>
          <a:xfrm>
            <a:off x="7349156" y="5621489"/>
            <a:ext cx="1407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(unit: </a:t>
            </a:r>
            <a:r>
              <a:rPr lang="en-US" altLang="zh-TW" dirty="0">
                <a:solidFill>
                  <a:srgbClr val="FF0000"/>
                </a:solidFill>
              </a:rPr>
              <a:t>radian</a:t>
            </a:r>
            <a:r>
              <a:rPr lang="en-US" altLang="zh-TW" dirty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409808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3374CD7-CB18-483E-9B18-F0D85BEF4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705" y="195888"/>
            <a:ext cx="7886700" cy="1210577"/>
          </a:xfrm>
        </p:spPr>
        <p:txBody>
          <a:bodyPr>
            <a:normAutofit/>
          </a:bodyPr>
          <a:lstStyle/>
          <a:p>
            <a:r>
              <a:rPr lang="en-US" altLang="zh-TW" sz="4800" dirty="0">
                <a:solidFill>
                  <a:srgbClr val="7030A0"/>
                </a:solidFill>
                <a:latin typeface="+mn-lt"/>
              </a:rPr>
              <a:t>Operation </a:t>
            </a:r>
            <a:r>
              <a:rPr lang="en-US" altLang="zh-TW" sz="4800" b="0" dirty="0">
                <a:solidFill>
                  <a:srgbClr val="7030A0"/>
                </a:solidFill>
                <a:latin typeface="+mn-lt"/>
              </a:rPr>
              <a:t>(+ -</a:t>
            </a:r>
            <a:r>
              <a:rPr lang="zh-TW" altLang="en-US" sz="4800" b="0" dirty="0">
                <a:solidFill>
                  <a:srgbClr val="7030A0"/>
                </a:solidFill>
                <a:latin typeface="+mn-lt"/>
              </a:rPr>
              <a:t> × ÷ ^</a:t>
            </a:r>
            <a:r>
              <a:rPr lang="en-US" altLang="zh-TW" sz="4800" b="0" dirty="0">
                <a:solidFill>
                  <a:srgbClr val="7030A0"/>
                </a:solidFill>
                <a:latin typeface="+mn-lt"/>
              </a:rPr>
              <a:t>)</a:t>
            </a:r>
            <a:endParaRPr lang="zh-TW" altLang="en-US" sz="4800" b="0" dirty="0">
              <a:solidFill>
                <a:srgbClr val="7030A0"/>
              </a:solidFill>
              <a:latin typeface="+mn-lt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9C7F8DA-000D-4EE9-8779-1C83ABCF2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5C5AE-66EF-4D6E-87C1-324443DF8A8F}" type="slidenum">
              <a:rPr lang="zh-TW" altLang="en-US" smtClean="0"/>
              <a:t>13</a:t>
            </a:fld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CE38A46B-4BA9-4866-BF57-6D869E81F954}"/>
                  </a:ext>
                </a:extLst>
              </p:cNvPr>
              <p:cNvSpPr/>
              <p:nvPr/>
            </p:nvSpPr>
            <p:spPr>
              <a:xfrm>
                <a:off x="4257182" y="5466781"/>
                <a:ext cx="4743943" cy="66774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TW" altLang="en-US" dirty="0"/>
                  <a:t>做</a:t>
                </a:r>
                <a:r>
                  <a:rPr lang="en-US" altLang="zh-TW" dirty="0"/>
                  <a:t>elementwise</a:t>
                </a:r>
                <a:r>
                  <a:rPr lang="zh-TW" altLang="en-US" dirty="0"/>
                  <a:t>的</a:t>
                </a:r>
                <a:r>
                  <a:rPr lang="zh-TW" altLang="en-US" dirty="0">
                    <a:solidFill>
                      <a:srgbClr val="FF0000"/>
                    </a:solidFill>
                  </a:rPr>
                  <a:t>× ÷ ^</a:t>
                </a:r>
                <a:r>
                  <a:rPr lang="zh-TW" altLang="en-US" dirty="0"/>
                  <a:t>，要換成</a:t>
                </a:r>
                <a:r>
                  <a:rPr lang="zh-TW" altLang="en-US" dirty="0">
                    <a:solidFill>
                      <a:srgbClr val="FF0000"/>
                    </a:solidFill>
                  </a:rPr>
                  <a:t>.× .÷ .^</a:t>
                </a:r>
                <a:br>
                  <a:rPr lang="en-US" altLang="zh-TW" dirty="0">
                    <a:solidFill>
                      <a:srgbClr val="FF0000"/>
                    </a:solidFill>
                  </a:rPr>
                </a:br>
                <a:r>
                  <a:rPr lang="en-US" altLang="zh-TW" dirty="0">
                    <a:solidFill>
                      <a:schemeClr val="bg1">
                        <a:lumMod val="50000"/>
                      </a:schemeClr>
                    </a:solidFill>
                  </a:rPr>
                  <a:t>(</a:t>
                </a:r>
                <a:r>
                  <a:rPr lang="zh-TW" altLang="en-US" dirty="0">
                    <a:solidFill>
                      <a:schemeClr val="bg1">
                        <a:lumMod val="50000"/>
                      </a:schemeClr>
                    </a:solidFill>
                  </a:rPr>
                  <a:t>直接用×是矩陣運算→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lang="en-US" altLang="zh-TW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TW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TW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TW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TW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TW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TW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  <m:sSub>
                      <m:sSubPr>
                        <m:ctrlPr>
                          <a:rPr lang="en-US" altLang="zh-TW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TW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TW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TW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TW" dirty="0">
                    <a:solidFill>
                      <a:schemeClr val="bg1">
                        <a:lumMod val="50000"/>
                      </a:schemeClr>
                    </a:solidFill>
                  </a:rPr>
                  <a:t>)</a:t>
                </a:r>
                <a:endParaRPr lang="zh-TW" altLang="en-US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CE38A46B-4BA9-4866-BF57-6D869E81F9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7182" y="5466781"/>
                <a:ext cx="4743943" cy="667747"/>
              </a:xfrm>
              <a:prstGeom prst="rect">
                <a:avLst/>
              </a:prstGeom>
              <a:blipFill>
                <a:blip r:embed="rId3"/>
                <a:stretch>
                  <a:fillRect l="-770" t="-6422" b="-1192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字方塊 2">
            <a:extLst>
              <a:ext uri="{FF2B5EF4-FFF2-40B4-BE49-F238E27FC236}">
                <a16:creationId xmlns:a16="http://schemas.microsoft.com/office/drawing/2014/main" id="{A5C3C3DC-614B-4D18-B167-69E7ECF70D77}"/>
              </a:ext>
            </a:extLst>
          </p:cNvPr>
          <p:cNvSpPr txBox="1"/>
          <p:nvPr/>
        </p:nvSpPr>
        <p:spPr>
          <a:xfrm>
            <a:off x="378510" y="1203265"/>
            <a:ext cx="36249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b="1" dirty="0"/>
              <a:t>Scalar</a:t>
            </a:r>
            <a:r>
              <a:rPr lang="en-US" altLang="zh-TW" sz="2400" dirty="0"/>
              <a:t> / </a:t>
            </a:r>
            <a:r>
              <a:rPr lang="en-US" altLang="zh-TW" sz="2400" b="1" dirty="0"/>
              <a:t>Function</a:t>
            </a:r>
            <a:r>
              <a:rPr lang="en-US" altLang="zh-TW" sz="2400" dirty="0"/>
              <a:t> Operation</a:t>
            </a:r>
            <a:endParaRPr lang="zh-TW" altLang="en-US" sz="2400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4ED7018B-61DB-489C-98E4-D0ADFBDB0A33}"/>
              </a:ext>
            </a:extLst>
          </p:cNvPr>
          <p:cNvSpPr txBox="1"/>
          <p:nvPr/>
        </p:nvSpPr>
        <p:spPr>
          <a:xfrm>
            <a:off x="4505478" y="1203265"/>
            <a:ext cx="40762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b="1" dirty="0"/>
              <a:t>Matrix Elementwise</a:t>
            </a:r>
            <a:r>
              <a:rPr lang="en-US" altLang="zh-TW" sz="2400" dirty="0"/>
              <a:t> Operation</a:t>
            </a:r>
            <a:endParaRPr lang="zh-TW" altLang="en-US" sz="2400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57AD4A66-8011-4A90-ABD9-A365D14216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540" y="1741655"/>
            <a:ext cx="3835852" cy="4043195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2DA1EBAB-FB34-42D3-8237-BACB1C30A3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39055" y="1741655"/>
            <a:ext cx="4570488" cy="3676377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B3F51000-D798-40A9-9326-3497B189CBFF}"/>
              </a:ext>
            </a:extLst>
          </p:cNvPr>
          <p:cNvSpPr/>
          <p:nvPr/>
        </p:nvSpPr>
        <p:spPr>
          <a:xfrm>
            <a:off x="493183" y="1758760"/>
            <a:ext cx="980017" cy="168465"/>
          </a:xfrm>
          <a:prstGeom prst="rect">
            <a:avLst/>
          </a:prstGeom>
          <a:solidFill>
            <a:schemeClr val="accent3">
              <a:alpha val="20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C29476A-00E8-4A67-99A5-51D524FF1AEA}"/>
              </a:ext>
            </a:extLst>
          </p:cNvPr>
          <p:cNvSpPr/>
          <p:nvPr/>
        </p:nvSpPr>
        <p:spPr>
          <a:xfrm>
            <a:off x="493183" y="3166812"/>
            <a:ext cx="1243542" cy="168465"/>
          </a:xfrm>
          <a:prstGeom prst="rect">
            <a:avLst/>
          </a:prstGeom>
          <a:solidFill>
            <a:schemeClr val="accent3">
              <a:alpha val="20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34B7FBE-6280-4BF3-AA68-DA7B37EFB3B5}"/>
              </a:ext>
            </a:extLst>
          </p:cNvPr>
          <p:cNvSpPr/>
          <p:nvPr/>
        </p:nvSpPr>
        <p:spPr>
          <a:xfrm>
            <a:off x="493183" y="4579628"/>
            <a:ext cx="1118130" cy="168465"/>
          </a:xfrm>
          <a:prstGeom prst="rect">
            <a:avLst/>
          </a:prstGeom>
          <a:solidFill>
            <a:schemeClr val="accent3">
              <a:alpha val="20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B4D78AD-D442-4258-AB64-A8D440BA59F1}"/>
              </a:ext>
            </a:extLst>
          </p:cNvPr>
          <p:cNvSpPr/>
          <p:nvPr/>
        </p:nvSpPr>
        <p:spPr>
          <a:xfrm>
            <a:off x="4562472" y="4269535"/>
            <a:ext cx="319091" cy="168465"/>
          </a:xfrm>
          <a:prstGeom prst="rect">
            <a:avLst/>
          </a:prstGeom>
          <a:solidFill>
            <a:schemeClr val="accent3">
              <a:alpha val="20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9EAE97B-BA01-484C-A055-020EB7FA4931}"/>
              </a:ext>
            </a:extLst>
          </p:cNvPr>
          <p:cNvSpPr/>
          <p:nvPr/>
        </p:nvSpPr>
        <p:spPr>
          <a:xfrm>
            <a:off x="4572000" y="3104310"/>
            <a:ext cx="238125" cy="168465"/>
          </a:xfrm>
          <a:prstGeom prst="rect">
            <a:avLst/>
          </a:prstGeom>
          <a:solidFill>
            <a:schemeClr val="accent3">
              <a:alpha val="20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52AB33C-775A-4194-87E8-F691FA82F768}"/>
              </a:ext>
            </a:extLst>
          </p:cNvPr>
          <p:cNvSpPr/>
          <p:nvPr/>
        </p:nvSpPr>
        <p:spPr>
          <a:xfrm>
            <a:off x="4565647" y="1743243"/>
            <a:ext cx="1181103" cy="168465"/>
          </a:xfrm>
          <a:prstGeom prst="rect">
            <a:avLst/>
          </a:prstGeom>
          <a:solidFill>
            <a:schemeClr val="accent3">
              <a:alpha val="20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F9EDBF38-1063-431C-89B2-87AD530C6821}"/>
              </a:ext>
            </a:extLst>
          </p:cNvPr>
          <p:cNvSpPr txBox="1"/>
          <p:nvPr/>
        </p:nvSpPr>
        <p:spPr>
          <a:xfrm>
            <a:off x="5543550" y="2963788"/>
            <a:ext cx="9155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Error!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72D92C73-D09C-4692-B392-A1001ED19842}"/>
              </a:ext>
            </a:extLst>
          </p:cNvPr>
          <p:cNvSpPr txBox="1"/>
          <p:nvPr/>
        </p:nvSpPr>
        <p:spPr>
          <a:xfrm>
            <a:off x="5432589" y="4169101"/>
            <a:ext cx="12081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chemeClr val="accent6"/>
                </a:solidFill>
              </a:rPr>
              <a:t>Correct!</a:t>
            </a:r>
            <a:endParaRPr lang="zh-TW" altLang="en-US" sz="2400" dirty="0">
              <a:solidFill>
                <a:schemeClr val="accent6"/>
              </a:solidFill>
            </a:endParaRPr>
          </a:p>
        </p:txBody>
      </p: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9940F7A3-7A67-4152-A3BC-75ABABAE3601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4881563" y="3188542"/>
            <a:ext cx="661987" cy="6079"/>
          </a:xfrm>
          <a:prstGeom prst="line">
            <a:avLst/>
          </a:prstGeom>
          <a:ln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9D739D1E-59F8-4C3C-911E-EB2B2D40B4E3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4954588" y="4367213"/>
            <a:ext cx="478001" cy="32721"/>
          </a:xfrm>
          <a:prstGeom prst="line">
            <a:avLst/>
          </a:prstGeom>
          <a:ln>
            <a:solidFill>
              <a:schemeClr val="accent6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52701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圖片 10">
            <a:extLst>
              <a:ext uri="{FF2B5EF4-FFF2-40B4-BE49-F238E27FC236}">
                <a16:creationId xmlns:a16="http://schemas.microsoft.com/office/drawing/2014/main" id="{B47C0E8B-B3FA-47FD-BB7F-6817F8DE8E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3352" y="3021647"/>
            <a:ext cx="3574233" cy="3182303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83374CD7-CB18-483E-9B18-F0D85BEF4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955" y="195888"/>
            <a:ext cx="7886700" cy="942339"/>
          </a:xfrm>
        </p:spPr>
        <p:txBody>
          <a:bodyPr>
            <a:normAutofit/>
          </a:bodyPr>
          <a:lstStyle/>
          <a:p>
            <a:r>
              <a:rPr lang="en-US" altLang="zh-TW" sz="4800" dirty="0">
                <a:solidFill>
                  <a:srgbClr val="7030A0"/>
                </a:solidFill>
                <a:latin typeface="+mn-lt"/>
              </a:rPr>
              <a:t>Plot</a:t>
            </a:r>
            <a:r>
              <a:rPr lang="zh-TW" altLang="en-US" sz="4800" dirty="0">
                <a:solidFill>
                  <a:srgbClr val="7030A0"/>
                </a:solidFill>
                <a:latin typeface="+mn-lt"/>
              </a:rPr>
              <a:t> </a:t>
            </a:r>
            <a:r>
              <a:rPr lang="en-US" altLang="zh-TW" sz="4800" dirty="0">
                <a:solidFill>
                  <a:srgbClr val="7030A0"/>
                </a:solidFill>
                <a:latin typeface="+mn-lt"/>
              </a:rPr>
              <a:t>Figures</a:t>
            </a:r>
            <a:endParaRPr lang="zh-TW" altLang="en-US" sz="4800" dirty="0">
              <a:solidFill>
                <a:srgbClr val="7030A0"/>
              </a:solidFill>
              <a:latin typeface="+mn-lt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9C7F8DA-000D-4EE9-8779-1C83ABCF2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5C5AE-66EF-4D6E-87C1-324443DF8A8F}" type="slidenum">
              <a:rPr lang="zh-TW" altLang="en-US" smtClean="0"/>
              <a:t>14</a:t>
            </a:fld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64BA1A3-A6FF-40FD-95EA-4B0CD7B8F912}"/>
              </a:ext>
            </a:extLst>
          </p:cNvPr>
          <p:cNvSpPr/>
          <p:nvPr/>
        </p:nvSpPr>
        <p:spPr>
          <a:xfrm>
            <a:off x="1040076" y="1202774"/>
            <a:ext cx="2628900" cy="17543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1200" dirty="0">
                <a:solidFill>
                  <a:srgbClr val="000000"/>
                </a:solidFill>
                <a:latin typeface="Arial" panose="020B0604020202020204" pitchFamily="34" charset="0"/>
              </a:rPr>
              <a:t>x = 0:pi/100:2*pi;</a:t>
            </a:r>
          </a:p>
          <a:p>
            <a:r>
              <a:rPr lang="en-US" altLang="zh-TW" sz="1200" dirty="0">
                <a:solidFill>
                  <a:srgbClr val="000000"/>
                </a:solidFill>
                <a:latin typeface="Arial" panose="020B0604020202020204" pitchFamily="34" charset="0"/>
              </a:rPr>
              <a:t>y = sin(x);</a:t>
            </a:r>
          </a:p>
          <a:p>
            <a:r>
              <a:rPr lang="en-US" altLang="zh-TW" sz="1200" dirty="0">
                <a:solidFill>
                  <a:srgbClr val="000000"/>
                </a:solidFill>
                <a:latin typeface="Arial" panose="020B0604020202020204" pitchFamily="34" charset="0"/>
              </a:rPr>
              <a:t>y2 = sin(x-.25);</a:t>
            </a:r>
          </a:p>
          <a:p>
            <a:r>
              <a:rPr lang="en-US" altLang="zh-TW" sz="1200" dirty="0">
                <a:solidFill>
                  <a:srgbClr val="000000"/>
                </a:solidFill>
                <a:latin typeface="Arial" panose="020B0604020202020204" pitchFamily="34" charset="0"/>
              </a:rPr>
              <a:t>y3 = sin(x-.5);</a:t>
            </a:r>
          </a:p>
          <a:p>
            <a:r>
              <a:rPr lang="es-ES" altLang="zh-TW" sz="1200" dirty="0">
                <a:solidFill>
                  <a:srgbClr val="000000"/>
                </a:solidFill>
                <a:latin typeface="Arial" panose="020B0604020202020204" pitchFamily="34" charset="0"/>
              </a:rPr>
              <a:t>plot(x, y, </a:t>
            </a:r>
            <a:r>
              <a:rPr lang="es-ES" altLang="zh-TW" sz="1200" dirty="0">
                <a:solidFill>
                  <a:srgbClr val="A020F0"/>
                </a:solidFill>
                <a:latin typeface="Arial" panose="020B0604020202020204" pitchFamily="34" charset="0"/>
              </a:rPr>
              <a:t>'.-'</a:t>
            </a:r>
            <a:r>
              <a:rPr lang="es-ES" altLang="zh-TW" sz="1200" dirty="0">
                <a:solidFill>
                  <a:srgbClr val="000000"/>
                </a:solidFill>
                <a:latin typeface="Arial" panose="020B0604020202020204" pitchFamily="34" charset="0"/>
              </a:rPr>
              <a:t>, x, y2, </a:t>
            </a:r>
            <a:r>
              <a:rPr lang="es-ES" altLang="zh-TW" sz="1200" dirty="0">
                <a:solidFill>
                  <a:srgbClr val="A020F0"/>
                </a:solidFill>
                <a:latin typeface="Arial" panose="020B0604020202020204" pitchFamily="34" charset="0"/>
              </a:rPr>
              <a:t>'x'</a:t>
            </a:r>
            <a:r>
              <a:rPr lang="es-ES" altLang="zh-TW" sz="1200" dirty="0">
                <a:solidFill>
                  <a:srgbClr val="000000"/>
                </a:solidFill>
                <a:latin typeface="Arial" panose="020B0604020202020204" pitchFamily="34" charset="0"/>
              </a:rPr>
              <a:t>, x, y3, </a:t>
            </a:r>
            <a:r>
              <a:rPr lang="es-ES" altLang="zh-TW" sz="1200" dirty="0">
                <a:solidFill>
                  <a:srgbClr val="A020F0"/>
                </a:solidFill>
                <a:latin typeface="Arial" panose="020B0604020202020204" pitchFamily="34" charset="0"/>
              </a:rPr>
              <a:t>'o'</a:t>
            </a:r>
            <a:r>
              <a:rPr lang="es-ES" altLang="zh-TW" sz="1200" dirty="0">
                <a:solidFill>
                  <a:srgbClr val="000000"/>
                </a:solidFill>
                <a:latin typeface="Arial" panose="020B0604020202020204" pitchFamily="34" charset="0"/>
              </a:rPr>
              <a:t>)</a:t>
            </a:r>
          </a:p>
          <a:p>
            <a:r>
              <a:rPr lang="en-US" altLang="zh-TW" sz="1200" dirty="0">
                <a:solidFill>
                  <a:srgbClr val="000000"/>
                </a:solidFill>
                <a:latin typeface="Arial" panose="020B0604020202020204" pitchFamily="34" charset="0"/>
              </a:rPr>
              <a:t>legend(</a:t>
            </a:r>
            <a:r>
              <a:rPr lang="en-US" altLang="zh-TW" sz="1200" dirty="0">
                <a:solidFill>
                  <a:srgbClr val="A020F0"/>
                </a:solidFill>
                <a:latin typeface="Arial" panose="020B0604020202020204" pitchFamily="34" charset="0"/>
              </a:rPr>
              <a:t>'sin(x)'</a:t>
            </a:r>
            <a:r>
              <a:rPr lang="en-US" altLang="zh-TW" sz="1200" dirty="0">
                <a:solidFill>
                  <a:srgbClr val="000000"/>
                </a:solidFill>
                <a:latin typeface="Arial" panose="020B0604020202020204" pitchFamily="34" charset="0"/>
              </a:rPr>
              <a:t>,</a:t>
            </a:r>
            <a:r>
              <a:rPr lang="en-US" altLang="zh-TW" sz="1200" dirty="0">
                <a:solidFill>
                  <a:srgbClr val="A020F0"/>
                </a:solidFill>
                <a:latin typeface="Arial" panose="020B0604020202020204" pitchFamily="34" charset="0"/>
              </a:rPr>
              <a:t>'sin(x-.25)'</a:t>
            </a:r>
            <a:r>
              <a:rPr lang="en-US" altLang="zh-TW" sz="1200" dirty="0">
                <a:solidFill>
                  <a:srgbClr val="000000"/>
                </a:solidFill>
                <a:latin typeface="Arial" panose="020B0604020202020204" pitchFamily="34" charset="0"/>
              </a:rPr>
              <a:t>,</a:t>
            </a:r>
            <a:r>
              <a:rPr lang="en-US" altLang="zh-TW" sz="1200" dirty="0">
                <a:solidFill>
                  <a:srgbClr val="A020F0"/>
                </a:solidFill>
                <a:latin typeface="Arial" panose="020B0604020202020204" pitchFamily="34" charset="0"/>
              </a:rPr>
              <a:t>'sin(x-.5)'</a:t>
            </a:r>
            <a:r>
              <a:rPr lang="en-US" altLang="zh-TW" sz="1200" dirty="0">
                <a:solidFill>
                  <a:srgbClr val="000000"/>
                </a:solidFill>
                <a:latin typeface="Arial" panose="020B0604020202020204" pitchFamily="34" charset="0"/>
              </a:rPr>
              <a:t>);</a:t>
            </a:r>
          </a:p>
          <a:p>
            <a:r>
              <a:rPr lang="en-US" altLang="zh-TW" sz="1200" dirty="0">
                <a:solidFill>
                  <a:srgbClr val="000000"/>
                </a:solidFill>
                <a:latin typeface="Arial" panose="020B0604020202020204" pitchFamily="34" charset="0"/>
              </a:rPr>
              <a:t>title(</a:t>
            </a:r>
            <a:r>
              <a:rPr lang="en-US" altLang="zh-TW" sz="1200" dirty="0">
                <a:solidFill>
                  <a:srgbClr val="A020F0"/>
                </a:solidFill>
                <a:latin typeface="Arial" panose="020B0604020202020204" pitchFamily="34" charset="0"/>
              </a:rPr>
              <a:t>'Sine Function'</a:t>
            </a:r>
            <a:r>
              <a:rPr lang="en-US" altLang="zh-TW" sz="1200" dirty="0">
                <a:solidFill>
                  <a:srgbClr val="000000"/>
                </a:solidFill>
                <a:latin typeface="Arial" panose="020B0604020202020204" pitchFamily="34" charset="0"/>
              </a:rPr>
              <a:t>);</a:t>
            </a:r>
          </a:p>
          <a:p>
            <a:r>
              <a:rPr lang="en-US" altLang="zh-TW" sz="1200" dirty="0" err="1">
                <a:solidFill>
                  <a:srgbClr val="000000"/>
                </a:solidFill>
                <a:latin typeface="Arial" panose="020B0604020202020204" pitchFamily="34" charset="0"/>
              </a:rPr>
              <a:t>xlabel</a:t>
            </a:r>
            <a:r>
              <a:rPr lang="en-US" altLang="zh-TW" sz="1200" dirty="0">
                <a:solidFill>
                  <a:srgbClr val="000000"/>
                </a:solidFill>
                <a:latin typeface="Arial" panose="020B0604020202020204" pitchFamily="34" charset="0"/>
              </a:rPr>
              <a:t>(</a:t>
            </a:r>
            <a:r>
              <a:rPr lang="en-US" altLang="zh-TW" sz="1200" dirty="0">
                <a:solidFill>
                  <a:srgbClr val="A020F0"/>
                </a:solidFill>
                <a:latin typeface="Arial" panose="020B0604020202020204" pitchFamily="34" charset="0"/>
              </a:rPr>
              <a:t>'Radian'</a:t>
            </a:r>
            <a:r>
              <a:rPr lang="en-US" altLang="zh-TW" sz="1200" dirty="0">
                <a:solidFill>
                  <a:srgbClr val="000000"/>
                </a:solidFill>
                <a:latin typeface="Arial" panose="020B0604020202020204" pitchFamily="34" charset="0"/>
              </a:rPr>
              <a:t>);</a:t>
            </a:r>
          </a:p>
          <a:p>
            <a:r>
              <a:rPr lang="en-US" altLang="zh-TW" sz="1200" dirty="0" err="1">
                <a:solidFill>
                  <a:srgbClr val="000000"/>
                </a:solidFill>
                <a:latin typeface="Arial" panose="020B0604020202020204" pitchFamily="34" charset="0"/>
              </a:rPr>
              <a:t>ylabel</a:t>
            </a:r>
            <a:r>
              <a:rPr lang="en-US" altLang="zh-TW" sz="1200" dirty="0">
                <a:solidFill>
                  <a:srgbClr val="000000"/>
                </a:solidFill>
                <a:latin typeface="Arial" panose="020B0604020202020204" pitchFamily="34" charset="0"/>
              </a:rPr>
              <a:t>(</a:t>
            </a:r>
            <a:r>
              <a:rPr lang="en-US" altLang="zh-TW" sz="1200" dirty="0">
                <a:solidFill>
                  <a:srgbClr val="A020F0"/>
                </a:solidFill>
                <a:latin typeface="Arial" panose="020B0604020202020204" pitchFamily="34" charset="0"/>
              </a:rPr>
              <a:t>'Magnitude'</a:t>
            </a:r>
            <a:r>
              <a:rPr lang="en-US" altLang="zh-TW" sz="1200" dirty="0">
                <a:solidFill>
                  <a:srgbClr val="000000"/>
                </a:solidFill>
                <a:latin typeface="Arial" panose="020B0604020202020204" pitchFamily="34" charset="0"/>
              </a:rPr>
              <a:t>);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91E51062-074E-4ED9-89AC-8266800958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852" y="3018314"/>
            <a:ext cx="3574233" cy="3185636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698BBEDC-2BFA-4E89-8C62-9449BC7CD612}"/>
              </a:ext>
            </a:extLst>
          </p:cNvPr>
          <p:cNvSpPr/>
          <p:nvPr/>
        </p:nvSpPr>
        <p:spPr>
          <a:xfrm>
            <a:off x="5429368" y="648776"/>
            <a:ext cx="2286000" cy="23083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pl-PL" altLang="zh-TW" sz="1200" dirty="0">
                <a:solidFill>
                  <a:srgbClr val="000000"/>
                </a:solidFill>
                <a:latin typeface="Arial" panose="020B0604020202020204" pitchFamily="34" charset="0"/>
              </a:rPr>
              <a:t>w = linspace(-pi, pi, 1024);</a:t>
            </a:r>
          </a:p>
          <a:p>
            <a:r>
              <a:rPr lang="en-US" altLang="zh-TW" sz="1200" dirty="0">
                <a:solidFill>
                  <a:srgbClr val="000000"/>
                </a:solidFill>
                <a:latin typeface="Arial" panose="020B0604020202020204" pitchFamily="34" charset="0"/>
              </a:rPr>
              <a:t>H = 1./(1-0.5*exp(-</a:t>
            </a:r>
            <a:r>
              <a:rPr lang="en-US" altLang="zh-TW" sz="1200" dirty="0" err="1">
                <a:solidFill>
                  <a:srgbClr val="000000"/>
                </a:solidFill>
                <a:latin typeface="Arial" panose="020B0604020202020204" pitchFamily="34" charset="0"/>
              </a:rPr>
              <a:t>i</a:t>
            </a:r>
            <a:r>
              <a:rPr lang="en-US" altLang="zh-TW" sz="1200" dirty="0">
                <a:solidFill>
                  <a:srgbClr val="000000"/>
                </a:solidFill>
                <a:latin typeface="Arial" panose="020B0604020202020204" pitchFamily="34" charset="0"/>
              </a:rPr>
              <a:t>*w));</a:t>
            </a:r>
          </a:p>
          <a:p>
            <a:r>
              <a:rPr lang="en-US" altLang="zh-TW" sz="1200" dirty="0">
                <a:solidFill>
                  <a:srgbClr val="000000"/>
                </a:solidFill>
                <a:latin typeface="Arial" panose="020B0604020202020204" pitchFamily="34" charset="0"/>
              </a:rPr>
              <a:t>figure(2);</a:t>
            </a:r>
          </a:p>
          <a:p>
            <a:r>
              <a:rPr lang="en-US" altLang="zh-TW" sz="1200" dirty="0">
                <a:solidFill>
                  <a:srgbClr val="000000"/>
                </a:solidFill>
                <a:latin typeface="Arial" panose="020B0604020202020204" pitchFamily="34" charset="0"/>
              </a:rPr>
              <a:t>subplot(2,1,1);</a:t>
            </a:r>
          </a:p>
          <a:p>
            <a:r>
              <a:rPr lang="pl-PL" altLang="zh-TW" sz="1200" dirty="0">
                <a:solidFill>
                  <a:srgbClr val="000000"/>
                </a:solidFill>
                <a:latin typeface="Arial" panose="020B0604020202020204" pitchFamily="34" charset="0"/>
              </a:rPr>
              <a:t>plot(w/pi, abs(H));</a:t>
            </a:r>
          </a:p>
          <a:p>
            <a:r>
              <a:rPr lang="en-US" altLang="zh-TW" sz="1200" dirty="0">
                <a:solidFill>
                  <a:srgbClr val="000000"/>
                </a:solidFill>
                <a:latin typeface="Arial" panose="020B0604020202020204" pitchFamily="34" charset="0"/>
              </a:rPr>
              <a:t>title(</a:t>
            </a:r>
            <a:r>
              <a:rPr lang="en-US" altLang="zh-TW" sz="1200" dirty="0">
                <a:solidFill>
                  <a:srgbClr val="A020F0"/>
                </a:solidFill>
                <a:latin typeface="Arial" panose="020B0604020202020204" pitchFamily="34" charset="0"/>
              </a:rPr>
              <a:t>'</a:t>
            </a:r>
            <a:r>
              <a:rPr lang="en-US" altLang="zh-TW" sz="1200" dirty="0" err="1">
                <a:solidFill>
                  <a:srgbClr val="A020F0"/>
                </a:solidFill>
                <a:latin typeface="Arial" panose="020B0604020202020204" pitchFamily="34" charset="0"/>
              </a:rPr>
              <a:t>Frequence</a:t>
            </a:r>
            <a:r>
              <a:rPr lang="en-US" altLang="zh-TW" sz="1200" dirty="0">
                <a:solidFill>
                  <a:srgbClr val="A020F0"/>
                </a:solidFill>
                <a:latin typeface="Arial" panose="020B0604020202020204" pitchFamily="34" charset="0"/>
              </a:rPr>
              <a:t> Response'</a:t>
            </a:r>
            <a:r>
              <a:rPr lang="en-US" altLang="zh-TW" sz="1200" dirty="0">
                <a:solidFill>
                  <a:srgbClr val="000000"/>
                </a:solidFill>
                <a:latin typeface="Arial" panose="020B0604020202020204" pitchFamily="34" charset="0"/>
              </a:rPr>
              <a:t>);</a:t>
            </a:r>
          </a:p>
          <a:p>
            <a:r>
              <a:rPr lang="en-US" altLang="zh-TW" sz="1200" dirty="0" err="1">
                <a:solidFill>
                  <a:srgbClr val="000000"/>
                </a:solidFill>
                <a:latin typeface="Arial" panose="020B0604020202020204" pitchFamily="34" charset="0"/>
              </a:rPr>
              <a:t>xlabel</a:t>
            </a:r>
            <a:r>
              <a:rPr lang="en-US" altLang="zh-TW" sz="1200" dirty="0">
                <a:solidFill>
                  <a:srgbClr val="000000"/>
                </a:solidFill>
                <a:latin typeface="Arial" panose="020B0604020202020204" pitchFamily="34" charset="0"/>
              </a:rPr>
              <a:t>(</a:t>
            </a:r>
            <a:r>
              <a:rPr lang="en-US" altLang="zh-TW" sz="1200" dirty="0">
                <a:solidFill>
                  <a:srgbClr val="A020F0"/>
                </a:solidFill>
                <a:latin typeface="Arial" panose="020B0604020202020204" pitchFamily="34" charset="0"/>
              </a:rPr>
              <a:t>'\omega/\pi'</a:t>
            </a:r>
            <a:r>
              <a:rPr lang="en-US" altLang="zh-TW" sz="1200" dirty="0">
                <a:solidFill>
                  <a:srgbClr val="000000"/>
                </a:solidFill>
                <a:latin typeface="Arial" panose="020B0604020202020204" pitchFamily="34" charset="0"/>
              </a:rPr>
              <a:t>);</a:t>
            </a:r>
          </a:p>
          <a:p>
            <a:r>
              <a:rPr lang="en-US" altLang="zh-TW" sz="1200" dirty="0" err="1">
                <a:solidFill>
                  <a:srgbClr val="000000"/>
                </a:solidFill>
                <a:latin typeface="Arial" panose="020B0604020202020204" pitchFamily="34" charset="0"/>
              </a:rPr>
              <a:t>ylabel</a:t>
            </a:r>
            <a:r>
              <a:rPr lang="en-US" altLang="zh-TW" sz="1200" dirty="0">
                <a:solidFill>
                  <a:srgbClr val="000000"/>
                </a:solidFill>
                <a:latin typeface="Arial" panose="020B0604020202020204" pitchFamily="34" charset="0"/>
              </a:rPr>
              <a:t>(</a:t>
            </a:r>
            <a:r>
              <a:rPr lang="en-US" altLang="zh-TW" sz="1200" dirty="0">
                <a:solidFill>
                  <a:srgbClr val="A020F0"/>
                </a:solidFill>
                <a:latin typeface="Arial" panose="020B0604020202020204" pitchFamily="34" charset="0"/>
              </a:rPr>
              <a:t>'|H(e^{j\omega})|'</a:t>
            </a:r>
            <a:r>
              <a:rPr lang="en-US" altLang="zh-TW" sz="1200" dirty="0">
                <a:solidFill>
                  <a:srgbClr val="000000"/>
                </a:solidFill>
                <a:latin typeface="Arial" panose="020B0604020202020204" pitchFamily="34" charset="0"/>
              </a:rPr>
              <a:t>);</a:t>
            </a:r>
          </a:p>
          <a:p>
            <a:r>
              <a:rPr lang="en-US" altLang="zh-TW" sz="1200" dirty="0">
                <a:solidFill>
                  <a:srgbClr val="000000"/>
                </a:solidFill>
                <a:latin typeface="Arial" panose="020B0604020202020204" pitchFamily="34" charset="0"/>
              </a:rPr>
              <a:t>subplot(2,1,2);</a:t>
            </a:r>
          </a:p>
          <a:p>
            <a:r>
              <a:rPr lang="pl-PL" altLang="zh-TW" sz="1200" dirty="0">
                <a:solidFill>
                  <a:srgbClr val="000000"/>
                </a:solidFill>
                <a:latin typeface="Arial" panose="020B0604020202020204" pitchFamily="34" charset="0"/>
              </a:rPr>
              <a:t>plot(w/pi, angle(H));</a:t>
            </a:r>
          </a:p>
          <a:p>
            <a:r>
              <a:rPr lang="en-US" altLang="zh-TW" sz="1200" dirty="0" err="1">
                <a:solidFill>
                  <a:srgbClr val="000000"/>
                </a:solidFill>
                <a:latin typeface="Arial" panose="020B0604020202020204" pitchFamily="34" charset="0"/>
              </a:rPr>
              <a:t>xlabel</a:t>
            </a:r>
            <a:r>
              <a:rPr lang="en-US" altLang="zh-TW" sz="1200" dirty="0">
                <a:solidFill>
                  <a:srgbClr val="000000"/>
                </a:solidFill>
                <a:latin typeface="Arial" panose="020B0604020202020204" pitchFamily="34" charset="0"/>
              </a:rPr>
              <a:t>(</a:t>
            </a:r>
            <a:r>
              <a:rPr lang="en-US" altLang="zh-TW" sz="1200" dirty="0">
                <a:solidFill>
                  <a:srgbClr val="A020F0"/>
                </a:solidFill>
                <a:latin typeface="Arial" panose="020B0604020202020204" pitchFamily="34" charset="0"/>
              </a:rPr>
              <a:t>'\omega/\pi'</a:t>
            </a:r>
            <a:r>
              <a:rPr lang="en-US" altLang="zh-TW" sz="1200" dirty="0">
                <a:solidFill>
                  <a:srgbClr val="000000"/>
                </a:solidFill>
                <a:latin typeface="Arial" panose="020B0604020202020204" pitchFamily="34" charset="0"/>
              </a:rPr>
              <a:t>);</a:t>
            </a:r>
          </a:p>
          <a:p>
            <a:r>
              <a:rPr lang="pt-BR" altLang="zh-TW" sz="1200" dirty="0">
                <a:solidFill>
                  <a:srgbClr val="000000"/>
                </a:solidFill>
                <a:latin typeface="Arial" panose="020B0604020202020204" pitchFamily="34" charset="0"/>
              </a:rPr>
              <a:t>ylabel(</a:t>
            </a:r>
            <a:r>
              <a:rPr lang="pt-BR" altLang="zh-TW" sz="1200" dirty="0">
                <a:solidFill>
                  <a:srgbClr val="A020F0"/>
                </a:solidFill>
                <a:latin typeface="Arial" panose="020B0604020202020204" pitchFamily="34" charset="0"/>
              </a:rPr>
              <a:t>'\angle H(e^{j\omega})'</a:t>
            </a:r>
            <a:r>
              <a:rPr lang="pt-BR" altLang="zh-TW" sz="1200" dirty="0">
                <a:solidFill>
                  <a:srgbClr val="000000"/>
                </a:solidFill>
                <a:latin typeface="Arial" panose="020B0604020202020204" pitchFamily="34" charset="0"/>
              </a:rPr>
              <a:t>);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D8E91E2-7FD8-416E-A3BA-F11D1BC21D2C}"/>
              </a:ext>
            </a:extLst>
          </p:cNvPr>
          <p:cNvSpPr/>
          <p:nvPr/>
        </p:nvSpPr>
        <p:spPr>
          <a:xfrm>
            <a:off x="746415" y="6203950"/>
            <a:ext cx="775134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TW" sz="1200" dirty="0"/>
              <a:t>More figure templates: </a:t>
            </a:r>
            <a:r>
              <a:rPr lang="zh-TW" altLang="en-US" sz="1200" dirty="0">
                <a:hlinkClick r:id="rId4"/>
              </a:rPr>
              <a:t>https://ww2.mathworks.cn/help/matlab/learn_matlab/basic-plotting-functions.html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4936392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7922115-EEFF-449D-AFAE-D8C802E4D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290761"/>
          </a:xfrm>
        </p:spPr>
        <p:txBody>
          <a:bodyPr/>
          <a:lstStyle/>
          <a:p>
            <a:r>
              <a:rPr lang="en-US" altLang="zh-TW" dirty="0">
                <a:solidFill>
                  <a:srgbClr val="7030A0"/>
                </a:solidFill>
                <a:latin typeface="+mn-lt"/>
              </a:rPr>
              <a:t>Signal Processing in MATLAB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31D4DA0-6A85-4220-9C18-C0142F489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5C5AE-66EF-4D6E-87C1-324443DF8A8F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60994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9C7F8DA-000D-4EE9-8779-1C83ABCF2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5C5AE-66EF-4D6E-87C1-324443DF8A8F}" type="slidenum">
              <a:rPr lang="zh-TW" altLang="en-US" smtClean="0"/>
              <a:t>16</a:t>
            </a:fld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7EFC42FD-E966-4FD4-BB53-DA8CFD5FCDD7}"/>
              </a:ext>
            </a:extLst>
          </p:cNvPr>
          <p:cNvSpPr txBox="1"/>
          <p:nvPr/>
        </p:nvSpPr>
        <p:spPr>
          <a:xfrm>
            <a:off x="263713" y="171043"/>
            <a:ext cx="56366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800" b="1" dirty="0">
                <a:solidFill>
                  <a:srgbClr val="7030A0"/>
                </a:solidFill>
              </a:rPr>
              <a:t>DSP Related Function</a:t>
            </a:r>
            <a:endParaRPr lang="zh-TW" altLang="en-US" sz="4800" b="1" dirty="0">
              <a:solidFill>
                <a:srgbClr val="7030A0"/>
              </a:solidFill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DA1ECE13-C3F5-4993-A2F3-5034F04646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0737" y="1875473"/>
            <a:ext cx="3050291" cy="4458118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881D1FDF-A370-4119-B019-F210DB05037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08337" y="1875473"/>
            <a:ext cx="3796107" cy="2033917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DE4E2C83-1D9C-4385-84B8-24465360894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08337" y="4030793"/>
            <a:ext cx="3506139" cy="2305696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2F63E402-136A-4D0E-9BAF-32B868C4FA4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80325" y="250010"/>
            <a:ext cx="1155512" cy="1504060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F29D5E96-BF05-4DB0-8445-C453BF39819C}"/>
              </a:ext>
            </a:extLst>
          </p:cNvPr>
          <p:cNvSpPr txBox="1"/>
          <p:nvPr/>
        </p:nvSpPr>
        <p:spPr>
          <a:xfrm>
            <a:off x="508000" y="923073"/>
            <a:ext cx="68389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/>
              <a:t>You can find DSP related functions in the textbook (at the end of each chapter)</a:t>
            </a:r>
            <a:endParaRPr lang="zh-TW" altLang="en-US" sz="2400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5BB5F59B-23CF-4D5A-A54E-4B1D5B5AB1BF}"/>
              </a:ext>
            </a:extLst>
          </p:cNvPr>
          <p:cNvSpPr txBox="1"/>
          <p:nvPr/>
        </p:nvSpPr>
        <p:spPr>
          <a:xfrm>
            <a:off x="2413773" y="1855670"/>
            <a:ext cx="14219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>
                <a:solidFill>
                  <a:srgbClr val="FF0000"/>
                </a:solidFill>
              </a:rPr>
              <a:t>Chapter 2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52763972-0FD1-44A1-8F81-BDF10F23CDAD}"/>
              </a:ext>
            </a:extLst>
          </p:cNvPr>
          <p:cNvSpPr txBox="1"/>
          <p:nvPr/>
        </p:nvSpPr>
        <p:spPr>
          <a:xfrm>
            <a:off x="6350840" y="1856423"/>
            <a:ext cx="14219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>
                <a:solidFill>
                  <a:srgbClr val="FF0000"/>
                </a:solidFill>
              </a:rPr>
              <a:t>Chapter 3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A404BDBA-38F2-4581-9755-AB66042B0CE3}"/>
              </a:ext>
            </a:extLst>
          </p:cNvPr>
          <p:cNvSpPr txBox="1"/>
          <p:nvPr/>
        </p:nvSpPr>
        <p:spPr>
          <a:xfrm>
            <a:off x="6161406" y="4022068"/>
            <a:ext cx="14219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>
                <a:solidFill>
                  <a:srgbClr val="FF0000"/>
                </a:solidFill>
              </a:rPr>
              <a:t>Chapter 4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97774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9C7F8DA-000D-4EE9-8779-1C83ABCF2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43725" y="6082525"/>
            <a:ext cx="2057400" cy="365125"/>
          </a:xfrm>
        </p:spPr>
        <p:txBody>
          <a:bodyPr/>
          <a:lstStyle/>
          <a:p>
            <a:fld id="{3925C5AE-66EF-4D6E-87C1-324443DF8A8F}" type="slidenum">
              <a:rPr lang="zh-TW" altLang="en-US" smtClean="0"/>
              <a:t>17</a:t>
            </a:fld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3B5B8504-EB6B-4382-ABF0-25424C6A61E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6568"/>
          <a:stretch/>
        </p:blipFill>
        <p:spPr>
          <a:xfrm>
            <a:off x="4148685" y="977098"/>
            <a:ext cx="4301160" cy="175638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B6EF1FDF-5543-41FD-BD3A-D94C8D69DCC0}"/>
                  </a:ext>
                </a:extLst>
              </p:cNvPr>
              <p:cNvSpPr txBox="1"/>
              <p:nvPr/>
            </p:nvSpPr>
            <p:spPr>
              <a:xfrm>
                <a:off x="639352" y="823257"/>
                <a:ext cx="3257110" cy="18491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TW" sz="2400" dirty="0"/>
                  <a:t>Analog to Digital Domain</a:t>
                </a: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altLang="zh-TW" b="1" dirty="0"/>
                  <a:t>Continuous-Time Signal </a:t>
                </a:r>
                <a14:m>
                  <m:oMath xmlns:m="http://schemas.openxmlformats.org/officeDocument/2006/math">
                    <m:r>
                      <a:rPr lang="en-US" altLang="zh-TW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TW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altLang="zh-TW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TW" b="1" dirty="0">
                  <a:solidFill>
                    <a:srgbClr val="FF0000"/>
                  </a:solidFill>
                </a:endParaRP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altLang="zh-TW" b="1" dirty="0"/>
                  <a:t>Discrete-Time Signal </a:t>
                </a:r>
                <a14:m>
                  <m:oMath xmlns:m="http://schemas.openxmlformats.org/officeDocument/2006/math">
                    <m:r>
                      <a:rPr lang="en-US" altLang="zh-TW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TW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TW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zh-TW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zh-TW" b="1" dirty="0">
                  <a:solidFill>
                    <a:srgbClr val="FF0000"/>
                  </a:solidFill>
                </a:endParaRP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altLang="zh-TW" b="1" dirty="0"/>
                  <a:t>Digital Signal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TW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</m:sub>
                    </m:sSub>
                    <m:r>
                      <a:rPr lang="en-US" altLang="zh-TW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TW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zh-TW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zh-TW" b="1" dirty="0"/>
              </a:p>
            </p:txBody>
          </p:sp>
        </mc:Choice>
        <mc:Fallback xmlns="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B6EF1FDF-5543-41FD-BD3A-D94C8D69DC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352" y="823257"/>
                <a:ext cx="3257110" cy="1849161"/>
              </a:xfrm>
              <a:prstGeom prst="rect">
                <a:avLst/>
              </a:prstGeom>
              <a:blipFill>
                <a:blip r:embed="rId4"/>
                <a:stretch>
                  <a:fillRect l="-2996" r="-2622" b="-462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群組 16">
            <a:extLst>
              <a:ext uri="{FF2B5EF4-FFF2-40B4-BE49-F238E27FC236}">
                <a16:creationId xmlns:a16="http://schemas.microsoft.com/office/drawing/2014/main" id="{D377246B-2D7D-4AC8-BD8A-B835276DC6D4}"/>
              </a:ext>
            </a:extLst>
          </p:cNvPr>
          <p:cNvGrpSpPr/>
          <p:nvPr/>
        </p:nvGrpSpPr>
        <p:grpSpPr>
          <a:xfrm>
            <a:off x="1020180" y="2909876"/>
            <a:ext cx="6637748" cy="2677436"/>
            <a:chOff x="1039402" y="3325062"/>
            <a:chExt cx="6637748" cy="2677436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9D27F96E-3D47-435E-905E-F91357B3300E}"/>
                </a:ext>
              </a:extLst>
            </p:cNvPr>
            <p:cNvSpPr/>
            <p:nvPr/>
          </p:nvSpPr>
          <p:spPr>
            <a:xfrm>
              <a:off x="1306348" y="3755729"/>
              <a:ext cx="2533650" cy="224676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pt-BR" altLang="zh-TW" sz="1400" dirty="0">
                  <a:solidFill>
                    <a:srgbClr val="000000"/>
                  </a:solidFill>
                  <a:latin typeface="Arial" panose="020B0604020202020204" pitchFamily="34" charset="0"/>
                </a:rPr>
                <a:t>n1 = linspace(1, 4, 1024);</a:t>
              </a:r>
            </a:p>
            <a:p>
              <a:r>
                <a:rPr lang="en-US" altLang="zh-TW" sz="1400" dirty="0">
                  <a:solidFill>
                    <a:srgbClr val="000000"/>
                  </a:solidFill>
                  <a:latin typeface="Arial" panose="020B0604020202020204" pitchFamily="34" charset="0"/>
                </a:rPr>
                <a:t>xn1 = 0.01*sin(n1);</a:t>
              </a:r>
            </a:p>
            <a:p>
              <a:r>
                <a:rPr lang="en-US" altLang="zh-TW" sz="1400" dirty="0">
                  <a:solidFill>
                    <a:srgbClr val="000000"/>
                  </a:solidFill>
                  <a:latin typeface="Arial" panose="020B0604020202020204" pitchFamily="34" charset="0"/>
                </a:rPr>
                <a:t>n2 = 1:0.1:4;</a:t>
              </a:r>
            </a:p>
            <a:p>
              <a:r>
                <a:rPr lang="en-US" altLang="zh-TW" sz="1400" dirty="0">
                  <a:solidFill>
                    <a:srgbClr val="000000"/>
                  </a:solidFill>
                  <a:latin typeface="Arial" panose="020B0604020202020204" pitchFamily="34" charset="0"/>
                </a:rPr>
                <a:t>xn2 = 0.01*sin(n2);</a:t>
              </a:r>
            </a:p>
            <a:p>
              <a:r>
                <a:rPr lang="en-US" altLang="zh-TW" sz="1400" dirty="0">
                  <a:solidFill>
                    <a:srgbClr val="000000"/>
                  </a:solidFill>
                  <a:latin typeface="Arial" panose="020B0604020202020204" pitchFamily="34" charset="0"/>
                </a:rPr>
                <a:t>n3 = 1:0.1:4;</a:t>
              </a:r>
            </a:p>
            <a:p>
              <a:r>
                <a:rPr lang="en-US" altLang="zh-TW" sz="1400" dirty="0">
                  <a:solidFill>
                    <a:srgbClr val="000000"/>
                  </a:solidFill>
                  <a:latin typeface="Arial" panose="020B0604020202020204" pitchFamily="34" charset="0"/>
                </a:rPr>
                <a:t>xn3 = round(xn2*2^8)/2^8;</a:t>
              </a:r>
            </a:p>
            <a:p>
              <a:r>
                <a:rPr lang="pt-BR" altLang="zh-TW" sz="1400" dirty="0">
                  <a:solidFill>
                    <a:srgbClr val="000000"/>
                  </a:solidFill>
                  <a:latin typeface="Arial" panose="020B0604020202020204" pitchFamily="34" charset="0"/>
                </a:rPr>
                <a:t>plot(n1, xn1, </a:t>
              </a:r>
              <a:r>
                <a:rPr lang="pt-BR" altLang="zh-TW" sz="1400" dirty="0">
                  <a:solidFill>
                    <a:srgbClr val="A020F0"/>
                  </a:solidFill>
                  <a:latin typeface="Arial" panose="020B0604020202020204" pitchFamily="34" charset="0"/>
                </a:rPr>
                <a:t>'-'</a:t>
              </a:r>
              <a:r>
                <a:rPr lang="pt-BR" altLang="zh-TW" sz="1400" dirty="0">
                  <a:solidFill>
                    <a:srgbClr val="000000"/>
                  </a:solidFill>
                  <a:latin typeface="Arial" panose="020B0604020202020204" pitchFamily="34" charset="0"/>
                </a:rPr>
                <a:t>, n3, xn3, </a:t>
              </a:r>
              <a:r>
                <a:rPr lang="pt-BR" altLang="zh-TW" sz="1400" dirty="0">
                  <a:solidFill>
                    <a:srgbClr val="A020F0"/>
                  </a:solidFill>
                  <a:latin typeface="Arial" panose="020B0604020202020204" pitchFamily="34" charset="0"/>
                </a:rPr>
                <a:t>'x'</a:t>
              </a:r>
              <a:r>
                <a:rPr lang="pt-BR" altLang="zh-TW" sz="1400" dirty="0">
                  <a:solidFill>
                    <a:srgbClr val="000000"/>
                  </a:solidFill>
                  <a:latin typeface="Arial" panose="020B0604020202020204" pitchFamily="34" charset="0"/>
                </a:rPr>
                <a:t>);</a:t>
              </a:r>
            </a:p>
            <a:p>
              <a:r>
                <a:rPr lang="en-US" altLang="zh-TW" sz="1400" dirty="0">
                  <a:solidFill>
                    <a:srgbClr val="000000"/>
                  </a:solidFill>
                  <a:latin typeface="Arial" panose="020B0604020202020204" pitchFamily="34" charset="0"/>
                </a:rPr>
                <a:t>hold </a:t>
              </a:r>
              <a:r>
                <a:rPr lang="en-US" altLang="zh-TW" sz="1400" dirty="0">
                  <a:solidFill>
                    <a:srgbClr val="A020F0"/>
                  </a:solidFill>
                  <a:latin typeface="Arial" panose="020B0604020202020204" pitchFamily="34" charset="0"/>
                </a:rPr>
                <a:t>on</a:t>
              </a:r>
              <a:r>
                <a:rPr lang="en-US" altLang="zh-TW" sz="1400" dirty="0">
                  <a:solidFill>
                    <a:srgbClr val="000000"/>
                  </a:solidFill>
                  <a:latin typeface="Arial" panose="020B0604020202020204" pitchFamily="34" charset="0"/>
                </a:rPr>
                <a:t>;</a:t>
              </a:r>
            </a:p>
            <a:p>
              <a:r>
                <a:rPr lang="en-US" altLang="zh-TW" sz="1400" dirty="0">
                  <a:solidFill>
                    <a:srgbClr val="000000"/>
                  </a:solidFill>
                  <a:latin typeface="Arial" panose="020B0604020202020204" pitchFamily="34" charset="0"/>
                </a:rPr>
                <a:t>stem(n2, xn2);</a:t>
              </a:r>
            </a:p>
            <a:p>
              <a:r>
                <a:rPr lang="en-US" altLang="zh-TW" sz="1400" dirty="0">
                  <a:solidFill>
                    <a:srgbClr val="000000"/>
                  </a:solidFill>
                  <a:latin typeface="Arial" panose="020B0604020202020204" pitchFamily="34" charset="0"/>
                </a:rPr>
                <a:t>legend(</a:t>
              </a:r>
              <a:r>
                <a:rPr lang="en-US" altLang="zh-TW" sz="1400" dirty="0">
                  <a:solidFill>
                    <a:srgbClr val="A020F0"/>
                  </a:solidFill>
                  <a:latin typeface="Arial" panose="020B0604020202020204" pitchFamily="34" charset="0"/>
                </a:rPr>
                <a:t>'xn1'</a:t>
              </a:r>
              <a:r>
                <a:rPr lang="en-US" altLang="zh-TW" sz="1400" dirty="0">
                  <a:solidFill>
                    <a:srgbClr val="000000"/>
                  </a:solidFill>
                  <a:latin typeface="Arial" panose="020B0604020202020204" pitchFamily="34" charset="0"/>
                </a:rPr>
                <a:t>, </a:t>
              </a:r>
              <a:r>
                <a:rPr lang="en-US" altLang="zh-TW" sz="1400" dirty="0">
                  <a:solidFill>
                    <a:srgbClr val="A020F0"/>
                  </a:solidFill>
                  <a:latin typeface="Arial" panose="020B0604020202020204" pitchFamily="34" charset="0"/>
                </a:rPr>
                <a:t>'xn2'</a:t>
              </a:r>
              <a:r>
                <a:rPr lang="en-US" altLang="zh-TW" sz="1400" dirty="0">
                  <a:solidFill>
                    <a:srgbClr val="000000"/>
                  </a:solidFill>
                  <a:latin typeface="Arial" panose="020B0604020202020204" pitchFamily="34" charset="0"/>
                </a:rPr>
                <a:t>, </a:t>
              </a:r>
              <a:r>
                <a:rPr lang="en-US" altLang="zh-TW" sz="1400" dirty="0">
                  <a:solidFill>
                    <a:srgbClr val="A020F0"/>
                  </a:solidFill>
                  <a:latin typeface="Arial" panose="020B0604020202020204" pitchFamily="34" charset="0"/>
                </a:rPr>
                <a:t>'xn3'</a:t>
              </a:r>
              <a:r>
                <a:rPr lang="en-US" altLang="zh-TW" sz="1400" dirty="0">
                  <a:solidFill>
                    <a:srgbClr val="000000"/>
                  </a:solidFill>
                  <a:latin typeface="Arial" panose="020B0604020202020204" pitchFamily="34" charset="0"/>
                </a:rPr>
                <a:t>);</a:t>
              </a:r>
            </a:p>
          </p:txBody>
        </p:sp>
        <p:pic>
          <p:nvPicPr>
            <p:cNvPr id="11" name="圖片 10">
              <a:extLst>
                <a:ext uri="{FF2B5EF4-FFF2-40B4-BE49-F238E27FC236}">
                  <a16:creationId xmlns:a16="http://schemas.microsoft.com/office/drawing/2014/main" id="{95AE86AF-1622-44D4-A9F8-F8543F1B3A4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727523" y="3379827"/>
              <a:ext cx="2949627" cy="2622671"/>
            </a:xfrm>
            <a:prstGeom prst="rect">
              <a:avLst/>
            </a:prstGeom>
          </p:spPr>
        </p:pic>
        <p:sp>
          <p:nvSpPr>
            <p:cNvPr id="13" name="箭號: 向右 12">
              <a:extLst>
                <a:ext uri="{FF2B5EF4-FFF2-40B4-BE49-F238E27FC236}">
                  <a16:creationId xmlns:a16="http://schemas.microsoft.com/office/drawing/2014/main" id="{5E439033-2FCE-40B5-9BCC-9F82BD170F61}"/>
                </a:ext>
              </a:extLst>
            </p:cNvPr>
            <p:cNvSpPr/>
            <p:nvPr/>
          </p:nvSpPr>
          <p:spPr>
            <a:xfrm>
              <a:off x="3917568" y="4590188"/>
              <a:ext cx="732385" cy="577850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BEAEDDF9-EA4F-477B-969B-B63F978CCA0F}"/>
                </a:ext>
              </a:extLst>
            </p:cNvPr>
            <p:cNvSpPr txBox="1"/>
            <p:nvPr/>
          </p:nvSpPr>
          <p:spPr>
            <a:xfrm>
              <a:off x="1039402" y="3325062"/>
              <a:ext cx="31861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dirty="0"/>
                <a:t>We generate signals in MATLAB:</a:t>
              </a:r>
              <a:endParaRPr lang="zh-TW" alt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31BCF820-6C36-43AA-ADCE-2F406AD45118}"/>
                  </a:ext>
                </a:extLst>
              </p:cNvPr>
              <p:cNvSpPr txBox="1"/>
              <p:nvPr/>
            </p:nvSpPr>
            <p:spPr>
              <a:xfrm>
                <a:off x="1336095" y="5651949"/>
                <a:ext cx="6259919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TW" b="1" dirty="0">
                    <a:solidFill>
                      <a:srgbClr val="FF0000"/>
                    </a:solidFill>
                  </a:rPr>
                  <a:t>Question</a:t>
                </a:r>
                <a:r>
                  <a:rPr lang="en-US" altLang="zh-TW" dirty="0"/>
                  <a:t>: </a:t>
                </a:r>
                <a:r>
                  <a:rPr lang="en-US" altLang="zh-TW" b="1" dirty="0"/>
                  <a:t>xn1</a:t>
                </a:r>
                <a:r>
                  <a:rPr lang="en-US" altLang="zh-TW" dirty="0"/>
                  <a:t> is </a:t>
                </a:r>
                <a14:m>
                  <m:oMath xmlns:m="http://schemas.openxmlformats.org/officeDocument/2006/math">
                    <m:r>
                      <a:rPr lang="en-US" altLang="zh-TW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d>
                      <m:dPr>
                        <m:ctrlPr>
                          <a:rPr lang="en-US" altLang="zh-TW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d>
                    <m:r>
                      <a:rPr lang="en-US" altLang="zh-TW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r>
                  <a:rPr lang="en-US" altLang="zh-TW" b="1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d>
                      <m:dPr>
                        <m:begChr m:val="["/>
                        <m:endChr m:val="]"/>
                        <m:ctrlPr>
                          <a:rPr lang="en-US" altLang="zh-TW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en-US" altLang="zh-TW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r>
                  <a:rPr lang="en-US" altLang="zh-TW" b="1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TW" dirty="0">
                    <a:solidFill>
                      <a:schemeClr val="tx1"/>
                    </a:solidFill>
                  </a:rPr>
                  <a:t>or</a:t>
                </a:r>
                <a:r>
                  <a:rPr lang="en-US" altLang="zh-TW" b="1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TW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TW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en-US" altLang="zh-TW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r>
                  <a:rPr lang="zh-TW" altLang="en-US" dirty="0"/>
                  <a:t>  </a:t>
                </a:r>
                <a:r>
                  <a:rPr lang="en-US" altLang="zh-TW" dirty="0"/>
                  <a:t>How about </a:t>
                </a:r>
                <a:r>
                  <a:rPr lang="en-US" altLang="zh-TW" b="1" dirty="0"/>
                  <a:t>xn2</a:t>
                </a:r>
                <a:r>
                  <a:rPr lang="en-US" altLang="zh-TW" dirty="0"/>
                  <a:t> and </a:t>
                </a:r>
                <a:r>
                  <a:rPr lang="en-US" altLang="zh-TW" b="1" dirty="0"/>
                  <a:t>xn3</a:t>
                </a:r>
                <a:r>
                  <a:rPr lang="en-US" altLang="zh-TW" dirty="0"/>
                  <a:t>?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31BCF820-6C36-43AA-ADCE-2F406AD451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6095" y="5651949"/>
                <a:ext cx="6259919" cy="369332"/>
              </a:xfrm>
              <a:prstGeom prst="rect">
                <a:avLst/>
              </a:prstGeom>
              <a:blipFill>
                <a:blip r:embed="rId6"/>
                <a:stretch>
                  <a:fillRect l="-680" t="-6349" r="-389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4E7DA441-30D9-4D0D-B3F8-428F81A0DE6C}"/>
                  </a:ext>
                </a:extLst>
              </p:cNvPr>
              <p:cNvSpPr/>
              <p:nvPr/>
            </p:nvSpPr>
            <p:spPr>
              <a:xfrm>
                <a:off x="2062289" y="6085918"/>
                <a:ext cx="4807535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TW" b="1" dirty="0">
                    <a:solidFill>
                      <a:srgbClr val="FF0000"/>
                    </a:solidFill>
                  </a:rPr>
                  <a:t>Answer: </a:t>
                </a:r>
                <a:r>
                  <a:rPr lang="en-US" altLang="zh-TW" dirty="0"/>
                  <a:t>All signals stored by computer are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TW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</m:sub>
                    </m:sSub>
                    <m:r>
                      <a:rPr lang="en-US" altLang="zh-TW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TW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zh-TW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zh-TW" altLang="en-US" dirty="0"/>
              </a:p>
            </p:txBody>
          </p:sp>
        </mc:Choice>
        <mc:Fallback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4E7DA441-30D9-4D0D-B3F8-428F81A0DE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2289" y="6085918"/>
                <a:ext cx="4807535" cy="369332"/>
              </a:xfrm>
              <a:prstGeom prst="rect">
                <a:avLst/>
              </a:prstGeom>
              <a:blipFill>
                <a:blip r:embed="rId7"/>
                <a:stretch>
                  <a:fillRect l="-379" t="-6349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文字方塊 19">
            <a:extLst>
              <a:ext uri="{FF2B5EF4-FFF2-40B4-BE49-F238E27FC236}">
                <a16:creationId xmlns:a16="http://schemas.microsoft.com/office/drawing/2014/main" id="{7EBD7D58-0687-4A72-B3F4-8BD3AE3F6D2C}"/>
              </a:ext>
            </a:extLst>
          </p:cNvPr>
          <p:cNvSpPr txBox="1"/>
          <p:nvPr/>
        </p:nvSpPr>
        <p:spPr>
          <a:xfrm>
            <a:off x="337987" y="121636"/>
            <a:ext cx="19495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800" b="1" dirty="0">
                <a:solidFill>
                  <a:srgbClr val="7030A0"/>
                </a:solidFill>
              </a:rPr>
              <a:t>Signals</a:t>
            </a:r>
            <a:endParaRPr lang="zh-TW" altLang="en-US" sz="48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5084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9C7F8DA-000D-4EE9-8779-1C83ABCF2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5C5AE-66EF-4D6E-87C1-324443DF8A8F}" type="slidenum">
              <a:rPr lang="zh-TW" altLang="en-US" smtClean="0"/>
              <a:t>18</a:t>
            </a:fld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7EFC42FD-E966-4FD4-BB53-DA8CFD5FCDD7}"/>
              </a:ext>
            </a:extLst>
          </p:cNvPr>
          <p:cNvSpPr txBox="1"/>
          <p:nvPr/>
        </p:nvSpPr>
        <p:spPr>
          <a:xfrm>
            <a:off x="337987" y="121636"/>
            <a:ext cx="405431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800" b="1" dirty="0">
                <a:solidFill>
                  <a:srgbClr val="7030A0"/>
                </a:solidFill>
              </a:rPr>
              <a:t>Describe Signal</a:t>
            </a:r>
            <a:endParaRPr lang="zh-TW" altLang="en-US" sz="48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BCD9EBF1-8A82-463A-B5BB-0A8BE5885786}"/>
                  </a:ext>
                </a:extLst>
              </p:cNvPr>
              <p:cNvSpPr/>
              <p:nvPr/>
            </p:nvSpPr>
            <p:spPr>
              <a:xfrm>
                <a:off x="337986" y="926813"/>
                <a:ext cx="8253563" cy="453579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altLang="zh-TW" sz="2400" b="1" dirty="0"/>
                  <a:t>Decide</a:t>
                </a:r>
                <a:r>
                  <a:rPr lang="zh-TW" altLang="en-US" sz="2400" b="1" dirty="0"/>
                  <a:t> </a:t>
                </a:r>
                <a:r>
                  <a:rPr lang="en-US" altLang="zh-TW" sz="2400" b="1" dirty="0"/>
                  <a:t>index</a:t>
                </a:r>
                <a:r>
                  <a:rPr lang="zh-TW" altLang="en-US" sz="2400" b="1" dirty="0"/>
                  <a:t> </a:t>
                </a:r>
                <a:r>
                  <a:rPr lang="en-US" altLang="zh-TW" sz="2400" b="1" dirty="0"/>
                  <a:t>array</a:t>
                </a:r>
                <a:r>
                  <a:rPr lang="zh-TW" altLang="en-US" sz="2400" b="1" dirty="0"/>
                  <a:t> </a:t>
                </a:r>
                <a:r>
                  <a:rPr lang="en-US" altLang="zh-TW" sz="2400" b="1" dirty="0"/>
                  <a:t>n </a:t>
                </a:r>
                <a:r>
                  <a:rPr lang="en-US" altLang="zh-TW" dirty="0"/>
                  <a:t>(Start-End Point / length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altLang="zh-TW" dirty="0"/>
                  <a:t>/ period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altLang="zh-TW" dirty="0"/>
                  <a:t>)</a:t>
                </a:r>
                <a:br>
                  <a:rPr lang="en-US" altLang="zh-TW" dirty="0"/>
                </a:br>
                <a:r>
                  <a:rPr lang="en-US" altLang="zh-TW" dirty="0"/>
                  <a:t>E.g., Time from </a:t>
                </a:r>
                <a:r>
                  <a:rPr lang="en-US" altLang="zh-TW" dirty="0">
                    <a:solidFill>
                      <a:srgbClr val="FF0000"/>
                    </a:solidFill>
                  </a:rPr>
                  <a:t>t=0s ~ t=9.9s</a:t>
                </a:r>
                <a:r>
                  <a:rPr lang="en-US" altLang="zh-TW" dirty="0"/>
                  <a:t>, sampling interval (period) </a:t>
                </a:r>
                <a:r>
                  <a:rPr lang="en-US" altLang="zh-TW" dirty="0">
                    <a:solidFill>
                      <a:srgbClr val="FF0000"/>
                    </a:solidFill>
                  </a:rPr>
                  <a:t>T = 0.1s</a:t>
                </a:r>
                <a:br>
                  <a:rPr lang="en-US" altLang="zh-TW" dirty="0">
                    <a:solidFill>
                      <a:srgbClr val="FF0000"/>
                    </a:solidFill>
                  </a:rPr>
                </a:br>
                <a:br>
                  <a:rPr lang="en-US" altLang="zh-TW" dirty="0">
                    <a:solidFill>
                      <a:srgbClr val="FF0000"/>
                    </a:solidFill>
                  </a:rPr>
                </a:br>
                <a:endParaRPr lang="en-US" altLang="zh-TW" dirty="0">
                  <a:solidFill>
                    <a:srgbClr val="FF0000"/>
                  </a:solidFill>
                </a:endParaRP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altLang="zh-TW" sz="2400" b="1" dirty="0"/>
                  <a:t>Decide</a:t>
                </a:r>
                <a:r>
                  <a:rPr lang="zh-TW" altLang="en-US" sz="2400" b="1" dirty="0"/>
                  <a:t> </a:t>
                </a:r>
                <a:r>
                  <a:rPr lang="en-US" altLang="zh-TW" sz="2400" b="1" dirty="0"/>
                  <a:t>signal</a:t>
                </a:r>
                <a:r>
                  <a:rPr lang="zh-TW" altLang="en-US" sz="2400" b="1" dirty="0"/>
                  <a:t> </a:t>
                </a:r>
                <a:r>
                  <a:rPr lang="en-US" altLang="zh-TW" sz="2400" b="1" dirty="0"/>
                  <a:t>value x[n]</a:t>
                </a:r>
                <a:br>
                  <a:rPr lang="en-US" altLang="zh-TW" sz="2400" b="1" dirty="0"/>
                </a:br>
                <a:r>
                  <a:rPr lang="en-US" altLang="zh-TW" dirty="0"/>
                  <a:t>E.g.,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TW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altLang="zh-TW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TW" alt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𝜔</m:t>
                            </m:r>
                            <m:r>
                              <a:rPr lang="en-US" altLang="zh-TW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func>
                    <m:r>
                      <a:rPr lang="en-US" altLang="zh-TW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zh-TW" alt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altLang="zh-TW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=0.3</m:t>
                    </m:r>
                    <m:r>
                      <a:rPr lang="zh-TW" alt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altLang="zh-TW" dirty="0"/>
                  <a:t> ,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TW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𝑓𝑡</m:t>
                        </m:r>
                      </m:sup>
                    </m:sSup>
                    <m:r>
                      <a:rPr lang="en-US" altLang="zh-TW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TW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=0.2</m:t>
                    </m:r>
                  </m:oMath>
                </a14:m>
                <a:endParaRPr lang="zh-TW" altLang="en-US" dirty="0"/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endParaRPr lang="en-US" altLang="zh-TW" sz="2400" b="1" dirty="0"/>
              </a:p>
              <a:p>
                <a:pPr marL="342900" indent="-342900">
                  <a:buFont typeface="+mj-lt"/>
                  <a:buAutoNum type="arabicPeriod"/>
                </a:pPr>
                <a:endParaRPr lang="en-US" altLang="zh-TW" sz="2400" b="1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altLang="zh-TW" sz="2400" b="1" dirty="0"/>
                  <a:t>Store</a:t>
                </a:r>
                <a:r>
                  <a:rPr lang="zh-TW" altLang="en-US" sz="2400" b="1" dirty="0"/>
                  <a:t> </a:t>
                </a:r>
                <a:r>
                  <a:rPr lang="en-US" altLang="zh-TW" sz="2400" b="1" dirty="0"/>
                  <a:t>data</a:t>
                </a:r>
                <a:r>
                  <a:rPr lang="zh-TW" altLang="en-US" sz="2400" b="1" dirty="0"/>
                  <a:t> </a:t>
                </a:r>
                <a:r>
                  <a:rPr lang="en-US" altLang="zh-TW" sz="2400" b="1" dirty="0"/>
                  <a:t>type</a:t>
                </a:r>
                <a:r>
                  <a:rPr lang="zh-TW" altLang="en-US" sz="2400" b="1" dirty="0"/>
                  <a:t> </a:t>
                </a:r>
                <a:r>
                  <a:rPr lang="en-US" altLang="zh-TW" dirty="0"/>
                  <a:t>(</a:t>
                </a:r>
                <a:r>
                  <a:rPr lang="zh-TW" altLang="en-US" dirty="0"/>
                  <a:t>有時為了運算或儲存的考量會使用不同數字格式儲存</a:t>
                </a:r>
                <a:r>
                  <a:rPr lang="en-US" altLang="zh-TW" dirty="0"/>
                  <a:t>)</a:t>
                </a:r>
                <a:br>
                  <a:rPr lang="en-US" altLang="zh-TW" sz="2400" b="1" dirty="0"/>
                </a:br>
                <a:r>
                  <a:rPr lang="en-US" altLang="zh-TW" dirty="0">
                    <a:solidFill>
                      <a:srgbClr val="FF0000"/>
                    </a:solidFill>
                  </a:rPr>
                  <a:t>float64(double)</a:t>
                </a:r>
                <a:r>
                  <a:rPr lang="en-US" altLang="zh-TW" dirty="0"/>
                  <a:t> / </a:t>
                </a:r>
                <a:r>
                  <a:rPr lang="en-US" altLang="zh-TW" dirty="0">
                    <a:solidFill>
                      <a:srgbClr val="FF0000"/>
                    </a:solidFill>
                  </a:rPr>
                  <a:t>float32(single)</a:t>
                </a:r>
                <a:r>
                  <a:rPr lang="en-US" altLang="zh-TW" dirty="0"/>
                  <a:t> / </a:t>
                </a:r>
                <a:r>
                  <a:rPr lang="en-US" altLang="zh-TW" dirty="0">
                    <a:solidFill>
                      <a:srgbClr val="FF0000"/>
                    </a:solidFill>
                  </a:rPr>
                  <a:t>int32 </a:t>
                </a:r>
                <a:r>
                  <a:rPr lang="en-US" altLang="zh-TW" dirty="0"/>
                  <a:t>/ </a:t>
                </a:r>
                <a:r>
                  <a:rPr lang="en-US" altLang="zh-TW" dirty="0">
                    <a:solidFill>
                      <a:srgbClr val="FF0000"/>
                    </a:solidFill>
                  </a:rPr>
                  <a:t>uint8 ..</a:t>
                </a:r>
                <a:endParaRPr lang="en-US" altLang="zh-TW" sz="24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BCD9EBF1-8A82-463A-B5BB-0A8BE58857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986" y="926813"/>
                <a:ext cx="8253563" cy="4535793"/>
              </a:xfrm>
              <a:prstGeom prst="rect">
                <a:avLst/>
              </a:prstGeom>
              <a:blipFill>
                <a:blip r:embed="rId2"/>
                <a:stretch>
                  <a:fillRect l="-118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圖片 10">
            <a:extLst>
              <a:ext uri="{FF2B5EF4-FFF2-40B4-BE49-F238E27FC236}">
                <a16:creationId xmlns:a16="http://schemas.microsoft.com/office/drawing/2014/main" id="{B4CC3296-0C27-402C-BF77-DBE05A1617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724" y="2008757"/>
            <a:ext cx="2861256" cy="805447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250E0DD8-B07A-4DB7-A6B6-AE4D3EB4F3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7751" y="1997250"/>
            <a:ext cx="3060700" cy="828460"/>
          </a:xfrm>
          <a:prstGeom prst="rect">
            <a:avLst/>
          </a:prstGeom>
          <a:ln>
            <a:noFill/>
          </a:ln>
        </p:spPr>
      </p:pic>
      <p:pic>
        <p:nvPicPr>
          <p:cNvPr id="18" name="圖片 17">
            <a:extLst>
              <a:ext uri="{FF2B5EF4-FFF2-40B4-BE49-F238E27FC236}">
                <a16:creationId xmlns:a16="http://schemas.microsoft.com/office/drawing/2014/main" id="{051D090C-5264-46E5-B236-3DF2083AB1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8244" y="3948597"/>
            <a:ext cx="2376216" cy="536049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  <p:sp>
        <p:nvSpPr>
          <p:cNvPr id="20" name="箭號: 向右 19">
            <a:extLst>
              <a:ext uri="{FF2B5EF4-FFF2-40B4-BE49-F238E27FC236}">
                <a16:creationId xmlns:a16="http://schemas.microsoft.com/office/drawing/2014/main" id="{282075FC-AD34-4CAD-BA05-0C35F8CCAB8D}"/>
              </a:ext>
            </a:extLst>
          </p:cNvPr>
          <p:cNvSpPr/>
          <p:nvPr/>
        </p:nvSpPr>
        <p:spPr>
          <a:xfrm>
            <a:off x="4070350" y="2224155"/>
            <a:ext cx="501650" cy="3746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箭號: 向右 20">
            <a:extLst>
              <a:ext uri="{FF2B5EF4-FFF2-40B4-BE49-F238E27FC236}">
                <a16:creationId xmlns:a16="http://schemas.microsoft.com/office/drawing/2014/main" id="{FAE0B24C-6430-4112-A63B-F5715A40FDA0}"/>
              </a:ext>
            </a:extLst>
          </p:cNvPr>
          <p:cNvSpPr/>
          <p:nvPr/>
        </p:nvSpPr>
        <p:spPr>
          <a:xfrm>
            <a:off x="4070350" y="4029296"/>
            <a:ext cx="501650" cy="3746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2" name="圖片 21">
            <a:extLst>
              <a:ext uri="{FF2B5EF4-FFF2-40B4-BE49-F238E27FC236}">
                <a16:creationId xmlns:a16="http://schemas.microsoft.com/office/drawing/2014/main" id="{DE45AB87-4AC9-441F-B893-2EFA6091A7E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8147" y="5433637"/>
            <a:ext cx="2896411" cy="829826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  <p:sp>
        <p:nvSpPr>
          <p:cNvPr id="24" name="箭號: 向右 23">
            <a:extLst>
              <a:ext uri="{FF2B5EF4-FFF2-40B4-BE49-F238E27FC236}">
                <a16:creationId xmlns:a16="http://schemas.microsoft.com/office/drawing/2014/main" id="{B8485E04-9B71-421D-BEEB-17D3BB24FC57}"/>
              </a:ext>
            </a:extLst>
          </p:cNvPr>
          <p:cNvSpPr/>
          <p:nvPr/>
        </p:nvSpPr>
        <p:spPr>
          <a:xfrm>
            <a:off x="4070350" y="5661225"/>
            <a:ext cx="501650" cy="3746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7" name="群組 26">
            <a:extLst>
              <a:ext uri="{FF2B5EF4-FFF2-40B4-BE49-F238E27FC236}">
                <a16:creationId xmlns:a16="http://schemas.microsoft.com/office/drawing/2014/main" id="{281EEAF7-E4B5-42DF-9D10-9176C5271C76}"/>
              </a:ext>
            </a:extLst>
          </p:cNvPr>
          <p:cNvGrpSpPr/>
          <p:nvPr/>
        </p:nvGrpSpPr>
        <p:grpSpPr>
          <a:xfrm>
            <a:off x="4957762" y="5423581"/>
            <a:ext cx="3100678" cy="849938"/>
            <a:chOff x="5042562" y="5563474"/>
            <a:chExt cx="3100678" cy="849938"/>
          </a:xfrm>
        </p:grpSpPr>
        <p:pic>
          <p:nvPicPr>
            <p:cNvPr id="25" name="圖片 24">
              <a:extLst>
                <a:ext uri="{FF2B5EF4-FFF2-40B4-BE49-F238E27FC236}">
                  <a16:creationId xmlns:a16="http://schemas.microsoft.com/office/drawing/2014/main" id="{6F65ADDA-876F-4A7B-8688-F08F87B8BC6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5042562" y="5854700"/>
              <a:ext cx="3100678" cy="558712"/>
            </a:xfrm>
            <a:prstGeom prst="rect">
              <a:avLst/>
            </a:prstGeom>
          </p:spPr>
        </p:pic>
        <p:pic>
          <p:nvPicPr>
            <p:cNvPr id="26" name="圖片 25">
              <a:extLst>
                <a:ext uri="{FF2B5EF4-FFF2-40B4-BE49-F238E27FC236}">
                  <a16:creationId xmlns:a16="http://schemas.microsoft.com/office/drawing/2014/main" id="{5A40BEEB-D730-4BCC-9F8B-513E43146C4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5042562" y="5563474"/>
              <a:ext cx="3100678" cy="327848"/>
            </a:xfrm>
            <a:prstGeom prst="rect">
              <a:avLst/>
            </a:prstGeom>
          </p:spPr>
        </p:pic>
      </p:grpSp>
      <p:grpSp>
        <p:nvGrpSpPr>
          <p:cNvPr id="29" name="群組 28">
            <a:extLst>
              <a:ext uri="{FF2B5EF4-FFF2-40B4-BE49-F238E27FC236}">
                <a16:creationId xmlns:a16="http://schemas.microsoft.com/office/drawing/2014/main" id="{2218103A-394A-474E-A2F4-3193527E5B35}"/>
              </a:ext>
            </a:extLst>
          </p:cNvPr>
          <p:cNvGrpSpPr/>
          <p:nvPr/>
        </p:nvGrpSpPr>
        <p:grpSpPr>
          <a:xfrm>
            <a:off x="4957762" y="3929803"/>
            <a:ext cx="3100678" cy="573636"/>
            <a:chOff x="5490871" y="3020617"/>
            <a:chExt cx="3100678" cy="573636"/>
          </a:xfrm>
        </p:grpSpPr>
        <p:pic>
          <p:nvPicPr>
            <p:cNvPr id="23" name="圖片 22">
              <a:extLst>
                <a:ext uri="{FF2B5EF4-FFF2-40B4-BE49-F238E27FC236}">
                  <a16:creationId xmlns:a16="http://schemas.microsoft.com/office/drawing/2014/main" id="{E8319DF1-EA0F-4D9B-BCCE-B46BD262465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5490871" y="3020617"/>
              <a:ext cx="3100678" cy="281639"/>
            </a:xfrm>
            <a:prstGeom prst="rect">
              <a:avLst/>
            </a:prstGeom>
          </p:spPr>
        </p:pic>
        <p:pic>
          <p:nvPicPr>
            <p:cNvPr id="28" name="圖片 27">
              <a:extLst>
                <a:ext uri="{FF2B5EF4-FFF2-40B4-BE49-F238E27FC236}">
                  <a16:creationId xmlns:a16="http://schemas.microsoft.com/office/drawing/2014/main" id="{0E128A03-2B7B-4AA2-8C7F-C4F762A658B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5490871" y="3300149"/>
              <a:ext cx="3100678" cy="29410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850178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圖片 14">
            <a:extLst>
              <a:ext uri="{FF2B5EF4-FFF2-40B4-BE49-F238E27FC236}">
                <a16:creationId xmlns:a16="http://schemas.microsoft.com/office/drawing/2014/main" id="{4CA11634-3ADA-45D0-A322-369D9E6B66C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04568" y="3028329"/>
            <a:ext cx="3344995" cy="2713163"/>
          </a:xfrm>
          <a:prstGeom prst="rect">
            <a:avLst/>
          </a:prstGeom>
        </p:spPr>
      </p:pic>
      <p:pic>
        <p:nvPicPr>
          <p:cNvPr id="40" name="圖片 39">
            <a:extLst>
              <a:ext uri="{FF2B5EF4-FFF2-40B4-BE49-F238E27FC236}">
                <a16:creationId xmlns:a16="http://schemas.microsoft.com/office/drawing/2014/main" id="{F193B74C-92C9-4974-8823-D37C6130E85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06789" y="4076108"/>
            <a:ext cx="2898892" cy="2323084"/>
          </a:xfrm>
          <a:prstGeom prst="rect">
            <a:avLst/>
          </a:prstGeom>
          <a:ln>
            <a:solidFill>
              <a:srgbClr val="00B0F0"/>
            </a:solidFill>
          </a:ln>
        </p:spPr>
      </p:pic>
      <p:pic>
        <p:nvPicPr>
          <p:cNvPr id="42" name="圖片 41">
            <a:extLst>
              <a:ext uri="{FF2B5EF4-FFF2-40B4-BE49-F238E27FC236}">
                <a16:creationId xmlns:a16="http://schemas.microsoft.com/office/drawing/2014/main" id="{6F5F4AFE-28E8-488A-90E6-67A4F7F25F2B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650" r="1842" b="-1"/>
          <a:stretch/>
        </p:blipFill>
        <p:spPr>
          <a:xfrm>
            <a:off x="3103249" y="4074725"/>
            <a:ext cx="2937499" cy="2324467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9C7F8DA-000D-4EE9-8779-1C83ABCF2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5C5AE-66EF-4D6E-87C1-324443DF8A8F}" type="slidenum">
              <a:rPr lang="zh-TW" altLang="en-US" smtClean="0"/>
              <a:t>19</a:t>
            </a:fld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7EFC42FD-E966-4FD4-BB53-DA8CFD5FCDD7}"/>
              </a:ext>
            </a:extLst>
          </p:cNvPr>
          <p:cNvSpPr txBox="1"/>
          <p:nvPr/>
        </p:nvSpPr>
        <p:spPr>
          <a:xfrm>
            <a:off x="337987" y="121636"/>
            <a:ext cx="51397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800" b="1" dirty="0">
                <a:solidFill>
                  <a:srgbClr val="7030A0"/>
                </a:solidFill>
              </a:rPr>
              <a:t>Describe System - 1</a:t>
            </a:r>
            <a:endParaRPr lang="zh-TW" altLang="en-US" sz="4800" b="1" dirty="0">
              <a:solidFill>
                <a:srgbClr val="7030A0"/>
              </a:solidFill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DFE39E00-3A80-4381-9C77-1A40B8F3ACB8}"/>
              </a:ext>
            </a:extLst>
          </p:cNvPr>
          <p:cNvSpPr txBox="1"/>
          <p:nvPr/>
        </p:nvSpPr>
        <p:spPr>
          <a:xfrm>
            <a:off x="400470" y="968950"/>
            <a:ext cx="48273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LTI</a:t>
            </a:r>
            <a:r>
              <a:rPr lang="zh-TW" altLang="en-US" sz="2400" dirty="0"/>
              <a:t> </a:t>
            </a:r>
            <a:r>
              <a:rPr lang="en-US" altLang="zh-TW" sz="2400" dirty="0"/>
              <a:t>Systems characterized by </a:t>
            </a:r>
            <a:r>
              <a:rPr lang="en-US" altLang="zh-TW" sz="2400" b="1" dirty="0"/>
              <a:t>LCCDE</a:t>
            </a:r>
            <a:r>
              <a:rPr lang="en-US" altLang="zh-TW" sz="2400" dirty="0"/>
              <a:t>:</a:t>
            </a:r>
            <a:endParaRPr lang="zh-TW" altLang="en-US" sz="3600" dirty="0"/>
          </a:p>
        </p:txBody>
      </p:sp>
      <p:grpSp>
        <p:nvGrpSpPr>
          <p:cNvPr id="36" name="群組 35">
            <a:extLst>
              <a:ext uri="{FF2B5EF4-FFF2-40B4-BE49-F238E27FC236}">
                <a16:creationId xmlns:a16="http://schemas.microsoft.com/office/drawing/2014/main" id="{121B135A-CBC1-4F88-A615-33DCE9EE5A1A}"/>
              </a:ext>
            </a:extLst>
          </p:cNvPr>
          <p:cNvGrpSpPr/>
          <p:nvPr/>
        </p:nvGrpSpPr>
        <p:grpSpPr>
          <a:xfrm>
            <a:off x="1094890" y="1308322"/>
            <a:ext cx="6950559" cy="1267706"/>
            <a:chOff x="111488" y="1094985"/>
            <a:chExt cx="8922771" cy="1627416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2DAA5E8E-D58D-4AA9-B81F-5E11917F103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1488" y="1549202"/>
              <a:ext cx="4013200" cy="718981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</p:pic>
        <p:pic>
          <p:nvPicPr>
            <p:cNvPr id="6" name="圖片 5">
              <a:extLst>
                <a:ext uri="{FF2B5EF4-FFF2-40B4-BE49-F238E27FC236}">
                  <a16:creationId xmlns:a16="http://schemas.microsoft.com/office/drawing/2014/main" id="{EA31D48B-3CE1-483B-AED8-6FE070A6B86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5783729" y="1094985"/>
              <a:ext cx="3250530" cy="1627416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</p:pic>
        <p:sp>
          <p:nvSpPr>
            <p:cNvPr id="16" name="箭號: 向右 15">
              <a:extLst>
                <a:ext uri="{FF2B5EF4-FFF2-40B4-BE49-F238E27FC236}">
                  <a16:creationId xmlns:a16="http://schemas.microsoft.com/office/drawing/2014/main" id="{16D7B7E1-3527-44E0-B406-AEC823135040}"/>
                </a:ext>
              </a:extLst>
            </p:cNvPr>
            <p:cNvSpPr/>
            <p:nvPr/>
          </p:nvSpPr>
          <p:spPr>
            <a:xfrm>
              <a:off x="4507162" y="1638573"/>
              <a:ext cx="894092" cy="540241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C88A6B0F-6EBE-447B-8CD4-B80248C451AE}"/>
              </a:ext>
            </a:extLst>
          </p:cNvPr>
          <p:cNvSpPr txBox="1"/>
          <p:nvPr/>
        </p:nvSpPr>
        <p:spPr>
          <a:xfrm>
            <a:off x="107950" y="2664236"/>
            <a:ext cx="1039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Example:</a:t>
            </a:r>
            <a:endParaRPr lang="zh-TW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CCAD91B2-7B75-4AA0-9749-0702D5CF75EB}"/>
              </a:ext>
            </a:extLst>
          </p:cNvPr>
          <p:cNvSpPr/>
          <p:nvPr/>
        </p:nvSpPr>
        <p:spPr>
          <a:xfrm>
            <a:off x="474133" y="3033567"/>
            <a:ext cx="1219200" cy="194350"/>
          </a:xfrm>
          <a:prstGeom prst="rect">
            <a:avLst/>
          </a:prstGeom>
          <a:solidFill>
            <a:schemeClr val="accent3">
              <a:alpha val="20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6C6B4395-540A-4BB2-95A0-B0A4C9263CBC}"/>
              </a:ext>
            </a:extLst>
          </p:cNvPr>
          <p:cNvSpPr/>
          <p:nvPr/>
        </p:nvSpPr>
        <p:spPr>
          <a:xfrm>
            <a:off x="474133" y="3258539"/>
            <a:ext cx="1219200" cy="194350"/>
          </a:xfrm>
          <a:prstGeom prst="rect">
            <a:avLst/>
          </a:prstGeom>
          <a:solidFill>
            <a:schemeClr val="accent3">
              <a:alpha val="20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FB8BE37A-9B8A-44B9-BD47-62B0A20E9879}"/>
              </a:ext>
            </a:extLst>
          </p:cNvPr>
          <p:cNvSpPr/>
          <p:nvPr/>
        </p:nvSpPr>
        <p:spPr>
          <a:xfrm>
            <a:off x="474132" y="3483511"/>
            <a:ext cx="3078207" cy="194350"/>
          </a:xfrm>
          <a:prstGeom prst="rect">
            <a:avLst/>
          </a:prstGeom>
          <a:solidFill>
            <a:schemeClr val="accent3">
              <a:alpha val="20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39" name="群組 38">
            <a:extLst>
              <a:ext uri="{FF2B5EF4-FFF2-40B4-BE49-F238E27FC236}">
                <a16:creationId xmlns:a16="http://schemas.microsoft.com/office/drawing/2014/main" id="{CE8AC076-951C-40FC-9F15-D46D59545A40}"/>
              </a:ext>
            </a:extLst>
          </p:cNvPr>
          <p:cNvGrpSpPr/>
          <p:nvPr/>
        </p:nvGrpSpPr>
        <p:grpSpPr>
          <a:xfrm>
            <a:off x="3766465" y="3270740"/>
            <a:ext cx="4818735" cy="660275"/>
            <a:chOff x="3671215" y="3270740"/>
            <a:chExt cx="4818735" cy="660275"/>
          </a:xfrm>
        </p:grpSpPr>
        <p:pic>
          <p:nvPicPr>
            <p:cNvPr id="38" name="圖片 37">
              <a:extLst>
                <a:ext uri="{FF2B5EF4-FFF2-40B4-BE49-F238E27FC236}">
                  <a16:creationId xmlns:a16="http://schemas.microsoft.com/office/drawing/2014/main" id="{98E343F8-6052-4B67-997B-BD1A6DBFC28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671215" y="3270740"/>
              <a:ext cx="4818735" cy="660275"/>
            </a:xfrm>
            <a:prstGeom prst="rect">
              <a:avLst/>
            </a:prstGeom>
          </p:spPr>
        </p:pic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062F397F-7C19-46E1-B0ED-839217C82B4B}"/>
                </a:ext>
              </a:extLst>
            </p:cNvPr>
            <p:cNvSpPr/>
            <p:nvPr/>
          </p:nvSpPr>
          <p:spPr>
            <a:xfrm>
              <a:off x="3946341" y="3503157"/>
              <a:ext cx="3637676" cy="194350"/>
            </a:xfrm>
            <a:prstGeom prst="rect">
              <a:avLst/>
            </a:prstGeom>
            <a:solidFill>
              <a:schemeClr val="accent3">
                <a:alpha val="2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17380929-F8A5-4196-9119-43853E556975}"/>
                </a:ext>
              </a:extLst>
            </p:cNvPr>
            <p:cNvSpPr/>
            <p:nvPr/>
          </p:nvSpPr>
          <p:spPr>
            <a:xfrm>
              <a:off x="3946340" y="3271363"/>
              <a:ext cx="4534042" cy="194350"/>
            </a:xfrm>
            <a:prstGeom prst="rect">
              <a:avLst/>
            </a:prstGeom>
            <a:solidFill>
              <a:schemeClr val="accent3">
                <a:alpha val="20000"/>
              </a:schemeClr>
            </a:solidFill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4E5DCB8D-7640-4F9E-B8C3-450166C621E1}"/>
                </a:ext>
              </a:extLst>
            </p:cNvPr>
            <p:cNvSpPr/>
            <p:nvPr/>
          </p:nvSpPr>
          <p:spPr>
            <a:xfrm>
              <a:off x="3946340" y="3734952"/>
              <a:ext cx="3704882" cy="194350"/>
            </a:xfrm>
            <a:prstGeom prst="rect">
              <a:avLst/>
            </a:prstGeom>
            <a:solidFill>
              <a:schemeClr val="accent3">
                <a:alpha val="20000"/>
              </a:schemeClr>
            </a:solidFill>
            <a:ln>
              <a:solidFill>
                <a:srgbClr val="00B0F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64657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9800349-8DAA-4F97-BAEA-1C3759B21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5C5AE-66EF-4D6E-87C1-324443DF8A8F}" type="slidenum">
              <a:rPr lang="zh-TW" altLang="en-US" smtClean="0"/>
              <a:t>2</a:t>
            </a:fld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EDEA4DA-F790-4DE1-AAD6-AE3C011878EC}"/>
              </a:ext>
            </a:extLst>
          </p:cNvPr>
          <p:cNvSpPr txBox="1"/>
          <p:nvPr/>
        </p:nvSpPr>
        <p:spPr>
          <a:xfrm>
            <a:off x="463550" y="349250"/>
            <a:ext cx="20858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800" b="1" dirty="0">
                <a:solidFill>
                  <a:srgbClr val="7030A0"/>
                </a:solidFill>
              </a:rPr>
              <a:t>Outline</a:t>
            </a:r>
            <a:endParaRPr lang="zh-TW" altLang="en-US" sz="4800" b="1" dirty="0">
              <a:solidFill>
                <a:srgbClr val="7030A0"/>
              </a:solidFill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615FC049-1525-4645-BDED-C9D5104CC139}"/>
              </a:ext>
            </a:extLst>
          </p:cNvPr>
          <p:cNvSpPr txBox="1"/>
          <p:nvPr/>
        </p:nvSpPr>
        <p:spPr>
          <a:xfrm>
            <a:off x="863600" y="1479550"/>
            <a:ext cx="7024167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800" dirty="0"/>
              <a:t>MATLAB Installation and Self-Study Materials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800" dirty="0"/>
              <a:t>Basic Function and Operation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800" dirty="0"/>
              <a:t>Signal Processing in MATLAB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800" dirty="0"/>
              <a:t>Using MATLAB for Course and Homework</a:t>
            </a:r>
          </a:p>
        </p:txBody>
      </p:sp>
    </p:spTree>
    <p:extLst>
      <p:ext uri="{BB962C8B-B14F-4D97-AF65-F5344CB8AC3E}">
        <p14:creationId xmlns:p14="http://schemas.microsoft.com/office/powerpoint/2010/main" val="31787402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圖片 33">
            <a:extLst>
              <a:ext uri="{FF2B5EF4-FFF2-40B4-BE49-F238E27FC236}">
                <a16:creationId xmlns:a16="http://schemas.microsoft.com/office/drawing/2014/main" id="{83323B33-6BBD-40C3-B2A7-F6518B2052E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03250" y="4069119"/>
            <a:ext cx="2937500" cy="2330841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35" name="圖片 34">
            <a:extLst>
              <a:ext uri="{FF2B5EF4-FFF2-40B4-BE49-F238E27FC236}">
                <a16:creationId xmlns:a16="http://schemas.microsoft.com/office/drawing/2014/main" id="{4F7263AB-EBC3-4B03-8C31-E1DDDC3A520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06788" y="4076876"/>
            <a:ext cx="2883148" cy="2323084"/>
          </a:xfrm>
          <a:prstGeom prst="rect">
            <a:avLst/>
          </a:prstGeom>
          <a:ln>
            <a:solidFill>
              <a:srgbClr val="00B0F0"/>
            </a:solidFill>
          </a:ln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9C7F8DA-000D-4EE9-8779-1C83ABCF2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5C5AE-66EF-4D6E-87C1-324443DF8A8F}" type="slidenum">
              <a:rPr lang="zh-TW" altLang="en-US" smtClean="0"/>
              <a:t>20</a:t>
            </a:fld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7EFC42FD-E966-4FD4-BB53-DA8CFD5FCDD7}"/>
              </a:ext>
            </a:extLst>
          </p:cNvPr>
          <p:cNvSpPr txBox="1"/>
          <p:nvPr/>
        </p:nvSpPr>
        <p:spPr>
          <a:xfrm>
            <a:off x="337987" y="121636"/>
            <a:ext cx="51397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800" b="1" dirty="0">
                <a:solidFill>
                  <a:srgbClr val="7030A0"/>
                </a:solidFill>
              </a:rPr>
              <a:t>Describe System - 2</a:t>
            </a:r>
            <a:endParaRPr lang="zh-TW" altLang="en-US" sz="4800" b="1" dirty="0">
              <a:solidFill>
                <a:srgbClr val="7030A0"/>
              </a:solidFill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DFE39E00-3A80-4381-9C77-1A40B8F3ACB8}"/>
              </a:ext>
            </a:extLst>
          </p:cNvPr>
          <p:cNvSpPr txBox="1"/>
          <p:nvPr/>
        </p:nvSpPr>
        <p:spPr>
          <a:xfrm>
            <a:off x="400470" y="968950"/>
            <a:ext cx="59241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LTI</a:t>
            </a:r>
            <a:r>
              <a:rPr lang="zh-TW" altLang="en-US" sz="2400" dirty="0"/>
              <a:t> </a:t>
            </a:r>
            <a:r>
              <a:rPr lang="en-US" altLang="zh-TW" sz="2400" dirty="0"/>
              <a:t>Systems characterized by </a:t>
            </a:r>
            <a:r>
              <a:rPr lang="en-US" altLang="zh-TW" sz="2400" b="1" dirty="0"/>
              <a:t>zero-pole plane</a:t>
            </a:r>
            <a:r>
              <a:rPr lang="en-US" altLang="zh-TW" sz="2400" dirty="0"/>
              <a:t>:</a:t>
            </a:r>
            <a:endParaRPr lang="zh-TW" altLang="en-US" sz="3600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C88A6B0F-6EBE-447B-8CD4-B80248C451AE}"/>
              </a:ext>
            </a:extLst>
          </p:cNvPr>
          <p:cNvSpPr txBox="1"/>
          <p:nvPr/>
        </p:nvSpPr>
        <p:spPr>
          <a:xfrm>
            <a:off x="107950" y="2664235"/>
            <a:ext cx="1039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Example: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DAA5E8E-D58D-4AA9-B81F-5E11917F103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4890" y="1662144"/>
            <a:ext cx="3126157" cy="56006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16" name="箭號: 向右 15">
            <a:extLst>
              <a:ext uri="{FF2B5EF4-FFF2-40B4-BE49-F238E27FC236}">
                <a16:creationId xmlns:a16="http://schemas.microsoft.com/office/drawing/2014/main" id="{16D7B7E1-3527-44E0-B406-AEC823135040}"/>
              </a:ext>
            </a:extLst>
          </p:cNvPr>
          <p:cNvSpPr/>
          <p:nvPr/>
        </p:nvSpPr>
        <p:spPr>
          <a:xfrm>
            <a:off x="4518982" y="1731761"/>
            <a:ext cx="696470" cy="420831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6" name="圖片 25">
            <a:extLst>
              <a:ext uri="{FF2B5EF4-FFF2-40B4-BE49-F238E27FC236}">
                <a16:creationId xmlns:a16="http://schemas.microsoft.com/office/drawing/2014/main" id="{9BA5BD08-CCF3-4685-9757-05C31C7F47B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07037" y="1410339"/>
            <a:ext cx="2937501" cy="1022779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21" name="圖片 20">
            <a:extLst>
              <a:ext uri="{FF2B5EF4-FFF2-40B4-BE49-F238E27FC236}">
                <a16:creationId xmlns:a16="http://schemas.microsoft.com/office/drawing/2014/main" id="{2BB98855-EA8C-4522-A4EE-99E93E831389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03200" y="3033567"/>
            <a:ext cx="2768890" cy="2484584"/>
          </a:xfrm>
          <a:prstGeom prst="rect">
            <a:avLst/>
          </a:prstGeom>
        </p:spPr>
      </p:pic>
      <p:sp>
        <p:nvSpPr>
          <p:cNvPr id="22" name="矩形 21">
            <a:extLst>
              <a:ext uri="{FF2B5EF4-FFF2-40B4-BE49-F238E27FC236}">
                <a16:creationId xmlns:a16="http://schemas.microsoft.com/office/drawing/2014/main" id="{3EEA47F2-CC08-4DBE-8A96-B8AE95E5FA9F}"/>
              </a:ext>
            </a:extLst>
          </p:cNvPr>
          <p:cNvSpPr/>
          <p:nvPr/>
        </p:nvSpPr>
        <p:spPr>
          <a:xfrm>
            <a:off x="474132" y="3033567"/>
            <a:ext cx="2497957" cy="194350"/>
          </a:xfrm>
          <a:prstGeom prst="rect">
            <a:avLst/>
          </a:prstGeom>
          <a:solidFill>
            <a:schemeClr val="accent3">
              <a:alpha val="20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346F7C95-AF29-40E9-9490-B2DD78C7B1D9}"/>
              </a:ext>
            </a:extLst>
          </p:cNvPr>
          <p:cNvSpPr/>
          <p:nvPr/>
        </p:nvSpPr>
        <p:spPr>
          <a:xfrm>
            <a:off x="474132" y="3258539"/>
            <a:ext cx="2497957" cy="194350"/>
          </a:xfrm>
          <a:prstGeom prst="rect">
            <a:avLst/>
          </a:prstGeom>
          <a:solidFill>
            <a:schemeClr val="accent3">
              <a:alpha val="20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36231F6C-0F0D-48E2-8050-3C2C84049F90}"/>
              </a:ext>
            </a:extLst>
          </p:cNvPr>
          <p:cNvSpPr/>
          <p:nvPr/>
        </p:nvSpPr>
        <p:spPr>
          <a:xfrm>
            <a:off x="474132" y="3483511"/>
            <a:ext cx="2497957" cy="194350"/>
          </a:xfrm>
          <a:prstGeom prst="rect">
            <a:avLst/>
          </a:prstGeom>
          <a:solidFill>
            <a:schemeClr val="accent3">
              <a:alpha val="20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33" name="群組 32">
            <a:extLst>
              <a:ext uri="{FF2B5EF4-FFF2-40B4-BE49-F238E27FC236}">
                <a16:creationId xmlns:a16="http://schemas.microsoft.com/office/drawing/2014/main" id="{635038AA-8438-4F78-9ED3-328EEDCEA6AC}"/>
              </a:ext>
            </a:extLst>
          </p:cNvPr>
          <p:cNvGrpSpPr/>
          <p:nvPr/>
        </p:nvGrpSpPr>
        <p:grpSpPr>
          <a:xfrm>
            <a:off x="3772815" y="3022101"/>
            <a:ext cx="4766973" cy="916327"/>
            <a:chOff x="3799457" y="3258539"/>
            <a:chExt cx="4766973" cy="916327"/>
          </a:xfrm>
        </p:grpSpPr>
        <p:pic>
          <p:nvPicPr>
            <p:cNvPr id="31" name="圖片 30">
              <a:extLst>
                <a:ext uri="{FF2B5EF4-FFF2-40B4-BE49-F238E27FC236}">
                  <a16:creationId xmlns:a16="http://schemas.microsoft.com/office/drawing/2014/main" id="{1C13D4EF-4F09-42EB-B865-9BD159514A6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3799457" y="3258539"/>
              <a:ext cx="4766973" cy="916327"/>
            </a:xfrm>
            <a:prstGeom prst="rect">
              <a:avLst/>
            </a:prstGeom>
          </p:spPr>
        </p:pic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4D5A580E-C606-44C9-BDE0-A9D202AE2EE1}"/>
                </a:ext>
              </a:extLst>
            </p:cNvPr>
            <p:cNvSpPr/>
            <p:nvPr/>
          </p:nvSpPr>
          <p:spPr>
            <a:xfrm>
              <a:off x="4068233" y="3739595"/>
              <a:ext cx="3608918" cy="194350"/>
            </a:xfrm>
            <a:prstGeom prst="rect">
              <a:avLst/>
            </a:prstGeom>
            <a:solidFill>
              <a:schemeClr val="accent3">
                <a:alpha val="2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17602C28-FCE5-426F-A076-580A48091D8B}"/>
                </a:ext>
              </a:extLst>
            </p:cNvPr>
            <p:cNvSpPr/>
            <p:nvPr/>
          </p:nvSpPr>
          <p:spPr>
            <a:xfrm>
              <a:off x="4068232" y="3276007"/>
              <a:ext cx="1484843" cy="194350"/>
            </a:xfrm>
            <a:prstGeom prst="rect">
              <a:avLst/>
            </a:prstGeom>
            <a:solidFill>
              <a:schemeClr val="accent3">
                <a:alpha val="20000"/>
              </a:schemeClr>
            </a:solidFill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1BD76F65-E91B-4A68-87D7-F32D4370A3F7}"/>
                </a:ext>
              </a:extLst>
            </p:cNvPr>
            <p:cNvSpPr/>
            <p:nvPr/>
          </p:nvSpPr>
          <p:spPr>
            <a:xfrm>
              <a:off x="4068232" y="3507801"/>
              <a:ext cx="4498198" cy="194350"/>
            </a:xfrm>
            <a:prstGeom prst="rect">
              <a:avLst/>
            </a:prstGeom>
            <a:solidFill>
              <a:schemeClr val="accent3">
                <a:alpha val="20000"/>
              </a:schemeClr>
            </a:solidFill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332E0086-BBFE-4163-801A-57ED984F80C1}"/>
                </a:ext>
              </a:extLst>
            </p:cNvPr>
            <p:cNvSpPr/>
            <p:nvPr/>
          </p:nvSpPr>
          <p:spPr>
            <a:xfrm>
              <a:off x="4068232" y="3971390"/>
              <a:ext cx="3675593" cy="194350"/>
            </a:xfrm>
            <a:prstGeom prst="rect">
              <a:avLst/>
            </a:prstGeom>
            <a:solidFill>
              <a:schemeClr val="accent3">
                <a:alpha val="20000"/>
              </a:schemeClr>
            </a:solidFill>
            <a:ln>
              <a:solidFill>
                <a:srgbClr val="00B0F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511691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9C7F8DA-000D-4EE9-8779-1C83ABCF2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5C5AE-66EF-4D6E-87C1-324443DF8A8F}" type="slidenum">
              <a:rPr lang="zh-TW" altLang="en-US" smtClean="0"/>
              <a:t>21</a:t>
            </a:fld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7EFC42FD-E966-4FD4-BB53-DA8CFD5FCDD7}"/>
              </a:ext>
            </a:extLst>
          </p:cNvPr>
          <p:cNvSpPr txBox="1"/>
          <p:nvPr/>
        </p:nvSpPr>
        <p:spPr>
          <a:xfrm>
            <a:off x="337987" y="121636"/>
            <a:ext cx="685001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800" b="1" dirty="0">
                <a:solidFill>
                  <a:srgbClr val="7030A0"/>
                </a:solidFill>
              </a:rPr>
              <a:t>Partial-Fraction Expansion</a:t>
            </a:r>
            <a:endParaRPr lang="zh-TW" altLang="en-US" sz="4800" b="1" dirty="0">
              <a:solidFill>
                <a:srgbClr val="7030A0"/>
              </a:solidFill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DFE39E00-3A80-4381-9C77-1A40B8F3ACB8}"/>
              </a:ext>
            </a:extLst>
          </p:cNvPr>
          <p:cNvSpPr txBox="1"/>
          <p:nvPr/>
        </p:nvSpPr>
        <p:spPr>
          <a:xfrm>
            <a:off x="400470" y="968950"/>
            <a:ext cx="7371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You can use </a:t>
            </a:r>
            <a:r>
              <a:rPr lang="en-US" altLang="zh-TW" sz="2400" dirty="0" err="1">
                <a:solidFill>
                  <a:schemeClr val="accent1"/>
                </a:solidFill>
              </a:rPr>
              <a:t>residuez</a:t>
            </a:r>
            <a:r>
              <a:rPr lang="en-US" altLang="zh-TW" sz="2400" dirty="0"/>
              <a:t> to do the partial fraction expansion</a:t>
            </a:r>
            <a:endParaRPr lang="zh-TW" altLang="en-US" sz="3600" dirty="0"/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43C7E465-F9F8-4E9C-83DB-404B3E4BAA28}"/>
              </a:ext>
            </a:extLst>
          </p:cNvPr>
          <p:cNvGrpSpPr/>
          <p:nvPr/>
        </p:nvGrpSpPr>
        <p:grpSpPr>
          <a:xfrm>
            <a:off x="1716951" y="1468314"/>
            <a:ext cx="6055449" cy="1095786"/>
            <a:chOff x="1167434" y="1616020"/>
            <a:chExt cx="7005499" cy="1267706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B89F2273-D615-4D2B-9A44-07F51CEECFC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167434" y="1616020"/>
              <a:ext cx="2532061" cy="1267706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</p:pic>
        <p:pic>
          <p:nvPicPr>
            <p:cNvPr id="2" name="圖片 1">
              <a:extLst>
                <a:ext uri="{FF2B5EF4-FFF2-40B4-BE49-F238E27FC236}">
                  <a16:creationId xmlns:a16="http://schemas.microsoft.com/office/drawing/2014/main" id="{371C599C-6BF9-4BDF-9192-C5977999BEF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111267" y="1916230"/>
              <a:ext cx="3061666" cy="667286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</p:pic>
        <p:sp>
          <p:nvSpPr>
            <p:cNvPr id="8" name="箭號: 左-右雙向 7">
              <a:extLst>
                <a:ext uri="{FF2B5EF4-FFF2-40B4-BE49-F238E27FC236}">
                  <a16:creationId xmlns:a16="http://schemas.microsoft.com/office/drawing/2014/main" id="{5CC5A3D1-5D7D-4D97-9C19-26F724D40692}"/>
                </a:ext>
              </a:extLst>
            </p:cNvPr>
            <p:cNvSpPr/>
            <p:nvPr/>
          </p:nvSpPr>
          <p:spPr>
            <a:xfrm>
              <a:off x="4057146" y="2039458"/>
              <a:ext cx="696470" cy="420831"/>
            </a:xfrm>
            <a:prstGeom prst="left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pic>
        <p:nvPicPr>
          <p:cNvPr id="6" name="圖片 5">
            <a:extLst>
              <a:ext uri="{FF2B5EF4-FFF2-40B4-BE49-F238E27FC236}">
                <a16:creationId xmlns:a16="http://schemas.microsoft.com/office/drawing/2014/main" id="{B16D82C3-34CE-41E7-9912-C27EF898634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80724" y="2849459"/>
            <a:ext cx="3835826" cy="430126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60975DC6-3513-4773-915B-17DB3F315DBB}"/>
              </a:ext>
            </a:extLst>
          </p:cNvPr>
          <p:cNvSpPr txBox="1"/>
          <p:nvPr/>
        </p:nvSpPr>
        <p:spPr>
          <a:xfrm>
            <a:off x="566416" y="2825234"/>
            <a:ext cx="1039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Example:</a:t>
            </a:r>
            <a:endParaRPr lang="zh-TW" altLang="en-US" dirty="0"/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D40AC35B-AF29-47BE-B15B-7F0A6AAFC5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5761" y="4086985"/>
            <a:ext cx="2223625" cy="169261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9D5971DA-DBC8-421A-8FFB-57564E983C9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91270" y="3418930"/>
            <a:ext cx="1425280" cy="302872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2BD6331D-934A-4CE5-99B5-971583FAA43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18434" y="4133743"/>
            <a:ext cx="2159646" cy="1599095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  <p:sp>
        <p:nvSpPr>
          <p:cNvPr id="18" name="矩形 17">
            <a:extLst>
              <a:ext uri="{FF2B5EF4-FFF2-40B4-BE49-F238E27FC236}">
                <a16:creationId xmlns:a16="http://schemas.microsoft.com/office/drawing/2014/main" id="{17C6025B-0CC0-47AD-A9A5-7D07F93892D9}"/>
              </a:ext>
            </a:extLst>
          </p:cNvPr>
          <p:cNvSpPr/>
          <p:nvPr/>
        </p:nvSpPr>
        <p:spPr>
          <a:xfrm>
            <a:off x="4176710" y="3422581"/>
            <a:ext cx="1230312" cy="142363"/>
          </a:xfrm>
          <a:prstGeom prst="rect">
            <a:avLst/>
          </a:prstGeom>
          <a:solidFill>
            <a:schemeClr val="accent3">
              <a:alpha val="20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7C435C4A-3A1F-4B13-8B61-B52005FD0BC3}"/>
              </a:ext>
            </a:extLst>
          </p:cNvPr>
          <p:cNvSpPr/>
          <p:nvPr/>
        </p:nvSpPr>
        <p:spPr>
          <a:xfrm>
            <a:off x="6706513" y="4149126"/>
            <a:ext cx="1224638" cy="142363"/>
          </a:xfrm>
          <a:prstGeom prst="rect">
            <a:avLst/>
          </a:prstGeom>
          <a:solidFill>
            <a:schemeClr val="accent3">
              <a:alpha val="20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34AD8007-56F8-4345-A514-E1E8D3D2FFB7}"/>
              </a:ext>
            </a:extLst>
          </p:cNvPr>
          <p:cNvSpPr/>
          <p:nvPr/>
        </p:nvSpPr>
        <p:spPr>
          <a:xfrm>
            <a:off x="936623" y="4100822"/>
            <a:ext cx="1074740" cy="190667"/>
          </a:xfrm>
          <a:prstGeom prst="rect">
            <a:avLst/>
          </a:prstGeom>
          <a:solidFill>
            <a:schemeClr val="accent3">
              <a:alpha val="20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13102732-5FD4-4B27-AD73-AFEDF96E65FD}"/>
              </a:ext>
            </a:extLst>
          </p:cNvPr>
          <p:cNvSpPr/>
          <p:nvPr/>
        </p:nvSpPr>
        <p:spPr>
          <a:xfrm>
            <a:off x="936623" y="4346688"/>
            <a:ext cx="1012827" cy="190667"/>
          </a:xfrm>
          <a:prstGeom prst="rect">
            <a:avLst/>
          </a:prstGeom>
          <a:solidFill>
            <a:schemeClr val="accent3">
              <a:alpha val="20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7A46B17C-C3F0-473F-B9F1-C0310501808E}"/>
              </a:ext>
            </a:extLst>
          </p:cNvPr>
          <p:cNvSpPr/>
          <p:nvPr/>
        </p:nvSpPr>
        <p:spPr>
          <a:xfrm>
            <a:off x="936623" y="4592554"/>
            <a:ext cx="1548344" cy="190667"/>
          </a:xfrm>
          <a:prstGeom prst="rect">
            <a:avLst/>
          </a:prstGeom>
          <a:solidFill>
            <a:schemeClr val="accent3">
              <a:alpha val="20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E609C3B0-DA16-407B-B325-8E7667BD4775}"/>
              </a:ext>
            </a:extLst>
          </p:cNvPr>
          <p:cNvSpPr/>
          <p:nvPr/>
        </p:nvSpPr>
        <p:spPr>
          <a:xfrm>
            <a:off x="936622" y="4838420"/>
            <a:ext cx="1327151" cy="190667"/>
          </a:xfrm>
          <a:prstGeom prst="rect">
            <a:avLst/>
          </a:prstGeom>
          <a:solidFill>
            <a:schemeClr val="accent3">
              <a:alpha val="20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50A664C1-B0FD-4E1F-B75B-F70C75E52B1D}"/>
              </a:ext>
            </a:extLst>
          </p:cNvPr>
          <p:cNvSpPr/>
          <p:nvPr/>
        </p:nvSpPr>
        <p:spPr>
          <a:xfrm>
            <a:off x="936623" y="5084286"/>
            <a:ext cx="1937810" cy="190667"/>
          </a:xfrm>
          <a:prstGeom prst="rect">
            <a:avLst/>
          </a:prstGeom>
          <a:solidFill>
            <a:schemeClr val="accent3">
              <a:alpha val="20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12FF6148-98C7-406A-A801-8BEEDBDFAE46}"/>
              </a:ext>
            </a:extLst>
          </p:cNvPr>
          <p:cNvSpPr/>
          <p:nvPr/>
        </p:nvSpPr>
        <p:spPr>
          <a:xfrm>
            <a:off x="936623" y="5330152"/>
            <a:ext cx="1548344" cy="190667"/>
          </a:xfrm>
          <a:prstGeom prst="rect">
            <a:avLst/>
          </a:prstGeom>
          <a:solidFill>
            <a:schemeClr val="accent3">
              <a:alpha val="20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332024E5-6281-4FC1-8CFD-B2BEE8DF3317}"/>
              </a:ext>
            </a:extLst>
          </p:cNvPr>
          <p:cNvSpPr/>
          <p:nvPr/>
        </p:nvSpPr>
        <p:spPr>
          <a:xfrm>
            <a:off x="936623" y="5576020"/>
            <a:ext cx="1327152" cy="190667"/>
          </a:xfrm>
          <a:prstGeom prst="rect">
            <a:avLst/>
          </a:prstGeom>
          <a:solidFill>
            <a:schemeClr val="accent3">
              <a:alpha val="20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90437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9C7F8DA-000D-4EE9-8779-1C83ABCF2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5C5AE-66EF-4D6E-87C1-324443DF8A8F}" type="slidenum">
              <a:rPr lang="zh-TW" altLang="en-US" smtClean="0"/>
              <a:t>22</a:t>
            </a:fld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7EFC42FD-E966-4FD4-BB53-DA8CFD5FCDD7}"/>
              </a:ext>
            </a:extLst>
          </p:cNvPr>
          <p:cNvSpPr txBox="1"/>
          <p:nvPr/>
        </p:nvSpPr>
        <p:spPr>
          <a:xfrm>
            <a:off x="337987" y="121636"/>
            <a:ext cx="32832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800" b="1" dirty="0">
                <a:solidFill>
                  <a:srgbClr val="7030A0"/>
                </a:solidFill>
              </a:rPr>
              <a:t>Convolution</a:t>
            </a:r>
            <a:endParaRPr lang="zh-TW" altLang="en-US" sz="4800" b="1" dirty="0">
              <a:solidFill>
                <a:srgbClr val="7030A0"/>
              </a:solidFill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DFE39E00-3A80-4381-9C77-1A40B8F3ACB8}"/>
              </a:ext>
            </a:extLst>
          </p:cNvPr>
          <p:cNvSpPr txBox="1"/>
          <p:nvPr/>
        </p:nvSpPr>
        <p:spPr>
          <a:xfrm>
            <a:off x="400470" y="968950"/>
            <a:ext cx="7371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You can use </a:t>
            </a:r>
            <a:r>
              <a:rPr lang="en-US" altLang="zh-TW" sz="2400" dirty="0">
                <a:solidFill>
                  <a:schemeClr val="accent1"/>
                </a:solidFill>
              </a:rPr>
              <a:t>conv </a:t>
            </a:r>
            <a:r>
              <a:rPr lang="en-US" altLang="zh-TW" sz="2400" dirty="0"/>
              <a:t>or</a:t>
            </a:r>
            <a:r>
              <a:rPr lang="en-US" altLang="zh-TW" sz="2400" dirty="0">
                <a:solidFill>
                  <a:schemeClr val="accent1"/>
                </a:solidFill>
              </a:rPr>
              <a:t> filter</a:t>
            </a:r>
            <a:r>
              <a:rPr lang="en-US" altLang="zh-TW" sz="2400" dirty="0"/>
              <a:t> to do the convolution </a:t>
            </a:r>
            <a:endParaRPr lang="zh-TW" altLang="en-US" sz="3600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E2A5C0B-0122-4CF9-BBEB-8AE4E51D26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461" y="1446932"/>
            <a:ext cx="6127678" cy="4938809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  <p:sp>
        <p:nvSpPr>
          <p:cNvPr id="90" name="矩形 89">
            <a:extLst>
              <a:ext uri="{FF2B5EF4-FFF2-40B4-BE49-F238E27FC236}">
                <a16:creationId xmlns:a16="http://schemas.microsoft.com/office/drawing/2014/main" id="{4072FE29-8E18-4EFC-86A2-F803BB5B48A6}"/>
              </a:ext>
            </a:extLst>
          </p:cNvPr>
          <p:cNvSpPr/>
          <p:nvPr/>
        </p:nvSpPr>
        <p:spPr>
          <a:xfrm>
            <a:off x="1101720" y="1458045"/>
            <a:ext cx="1165227" cy="158031"/>
          </a:xfrm>
          <a:prstGeom prst="rect">
            <a:avLst/>
          </a:prstGeom>
          <a:solidFill>
            <a:schemeClr val="accent3">
              <a:alpha val="20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03A859E1-AFA9-4F71-8AEC-1745F8975580}"/>
              </a:ext>
            </a:extLst>
          </p:cNvPr>
          <p:cNvSpPr/>
          <p:nvPr/>
        </p:nvSpPr>
        <p:spPr>
          <a:xfrm>
            <a:off x="1101719" y="1658070"/>
            <a:ext cx="765181" cy="158031"/>
          </a:xfrm>
          <a:prstGeom prst="rect">
            <a:avLst/>
          </a:prstGeom>
          <a:solidFill>
            <a:schemeClr val="accent3">
              <a:alpha val="20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2700F506-764E-41D7-90C4-E89F00F3C9D0}"/>
              </a:ext>
            </a:extLst>
          </p:cNvPr>
          <p:cNvSpPr/>
          <p:nvPr/>
        </p:nvSpPr>
        <p:spPr>
          <a:xfrm>
            <a:off x="1101719" y="2899495"/>
            <a:ext cx="1035056" cy="158031"/>
          </a:xfrm>
          <a:prstGeom prst="rect">
            <a:avLst/>
          </a:prstGeom>
          <a:solidFill>
            <a:schemeClr val="accent3">
              <a:alpha val="20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A11395C2-6325-4E80-BDD9-4EA9C5CAB911}"/>
              </a:ext>
            </a:extLst>
          </p:cNvPr>
          <p:cNvSpPr/>
          <p:nvPr/>
        </p:nvSpPr>
        <p:spPr>
          <a:xfrm>
            <a:off x="1101719" y="4128220"/>
            <a:ext cx="1244606" cy="158031"/>
          </a:xfrm>
          <a:prstGeom prst="rect">
            <a:avLst/>
          </a:prstGeom>
          <a:solidFill>
            <a:schemeClr val="accent3">
              <a:alpha val="20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814C8D59-2FF8-4D8F-B4B4-888E07DBB8F7}"/>
              </a:ext>
            </a:extLst>
          </p:cNvPr>
          <p:cNvSpPr/>
          <p:nvPr/>
        </p:nvSpPr>
        <p:spPr>
          <a:xfrm>
            <a:off x="1101719" y="5360120"/>
            <a:ext cx="1035056" cy="158031"/>
          </a:xfrm>
          <a:prstGeom prst="rect">
            <a:avLst/>
          </a:prstGeom>
          <a:solidFill>
            <a:schemeClr val="accent3">
              <a:alpha val="20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左中括弧 5">
            <a:extLst>
              <a:ext uri="{FF2B5EF4-FFF2-40B4-BE49-F238E27FC236}">
                <a16:creationId xmlns:a16="http://schemas.microsoft.com/office/drawing/2014/main" id="{94017EA7-B880-4D17-9E4B-716A69723ED1}"/>
              </a:ext>
            </a:extLst>
          </p:cNvPr>
          <p:cNvSpPr/>
          <p:nvPr/>
        </p:nvSpPr>
        <p:spPr>
          <a:xfrm rot="16200000">
            <a:off x="4017326" y="3409000"/>
            <a:ext cx="121928" cy="3463926"/>
          </a:xfrm>
          <a:prstGeom prst="leftBracket">
            <a:avLst>
              <a:gd name="adj" fmla="val 104681"/>
            </a:avLst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6" name="左中括弧 95">
            <a:extLst>
              <a:ext uri="{FF2B5EF4-FFF2-40B4-BE49-F238E27FC236}">
                <a16:creationId xmlns:a16="http://schemas.microsoft.com/office/drawing/2014/main" id="{32C207E2-F010-4F04-825B-2BDC814E6F6A}"/>
              </a:ext>
            </a:extLst>
          </p:cNvPr>
          <p:cNvSpPr/>
          <p:nvPr/>
        </p:nvSpPr>
        <p:spPr>
          <a:xfrm rot="16200000">
            <a:off x="4823776" y="4644056"/>
            <a:ext cx="121928" cy="3463926"/>
          </a:xfrm>
          <a:prstGeom prst="leftBracket">
            <a:avLst>
              <a:gd name="adj" fmla="val 104681"/>
            </a:avLst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42" name="群組 141">
            <a:extLst>
              <a:ext uri="{FF2B5EF4-FFF2-40B4-BE49-F238E27FC236}">
                <a16:creationId xmlns:a16="http://schemas.microsoft.com/office/drawing/2014/main" id="{4849FAD0-BC8F-44E7-88BC-2BE69B89DCB2}"/>
              </a:ext>
            </a:extLst>
          </p:cNvPr>
          <p:cNvGrpSpPr/>
          <p:nvPr/>
        </p:nvGrpSpPr>
        <p:grpSpPr>
          <a:xfrm>
            <a:off x="4146532" y="1892879"/>
            <a:ext cx="2349500" cy="331483"/>
            <a:chOff x="4510616" y="3286112"/>
            <a:chExt cx="2349500" cy="331483"/>
          </a:xfrm>
        </p:grpSpPr>
        <p:cxnSp>
          <p:nvCxnSpPr>
            <p:cNvPr id="143" name="直線接點 142">
              <a:extLst>
                <a:ext uri="{FF2B5EF4-FFF2-40B4-BE49-F238E27FC236}">
                  <a16:creationId xmlns:a16="http://schemas.microsoft.com/office/drawing/2014/main" id="{B5BC69B7-0A00-41F8-B936-358A0E406735}"/>
                </a:ext>
              </a:extLst>
            </p:cNvPr>
            <p:cNvCxnSpPr>
              <a:cxnSpLocks/>
            </p:cNvCxnSpPr>
            <p:nvPr/>
          </p:nvCxnSpPr>
          <p:spPr>
            <a:xfrm>
              <a:off x="4510616" y="3594735"/>
              <a:ext cx="23495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橢圓 143">
              <a:extLst>
                <a:ext uri="{FF2B5EF4-FFF2-40B4-BE49-F238E27FC236}">
                  <a16:creationId xmlns:a16="http://schemas.microsoft.com/office/drawing/2014/main" id="{FAEFB8DE-56C7-48B6-B439-B780D908FF62}"/>
                </a:ext>
              </a:extLst>
            </p:cNvPr>
            <p:cNvSpPr/>
            <p:nvPr/>
          </p:nvSpPr>
          <p:spPr>
            <a:xfrm>
              <a:off x="4592638" y="3571876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5" name="橢圓 144">
              <a:extLst>
                <a:ext uri="{FF2B5EF4-FFF2-40B4-BE49-F238E27FC236}">
                  <a16:creationId xmlns:a16="http://schemas.microsoft.com/office/drawing/2014/main" id="{11294292-DEC2-47C9-B7D2-C255FA7B2840}"/>
                </a:ext>
              </a:extLst>
            </p:cNvPr>
            <p:cNvSpPr/>
            <p:nvPr/>
          </p:nvSpPr>
          <p:spPr>
            <a:xfrm>
              <a:off x="4745038" y="3571876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6" name="橢圓 145">
              <a:extLst>
                <a:ext uri="{FF2B5EF4-FFF2-40B4-BE49-F238E27FC236}">
                  <a16:creationId xmlns:a16="http://schemas.microsoft.com/office/drawing/2014/main" id="{4FADFCDB-1B9B-4368-930B-695EA05F7659}"/>
                </a:ext>
              </a:extLst>
            </p:cNvPr>
            <p:cNvSpPr/>
            <p:nvPr/>
          </p:nvSpPr>
          <p:spPr>
            <a:xfrm>
              <a:off x="4897438" y="3571876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7" name="橢圓 146">
              <a:extLst>
                <a:ext uri="{FF2B5EF4-FFF2-40B4-BE49-F238E27FC236}">
                  <a16:creationId xmlns:a16="http://schemas.microsoft.com/office/drawing/2014/main" id="{7AE26CA2-A6EF-44AF-B83A-8BD93707EEF0}"/>
                </a:ext>
              </a:extLst>
            </p:cNvPr>
            <p:cNvSpPr/>
            <p:nvPr/>
          </p:nvSpPr>
          <p:spPr>
            <a:xfrm>
              <a:off x="5049838" y="3571876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8" name="橢圓 147">
              <a:extLst>
                <a:ext uri="{FF2B5EF4-FFF2-40B4-BE49-F238E27FC236}">
                  <a16:creationId xmlns:a16="http://schemas.microsoft.com/office/drawing/2014/main" id="{921D6F2B-9AAF-4D32-ABBE-2CD9F96915D2}"/>
                </a:ext>
              </a:extLst>
            </p:cNvPr>
            <p:cNvSpPr/>
            <p:nvPr/>
          </p:nvSpPr>
          <p:spPr>
            <a:xfrm>
              <a:off x="5202238" y="3571876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9" name="橢圓 148">
              <a:extLst>
                <a:ext uri="{FF2B5EF4-FFF2-40B4-BE49-F238E27FC236}">
                  <a16:creationId xmlns:a16="http://schemas.microsoft.com/office/drawing/2014/main" id="{AAAE0784-D73E-43D9-BA89-E7FDE9513990}"/>
                </a:ext>
              </a:extLst>
            </p:cNvPr>
            <p:cNvSpPr/>
            <p:nvPr/>
          </p:nvSpPr>
          <p:spPr>
            <a:xfrm>
              <a:off x="5354638" y="3286112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0" name="橢圓 149">
              <a:extLst>
                <a:ext uri="{FF2B5EF4-FFF2-40B4-BE49-F238E27FC236}">
                  <a16:creationId xmlns:a16="http://schemas.microsoft.com/office/drawing/2014/main" id="{3EDAFF42-3C66-4787-9724-64400C2AFE98}"/>
                </a:ext>
              </a:extLst>
            </p:cNvPr>
            <p:cNvSpPr/>
            <p:nvPr/>
          </p:nvSpPr>
          <p:spPr>
            <a:xfrm>
              <a:off x="5507038" y="3286112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1" name="橢圓 150">
              <a:extLst>
                <a:ext uri="{FF2B5EF4-FFF2-40B4-BE49-F238E27FC236}">
                  <a16:creationId xmlns:a16="http://schemas.microsoft.com/office/drawing/2014/main" id="{8E42D972-92AD-46BF-9FD8-01E963C67060}"/>
                </a:ext>
              </a:extLst>
            </p:cNvPr>
            <p:cNvSpPr/>
            <p:nvPr/>
          </p:nvSpPr>
          <p:spPr>
            <a:xfrm>
              <a:off x="5659438" y="3286112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2" name="橢圓 151">
              <a:extLst>
                <a:ext uri="{FF2B5EF4-FFF2-40B4-BE49-F238E27FC236}">
                  <a16:creationId xmlns:a16="http://schemas.microsoft.com/office/drawing/2014/main" id="{CCC49A2D-3E9B-4F6E-B48E-25B1EEDCAA48}"/>
                </a:ext>
              </a:extLst>
            </p:cNvPr>
            <p:cNvSpPr/>
            <p:nvPr/>
          </p:nvSpPr>
          <p:spPr>
            <a:xfrm>
              <a:off x="5811838" y="3286112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3" name="橢圓 152">
              <a:extLst>
                <a:ext uri="{FF2B5EF4-FFF2-40B4-BE49-F238E27FC236}">
                  <a16:creationId xmlns:a16="http://schemas.microsoft.com/office/drawing/2014/main" id="{3C81C7C4-3DC4-46F6-B524-79FCD8791CE1}"/>
                </a:ext>
              </a:extLst>
            </p:cNvPr>
            <p:cNvSpPr/>
            <p:nvPr/>
          </p:nvSpPr>
          <p:spPr>
            <a:xfrm>
              <a:off x="5964238" y="3286112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4" name="橢圓 153">
              <a:extLst>
                <a:ext uri="{FF2B5EF4-FFF2-40B4-BE49-F238E27FC236}">
                  <a16:creationId xmlns:a16="http://schemas.microsoft.com/office/drawing/2014/main" id="{28B4F4B9-5DF6-417B-8446-EADD63A6FAB2}"/>
                </a:ext>
              </a:extLst>
            </p:cNvPr>
            <p:cNvSpPr/>
            <p:nvPr/>
          </p:nvSpPr>
          <p:spPr>
            <a:xfrm>
              <a:off x="6116638" y="3571876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5" name="橢圓 154">
              <a:extLst>
                <a:ext uri="{FF2B5EF4-FFF2-40B4-BE49-F238E27FC236}">
                  <a16:creationId xmlns:a16="http://schemas.microsoft.com/office/drawing/2014/main" id="{666726C7-B477-4E39-A95C-1BCDFD5BEE47}"/>
                </a:ext>
              </a:extLst>
            </p:cNvPr>
            <p:cNvSpPr/>
            <p:nvPr/>
          </p:nvSpPr>
          <p:spPr>
            <a:xfrm>
              <a:off x="6269038" y="3571876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6" name="橢圓 155">
              <a:extLst>
                <a:ext uri="{FF2B5EF4-FFF2-40B4-BE49-F238E27FC236}">
                  <a16:creationId xmlns:a16="http://schemas.microsoft.com/office/drawing/2014/main" id="{0B2B2077-66E0-424A-8FEA-B1BE83EB43D7}"/>
                </a:ext>
              </a:extLst>
            </p:cNvPr>
            <p:cNvSpPr/>
            <p:nvPr/>
          </p:nvSpPr>
          <p:spPr>
            <a:xfrm>
              <a:off x="6421438" y="3571876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7" name="橢圓 156">
              <a:extLst>
                <a:ext uri="{FF2B5EF4-FFF2-40B4-BE49-F238E27FC236}">
                  <a16:creationId xmlns:a16="http://schemas.microsoft.com/office/drawing/2014/main" id="{2E3752A8-5D52-4E38-8B1D-938C2C03C5D9}"/>
                </a:ext>
              </a:extLst>
            </p:cNvPr>
            <p:cNvSpPr/>
            <p:nvPr/>
          </p:nvSpPr>
          <p:spPr>
            <a:xfrm>
              <a:off x="6573838" y="3571876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8" name="橢圓 157">
              <a:extLst>
                <a:ext uri="{FF2B5EF4-FFF2-40B4-BE49-F238E27FC236}">
                  <a16:creationId xmlns:a16="http://schemas.microsoft.com/office/drawing/2014/main" id="{85867160-D922-4CD3-9D4D-09BC96BB790C}"/>
                </a:ext>
              </a:extLst>
            </p:cNvPr>
            <p:cNvSpPr/>
            <p:nvPr/>
          </p:nvSpPr>
          <p:spPr>
            <a:xfrm>
              <a:off x="6726238" y="3571876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59" name="直線接點 158">
              <a:extLst>
                <a:ext uri="{FF2B5EF4-FFF2-40B4-BE49-F238E27FC236}">
                  <a16:creationId xmlns:a16="http://schemas.microsoft.com/office/drawing/2014/main" id="{21B9376E-8C60-45CA-AEBE-12A69D763CF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77497" y="3310467"/>
              <a:ext cx="0" cy="28426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直線接點 159">
              <a:extLst>
                <a:ext uri="{FF2B5EF4-FFF2-40B4-BE49-F238E27FC236}">
                  <a16:creationId xmlns:a16="http://schemas.microsoft.com/office/drawing/2014/main" id="{477945BA-72E3-47E6-B18F-9798AEC20E7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29897" y="3310467"/>
              <a:ext cx="0" cy="28426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直線接點 160">
              <a:extLst>
                <a:ext uri="{FF2B5EF4-FFF2-40B4-BE49-F238E27FC236}">
                  <a16:creationId xmlns:a16="http://schemas.microsoft.com/office/drawing/2014/main" id="{281BA050-CD5F-401C-BEB2-6C3132B9F0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82297" y="3310467"/>
              <a:ext cx="0" cy="28426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直線接點 161">
              <a:extLst>
                <a:ext uri="{FF2B5EF4-FFF2-40B4-BE49-F238E27FC236}">
                  <a16:creationId xmlns:a16="http://schemas.microsoft.com/office/drawing/2014/main" id="{7D0D7F7D-6352-4BD6-B080-AA2EF943CC2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34697" y="3310467"/>
              <a:ext cx="0" cy="28426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直線接點 162">
              <a:extLst>
                <a:ext uri="{FF2B5EF4-FFF2-40B4-BE49-F238E27FC236}">
                  <a16:creationId xmlns:a16="http://schemas.microsoft.com/office/drawing/2014/main" id="{79B95AB9-85B8-4CBB-B951-91B9B50B7A5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87097" y="3310467"/>
              <a:ext cx="0" cy="28426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042AE68B-9127-45F4-A81F-0B6C87154974}"/>
              </a:ext>
            </a:extLst>
          </p:cNvPr>
          <p:cNvSpPr txBox="1"/>
          <p:nvPr/>
        </p:nvSpPr>
        <p:spPr>
          <a:xfrm>
            <a:off x="3574629" y="1828796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x[n]</a:t>
            </a:r>
            <a:endParaRPr lang="zh-TW" altLang="en-US" dirty="0"/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EE66560B-6D35-430F-BE93-657548AE526F}"/>
              </a:ext>
            </a:extLst>
          </p:cNvPr>
          <p:cNvGrpSpPr/>
          <p:nvPr/>
        </p:nvGrpSpPr>
        <p:grpSpPr>
          <a:xfrm>
            <a:off x="3055619" y="2939217"/>
            <a:ext cx="868681" cy="475309"/>
            <a:chOff x="3340205" y="4281477"/>
            <a:chExt cx="868681" cy="475309"/>
          </a:xfrm>
        </p:grpSpPr>
        <p:cxnSp>
          <p:nvCxnSpPr>
            <p:cNvPr id="188" name="直線接點 187">
              <a:extLst>
                <a:ext uri="{FF2B5EF4-FFF2-40B4-BE49-F238E27FC236}">
                  <a16:creationId xmlns:a16="http://schemas.microsoft.com/office/drawing/2014/main" id="{51611649-6951-4A4F-8F83-DAFC0F99348E}"/>
                </a:ext>
              </a:extLst>
            </p:cNvPr>
            <p:cNvCxnSpPr>
              <a:cxnSpLocks/>
            </p:cNvCxnSpPr>
            <p:nvPr/>
          </p:nvCxnSpPr>
          <p:spPr>
            <a:xfrm>
              <a:off x="3340205" y="4756786"/>
              <a:ext cx="86868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9" name="橢圓 188">
              <a:extLst>
                <a:ext uri="{FF2B5EF4-FFF2-40B4-BE49-F238E27FC236}">
                  <a16:creationId xmlns:a16="http://schemas.microsoft.com/office/drawing/2014/main" id="{64D0A2B7-9B8F-4867-A7F4-6E53DAD180A3}"/>
                </a:ext>
              </a:extLst>
            </p:cNvPr>
            <p:cNvSpPr/>
            <p:nvPr/>
          </p:nvSpPr>
          <p:spPr>
            <a:xfrm>
              <a:off x="3904086" y="4373635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0" name="橢圓 189">
              <a:extLst>
                <a:ext uri="{FF2B5EF4-FFF2-40B4-BE49-F238E27FC236}">
                  <a16:creationId xmlns:a16="http://schemas.microsoft.com/office/drawing/2014/main" id="{4541415E-39AC-4527-92CB-A02CDFAF9FE1}"/>
                </a:ext>
              </a:extLst>
            </p:cNvPr>
            <p:cNvSpPr/>
            <p:nvPr/>
          </p:nvSpPr>
          <p:spPr>
            <a:xfrm>
              <a:off x="3751686" y="446579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1" name="橢圓 190">
              <a:extLst>
                <a:ext uri="{FF2B5EF4-FFF2-40B4-BE49-F238E27FC236}">
                  <a16:creationId xmlns:a16="http://schemas.microsoft.com/office/drawing/2014/main" id="{D3304EAC-0F39-48AE-A216-513B7C57C51E}"/>
                </a:ext>
              </a:extLst>
            </p:cNvPr>
            <p:cNvSpPr/>
            <p:nvPr/>
          </p:nvSpPr>
          <p:spPr>
            <a:xfrm>
              <a:off x="3599286" y="455795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2" name="橢圓 191">
              <a:extLst>
                <a:ext uri="{FF2B5EF4-FFF2-40B4-BE49-F238E27FC236}">
                  <a16:creationId xmlns:a16="http://schemas.microsoft.com/office/drawing/2014/main" id="{E44037F7-1838-403C-9A57-8A54CE4C7D34}"/>
                </a:ext>
              </a:extLst>
            </p:cNvPr>
            <p:cNvSpPr/>
            <p:nvPr/>
          </p:nvSpPr>
          <p:spPr>
            <a:xfrm>
              <a:off x="3446886" y="4650108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3" name="橢圓 192">
              <a:extLst>
                <a:ext uri="{FF2B5EF4-FFF2-40B4-BE49-F238E27FC236}">
                  <a16:creationId xmlns:a16="http://schemas.microsoft.com/office/drawing/2014/main" id="{576F6F3A-A5A2-4F54-B39B-1FEF499B32D2}"/>
                </a:ext>
              </a:extLst>
            </p:cNvPr>
            <p:cNvSpPr/>
            <p:nvPr/>
          </p:nvSpPr>
          <p:spPr>
            <a:xfrm>
              <a:off x="4056486" y="4281477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194" name="群組 193">
              <a:extLst>
                <a:ext uri="{FF2B5EF4-FFF2-40B4-BE49-F238E27FC236}">
                  <a16:creationId xmlns:a16="http://schemas.microsoft.com/office/drawing/2014/main" id="{D061474D-379A-4868-BD40-C666B31F10BA}"/>
                </a:ext>
              </a:extLst>
            </p:cNvPr>
            <p:cNvGrpSpPr/>
            <p:nvPr/>
          </p:nvGrpSpPr>
          <p:grpSpPr>
            <a:xfrm>
              <a:off x="3469745" y="4305300"/>
              <a:ext cx="609600" cy="451255"/>
              <a:chOff x="3469745" y="3854968"/>
              <a:chExt cx="609600" cy="901588"/>
            </a:xfrm>
          </p:grpSpPr>
          <p:cxnSp>
            <p:nvCxnSpPr>
              <p:cNvPr id="195" name="直線接點 194">
                <a:extLst>
                  <a:ext uri="{FF2B5EF4-FFF2-40B4-BE49-F238E27FC236}">
                    <a16:creationId xmlns:a16="http://schemas.microsoft.com/office/drawing/2014/main" id="{24151532-3357-4315-BEB5-46AF0EC9447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69745" y="4576556"/>
                <a:ext cx="0" cy="18000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直線接點 195">
                <a:extLst>
                  <a:ext uri="{FF2B5EF4-FFF2-40B4-BE49-F238E27FC236}">
                    <a16:creationId xmlns:a16="http://schemas.microsoft.com/office/drawing/2014/main" id="{9D4ABBBD-FB65-430D-B11A-45E4A1A43F4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622145" y="4396556"/>
                <a:ext cx="0" cy="36000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直線接點 196">
                <a:extLst>
                  <a:ext uri="{FF2B5EF4-FFF2-40B4-BE49-F238E27FC236}">
                    <a16:creationId xmlns:a16="http://schemas.microsoft.com/office/drawing/2014/main" id="{798C3612-A552-420C-AC19-7CB02B28481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774545" y="4216556"/>
                <a:ext cx="0" cy="54000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直線接點 197">
                <a:extLst>
                  <a:ext uri="{FF2B5EF4-FFF2-40B4-BE49-F238E27FC236}">
                    <a16:creationId xmlns:a16="http://schemas.microsoft.com/office/drawing/2014/main" id="{249F94A5-DB49-4F2C-BC2A-90A17327D84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26945" y="4036556"/>
                <a:ext cx="0" cy="72000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直線接點 198">
                <a:extLst>
                  <a:ext uri="{FF2B5EF4-FFF2-40B4-BE49-F238E27FC236}">
                    <a16:creationId xmlns:a16="http://schemas.microsoft.com/office/drawing/2014/main" id="{FDD1232F-CB7F-4E1C-A45F-8E5B3B1CD5E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079345" y="3854968"/>
                <a:ext cx="0" cy="90000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00" name="文字方塊 199">
            <a:extLst>
              <a:ext uri="{FF2B5EF4-FFF2-40B4-BE49-F238E27FC236}">
                <a16:creationId xmlns:a16="http://schemas.microsoft.com/office/drawing/2014/main" id="{D9A86E3C-D1C7-4F04-A20B-1FF26A37DF96}"/>
              </a:ext>
            </a:extLst>
          </p:cNvPr>
          <p:cNvSpPr txBox="1"/>
          <p:nvPr/>
        </p:nvSpPr>
        <p:spPr>
          <a:xfrm>
            <a:off x="2469723" y="3041032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h[n]</a:t>
            </a:r>
            <a:endParaRPr lang="zh-TW" altLang="en-US" dirty="0"/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F5C53368-628D-41F1-B223-8AB955FD8BD5}"/>
              </a:ext>
            </a:extLst>
          </p:cNvPr>
          <p:cNvGrpSpPr/>
          <p:nvPr/>
        </p:nvGrpSpPr>
        <p:grpSpPr>
          <a:xfrm>
            <a:off x="7427847" y="4023143"/>
            <a:ext cx="868681" cy="945937"/>
            <a:chOff x="7233240" y="4118393"/>
            <a:chExt cx="868681" cy="945937"/>
          </a:xfrm>
        </p:grpSpPr>
        <p:grpSp>
          <p:nvGrpSpPr>
            <p:cNvPr id="201" name="群組 200">
              <a:extLst>
                <a:ext uri="{FF2B5EF4-FFF2-40B4-BE49-F238E27FC236}">
                  <a16:creationId xmlns:a16="http://schemas.microsoft.com/office/drawing/2014/main" id="{E2938306-8A5F-45FD-B369-3925FBC960BB}"/>
                </a:ext>
              </a:extLst>
            </p:cNvPr>
            <p:cNvGrpSpPr/>
            <p:nvPr/>
          </p:nvGrpSpPr>
          <p:grpSpPr>
            <a:xfrm flipH="1">
              <a:off x="7233240" y="4118393"/>
              <a:ext cx="868681" cy="475309"/>
              <a:chOff x="3340205" y="4281477"/>
              <a:chExt cx="868681" cy="475309"/>
            </a:xfrm>
          </p:grpSpPr>
          <p:cxnSp>
            <p:nvCxnSpPr>
              <p:cNvPr id="202" name="直線接點 201">
                <a:extLst>
                  <a:ext uri="{FF2B5EF4-FFF2-40B4-BE49-F238E27FC236}">
                    <a16:creationId xmlns:a16="http://schemas.microsoft.com/office/drawing/2014/main" id="{25029E68-A329-4517-AC04-4F04E1BE6C7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40205" y="4756786"/>
                <a:ext cx="868681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3" name="橢圓 202">
                <a:extLst>
                  <a:ext uri="{FF2B5EF4-FFF2-40B4-BE49-F238E27FC236}">
                    <a16:creationId xmlns:a16="http://schemas.microsoft.com/office/drawing/2014/main" id="{1FC7A6B0-B446-403E-ACC3-5F5558B8FE95}"/>
                  </a:ext>
                </a:extLst>
              </p:cNvPr>
              <p:cNvSpPr/>
              <p:nvPr/>
            </p:nvSpPr>
            <p:spPr>
              <a:xfrm>
                <a:off x="3904086" y="4373635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04" name="橢圓 203">
                <a:extLst>
                  <a:ext uri="{FF2B5EF4-FFF2-40B4-BE49-F238E27FC236}">
                    <a16:creationId xmlns:a16="http://schemas.microsoft.com/office/drawing/2014/main" id="{1055B0FF-BF1F-4C00-87E1-51E9F4C8D8A9}"/>
                  </a:ext>
                </a:extLst>
              </p:cNvPr>
              <p:cNvSpPr/>
              <p:nvPr/>
            </p:nvSpPr>
            <p:spPr>
              <a:xfrm>
                <a:off x="3751686" y="4465793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05" name="橢圓 204">
                <a:extLst>
                  <a:ext uri="{FF2B5EF4-FFF2-40B4-BE49-F238E27FC236}">
                    <a16:creationId xmlns:a16="http://schemas.microsoft.com/office/drawing/2014/main" id="{EF8F6F4B-3144-4CE5-9019-B353F428ABAC}"/>
                  </a:ext>
                </a:extLst>
              </p:cNvPr>
              <p:cNvSpPr/>
              <p:nvPr/>
            </p:nvSpPr>
            <p:spPr>
              <a:xfrm>
                <a:off x="3599286" y="4557951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06" name="橢圓 205">
                <a:extLst>
                  <a:ext uri="{FF2B5EF4-FFF2-40B4-BE49-F238E27FC236}">
                    <a16:creationId xmlns:a16="http://schemas.microsoft.com/office/drawing/2014/main" id="{54E591E7-25DA-406E-9D3D-997F03ED57C6}"/>
                  </a:ext>
                </a:extLst>
              </p:cNvPr>
              <p:cNvSpPr/>
              <p:nvPr/>
            </p:nvSpPr>
            <p:spPr>
              <a:xfrm>
                <a:off x="3446886" y="4650108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07" name="橢圓 206">
                <a:extLst>
                  <a:ext uri="{FF2B5EF4-FFF2-40B4-BE49-F238E27FC236}">
                    <a16:creationId xmlns:a16="http://schemas.microsoft.com/office/drawing/2014/main" id="{5164DBD7-EF29-494B-947B-00C25DE5542E}"/>
                  </a:ext>
                </a:extLst>
              </p:cNvPr>
              <p:cNvSpPr/>
              <p:nvPr/>
            </p:nvSpPr>
            <p:spPr>
              <a:xfrm>
                <a:off x="4056486" y="4281477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grpSp>
            <p:nvGrpSpPr>
              <p:cNvPr id="208" name="群組 207">
                <a:extLst>
                  <a:ext uri="{FF2B5EF4-FFF2-40B4-BE49-F238E27FC236}">
                    <a16:creationId xmlns:a16="http://schemas.microsoft.com/office/drawing/2014/main" id="{6AC2D203-01C9-496D-BA3A-A39A20C08A57}"/>
                  </a:ext>
                </a:extLst>
              </p:cNvPr>
              <p:cNvGrpSpPr/>
              <p:nvPr/>
            </p:nvGrpSpPr>
            <p:grpSpPr>
              <a:xfrm>
                <a:off x="3469745" y="4305300"/>
                <a:ext cx="609600" cy="451255"/>
                <a:chOff x="3469745" y="3854968"/>
                <a:chExt cx="609600" cy="901588"/>
              </a:xfrm>
            </p:grpSpPr>
            <p:cxnSp>
              <p:nvCxnSpPr>
                <p:cNvPr id="209" name="直線接點 208">
                  <a:extLst>
                    <a:ext uri="{FF2B5EF4-FFF2-40B4-BE49-F238E27FC236}">
                      <a16:creationId xmlns:a16="http://schemas.microsoft.com/office/drawing/2014/main" id="{FD95FBFA-B19A-4D44-A0F1-5E26C653654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469745" y="4576556"/>
                  <a:ext cx="0" cy="18000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直線接點 209">
                  <a:extLst>
                    <a:ext uri="{FF2B5EF4-FFF2-40B4-BE49-F238E27FC236}">
                      <a16:creationId xmlns:a16="http://schemas.microsoft.com/office/drawing/2014/main" id="{8782C47F-B662-4650-B2A3-D1E37F66E76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622145" y="4396556"/>
                  <a:ext cx="0" cy="36000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直線接點 210">
                  <a:extLst>
                    <a:ext uri="{FF2B5EF4-FFF2-40B4-BE49-F238E27FC236}">
                      <a16:creationId xmlns:a16="http://schemas.microsoft.com/office/drawing/2014/main" id="{3CA65D03-9373-4DF1-8AA3-B48EA68663C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774545" y="4216556"/>
                  <a:ext cx="0" cy="54000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2" name="直線接點 211">
                  <a:extLst>
                    <a:ext uri="{FF2B5EF4-FFF2-40B4-BE49-F238E27FC236}">
                      <a16:creationId xmlns:a16="http://schemas.microsoft.com/office/drawing/2014/main" id="{14844C4B-B4D6-448F-86E9-9DE7D64CFF7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926945" y="4036556"/>
                  <a:ext cx="0" cy="72000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3" name="直線接點 212">
                  <a:extLst>
                    <a:ext uri="{FF2B5EF4-FFF2-40B4-BE49-F238E27FC236}">
                      <a16:creationId xmlns:a16="http://schemas.microsoft.com/office/drawing/2014/main" id="{6840185B-79B8-4F19-A4CC-2D12A8C4962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079345" y="3854968"/>
                  <a:ext cx="0" cy="90000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5" name="直線單箭頭接點 14">
              <a:extLst>
                <a:ext uri="{FF2B5EF4-FFF2-40B4-BE49-F238E27FC236}">
                  <a16:creationId xmlns:a16="http://schemas.microsoft.com/office/drawing/2014/main" id="{9FB24422-FDE3-4E9E-A172-6C049AEB0E83}"/>
                </a:ext>
              </a:extLst>
            </p:cNvPr>
            <p:cNvCxnSpPr/>
            <p:nvPr/>
          </p:nvCxnSpPr>
          <p:spPr>
            <a:xfrm flipV="1">
              <a:off x="7668533" y="4657770"/>
              <a:ext cx="0" cy="19685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65AEE6CD-BF1B-40CA-8D1C-52D3015039E4}"/>
                </a:ext>
              </a:extLst>
            </p:cNvPr>
            <p:cNvSpPr txBox="1"/>
            <p:nvPr/>
          </p:nvSpPr>
          <p:spPr>
            <a:xfrm>
              <a:off x="7428572" y="4787331"/>
              <a:ext cx="4780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1200" b="1" dirty="0">
                  <a:solidFill>
                    <a:srgbClr val="FF0000"/>
                  </a:solidFill>
                </a:rPr>
                <a:t>start</a:t>
              </a:r>
              <a:endParaRPr lang="zh-TW" altLang="en-US" sz="12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" name="群組 1">
            <a:extLst>
              <a:ext uri="{FF2B5EF4-FFF2-40B4-BE49-F238E27FC236}">
                <a16:creationId xmlns:a16="http://schemas.microsoft.com/office/drawing/2014/main" id="{C4F2C5B6-887C-4B36-9FB0-4C86DDE313F3}"/>
              </a:ext>
            </a:extLst>
          </p:cNvPr>
          <p:cNvGrpSpPr/>
          <p:nvPr/>
        </p:nvGrpSpPr>
        <p:grpSpPr>
          <a:xfrm>
            <a:off x="7375654" y="5469712"/>
            <a:ext cx="973066" cy="946256"/>
            <a:chOff x="7204959" y="5526862"/>
            <a:chExt cx="973066" cy="946256"/>
          </a:xfrm>
        </p:grpSpPr>
        <p:grpSp>
          <p:nvGrpSpPr>
            <p:cNvPr id="214" name="群組 213">
              <a:extLst>
                <a:ext uri="{FF2B5EF4-FFF2-40B4-BE49-F238E27FC236}">
                  <a16:creationId xmlns:a16="http://schemas.microsoft.com/office/drawing/2014/main" id="{F6B1DBCE-B791-417A-AFF9-63C3659A754C}"/>
                </a:ext>
              </a:extLst>
            </p:cNvPr>
            <p:cNvGrpSpPr/>
            <p:nvPr/>
          </p:nvGrpSpPr>
          <p:grpSpPr>
            <a:xfrm flipH="1">
              <a:off x="7204959" y="5526862"/>
              <a:ext cx="868681" cy="475309"/>
              <a:chOff x="3340205" y="4281477"/>
              <a:chExt cx="868681" cy="475309"/>
            </a:xfrm>
          </p:grpSpPr>
          <p:cxnSp>
            <p:nvCxnSpPr>
              <p:cNvPr id="215" name="直線接點 214">
                <a:extLst>
                  <a:ext uri="{FF2B5EF4-FFF2-40B4-BE49-F238E27FC236}">
                    <a16:creationId xmlns:a16="http://schemas.microsoft.com/office/drawing/2014/main" id="{009D7CA4-58EB-4077-89AD-370CCFA45BB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40205" y="4756786"/>
                <a:ext cx="868681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6" name="橢圓 215">
                <a:extLst>
                  <a:ext uri="{FF2B5EF4-FFF2-40B4-BE49-F238E27FC236}">
                    <a16:creationId xmlns:a16="http://schemas.microsoft.com/office/drawing/2014/main" id="{EE41979F-98B5-4609-A555-DEF3CD345531}"/>
                  </a:ext>
                </a:extLst>
              </p:cNvPr>
              <p:cNvSpPr/>
              <p:nvPr/>
            </p:nvSpPr>
            <p:spPr>
              <a:xfrm>
                <a:off x="3904086" y="4373635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17" name="橢圓 216">
                <a:extLst>
                  <a:ext uri="{FF2B5EF4-FFF2-40B4-BE49-F238E27FC236}">
                    <a16:creationId xmlns:a16="http://schemas.microsoft.com/office/drawing/2014/main" id="{48F53054-961D-447B-84B9-6A2A664675E8}"/>
                  </a:ext>
                </a:extLst>
              </p:cNvPr>
              <p:cNvSpPr/>
              <p:nvPr/>
            </p:nvSpPr>
            <p:spPr>
              <a:xfrm>
                <a:off x="3751686" y="4465793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18" name="橢圓 217">
                <a:extLst>
                  <a:ext uri="{FF2B5EF4-FFF2-40B4-BE49-F238E27FC236}">
                    <a16:creationId xmlns:a16="http://schemas.microsoft.com/office/drawing/2014/main" id="{B3AF7773-3E58-4DE0-8464-78FCE3808CA4}"/>
                  </a:ext>
                </a:extLst>
              </p:cNvPr>
              <p:cNvSpPr/>
              <p:nvPr/>
            </p:nvSpPr>
            <p:spPr>
              <a:xfrm>
                <a:off x="3599286" y="4557951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19" name="橢圓 218">
                <a:extLst>
                  <a:ext uri="{FF2B5EF4-FFF2-40B4-BE49-F238E27FC236}">
                    <a16:creationId xmlns:a16="http://schemas.microsoft.com/office/drawing/2014/main" id="{F722DD26-B132-40B4-AB6A-19E59CB42987}"/>
                  </a:ext>
                </a:extLst>
              </p:cNvPr>
              <p:cNvSpPr/>
              <p:nvPr/>
            </p:nvSpPr>
            <p:spPr>
              <a:xfrm>
                <a:off x="3446886" y="4650108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20" name="橢圓 219">
                <a:extLst>
                  <a:ext uri="{FF2B5EF4-FFF2-40B4-BE49-F238E27FC236}">
                    <a16:creationId xmlns:a16="http://schemas.microsoft.com/office/drawing/2014/main" id="{90D6EB1D-CE1A-4F78-ADBC-5D28E9F6C293}"/>
                  </a:ext>
                </a:extLst>
              </p:cNvPr>
              <p:cNvSpPr/>
              <p:nvPr/>
            </p:nvSpPr>
            <p:spPr>
              <a:xfrm>
                <a:off x="4056486" y="4281477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grpSp>
            <p:nvGrpSpPr>
              <p:cNvPr id="221" name="群組 220">
                <a:extLst>
                  <a:ext uri="{FF2B5EF4-FFF2-40B4-BE49-F238E27FC236}">
                    <a16:creationId xmlns:a16="http://schemas.microsoft.com/office/drawing/2014/main" id="{8FE6B1AC-3A3D-44D0-90DD-F32F571623FC}"/>
                  </a:ext>
                </a:extLst>
              </p:cNvPr>
              <p:cNvGrpSpPr/>
              <p:nvPr/>
            </p:nvGrpSpPr>
            <p:grpSpPr>
              <a:xfrm>
                <a:off x="3469745" y="4305300"/>
                <a:ext cx="609600" cy="451255"/>
                <a:chOff x="3469745" y="3854968"/>
                <a:chExt cx="609600" cy="901588"/>
              </a:xfrm>
            </p:grpSpPr>
            <p:cxnSp>
              <p:nvCxnSpPr>
                <p:cNvPr id="222" name="直線接點 221">
                  <a:extLst>
                    <a:ext uri="{FF2B5EF4-FFF2-40B4-BE49-F238E27FC236}">
                      <a16:creationId xmlns:a16="http://schemas.microsoft.com/office/drawing/2014/main" id="{76AD968C-A808-494A-93D0-42524CC3109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469745" y="4576556"/>
                  <a:ext cx="0" cy="18000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3" name="直線接點 222">
                  <a:extLst>
                    <a:ext uri="{FF2B5EF4-FFF2-40B4-BE49-F238E27FC236}">
                      <a16:creationId xmlns:a16="http://schemas.microsoft.com/office/drawing/2014/main" id="{3E5B9231-C042-4C7B-AA2D-A18CCBCDC91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622145" y="4396556"/>
                  <a:ext cx="0" cy="36000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4" name="直線接點 223">
                  <a:extLst>
                    <a:ext uri="{FF2B5EF4-FFF2-40B4-BE49-F238E27FC236}">
                      <a16:creationId xmlns:a16="http://schemas.microsoft.com/office/drawing/2014/main" id="{961D0C41-0E32-485A-A512-66F9A6ACF02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774545" y="4216556"/>
                  <a:ext cx="0" cy="54000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5" name="直線接點 224">
                  <a:extLst>
                    <a:ext uri="{FF2B5EF4-FFF2-40B4-BE49-F238E27FC236}">
                      <a16:creationId xmlns:a16="http://schemas.microsoft.com/office/drawing/2014/main" id="{1363DE3E-9F0F-4F02-A249-59BADBF16AA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926945" y="4036556"/>
                  <a:ext cx="0" cy="72000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6" name="直線接點 225">
                  <a:extLst>
                    <a:ext uri="{FF2B5EF4-FFF2-40B4-BE49-F238E27FC236}">
                      <a16:creationId xmlns:a16="http://schemas.microsoft.com/office/drawing/2014/main" id="{10A57640-30D8-48DC-BD75-C9CE1A321A4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079345" y="3854968"/>
                  <a:ext cx="0" cy="90000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227" name="直線單箭頭接點 226">
              <a:extLst>
                <a:ext uri="{FF2B5EF4-FFF2-40B4-BE49-F238E27FC236}">
                  <a16:creationId xmlns:a16="http://schemas.microsoft.com/office/drawing/2014/main" id="{717823A5-AE9A-45D8-8EA0-9FBBE3F3B563}"/>
                </a:ext>
              </a:extLst>
            </p:cNvPr>
            <p:cNvCxnSpPr/>
            <p:nvPr/>
          </p:nvCxnSpPr>
          <p:spPr>
            <a:xfrm flipV="1">
              <a:off x="7943146" y="6064652"/>
              <a:ext cx="0" cy="19685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8" name="文字方塊 227">
              <a:extLst>
                <a:ext uri="{FF2B5EF4-FFF2-40B4-BE49-F238E27FC236}">
                  <a16:creationId xmlns:a16="http://schemas.microsoft.com/office/drawing/2014/main" id="{73BF9777-E52B-4016-B607-A37E8D418702}"/>
                </a:ext>
              </a:extLst>
            </p:cNvPr>
            <p:cNvSpPr txBox="1"/>
            <p:nvPr/>
          </p:nvSpPr>
          <p:spPr>
            <a:xfrm>
              <a:off x="7700009" y="6196119"/>
              <a:ext cx="4780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1200" b="1" dirty="0">
                  <a:solidFill>
                    <a:srgbClr val="FF0000"/>
                  </a:solidFill>
                </a:rPr>
                <a:t>start</a:t>
              </a:r>
              <a:endParaRPr lang="zh-TW" altLang="en-US" sz="12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229" name="文字方塊 228">
            <a:extLst>
              <a:ext uri="{FF2B5EF4-FFF2-40B4-BE49-F238E27FC236}">
                <a16:creationId xmlns:a16="http://schemas.microsoft.com/office/drawing/2014/main" id="{7052F57C-A98B-4564-902F-3C5A44CEFE30}"/>
              </a:ext>
            </a:extLst>
          </p:cNvPr>
          <p:cNvSpPr txBox="1"/>
          <p:nvPr/>
        </p:nvSpPr>
        <p:spPr>
          <a:xfrm>
            <a:off x="7106243" y="3653728"/>
            <a:ext cx="1511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b="1" dirty="0">
                <a:solidFill>
                  <a:schemeClr val="accent1"/>
                </a:solidFill>
              </a:rPr>
              <a:t>conv</a:t>
            </a:r>
            <a:r>
              <a:rPr lang="zh-TW" altLang="en-US" b="1" dirty="0">
                <a:solidFill>
                  <a:schemeClr val="accent1"/>
                </a:solidFill>
              </a:rPr>
              <a:t> </a:t>
            </a:r>
            <a:r>
              <a:rPr lang="en-US" altLang="zh-TW" dirty="0"/>
              <a:t>function</a:t>
            </a:r>
            <a:endParaRPr lang="zh-TW" altLang="en-US" dirty="0"/>
          </a:p>
        </p:txBody>
      </p:sp>
      <p:sp>
        <p:nvSpPr>
          <p:cNvPr id="230" name="文字方塊 229">
            <a:extLst>
              <a:ext uri="{FF2B5EF4-FFF2-40B4-BE49-F238E27FC236}">
                <a16:creationId xmlns:a16="http://schemas.microsoft.com/office/drawing/2014/main" id="{3CEA46D7-CE13-4A2F-A3D9-530B7AA50B88}"/>
              </a:ext>
            </a:extLst>
          </p:cNvPr>
          <p:cNvSpPr txBox="1"/>
          <p:nvPr/>
        </p:nvSpPr>
        <p:spPr>
          <a:xfrm>
            <a:off x="7113232" y="5091856"/>
            <a:ext cx="1497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b="1" dirty="0">
                <a:solidFill>
                  <a:schemeClr val="accent1"/>
                </a:solidFill>
              </a:rPr>
              <a:t>filter </a:t>
            </a:r>
            <a:r>
              <a:rPr lang="en-US" altLang="zh-TW" dirty="0"/>
              <a:t>function</a:t>
            </a:r>
            <a:endParaRPr lang="zh-TW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4173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9C7F8DA-000D-4EE9-8779-1C83ABCF2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5C5AE-66EF-4D6E-87C1-324443DF8A8F}" type="slidenum">
              <a:rPr lang="zh-TW" altLang="en-US" smtClean="0"/>
              <a:t>23</a:t>
            </a:fld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7EFC42FD-E966-4FD4-BB53-DA8CFD5FCDD7}"/>
              </a:ext>
            </a:extLst>
          </p:cNvPr>
          <p:cNvSpPr txBox="1"/>
          <p:nvPr/>
        </p:nvSpPr>
        <p:spPr>
          <a:xfrm>
            <a:off x="471337" y="362936"/>
            <a:ext cx="62026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800" b="1" dirty="0">
                <a:solidFill>
                  <a:srgbClr val="7030A0"/>
                </a:solidFill>
              </a:rPr>
              <a:t>Other Useful Functions</a:t>
            </a:r>
            <a:endParaRPr lang="zh-TW" altLang="en-US" sz="4800" b="1" dirty="0">
              <a:solidFill>
                <a:srgbClr val="7030A0"/>
              </a:solidFill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DFE39E00-3A80-4381-9C77-1A40B8F3ACB8}"/>
              </a:ext>
            </a:extLst>
          </p:cNvPr>
          <p:cNvSpPr txBox="1"/>
          <p:nvPr/>
        </p:nvSpPr>
        <p:spPr>
          <a:xfrm>
            <a:off x="2550862" y="2100022"/>
            <a:ext cx="2160000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FF0000"/>
                </a:solidFill>
              </a:rPr>
              <a:t>DSP</a:t>
            </a:r>
            <a:r>
              <a:rPr lang="en-US" altLang="zh-TW" sz="2400" b="1" dirty="0"/>
              <a:t> Function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TW" dirty="0" err="1">
                <a:solidFill>
                  <a:schemeClr val="accent1"/>
                </a:solidFill>
              </a:rPr>
              <a:t>zpk</a:t>
            </a:r>
            <a:r>
              <a:rPr lang="en-US" altLang="zh-TW" dirty="0">
                <a:solidFill>
                  <a:schemeClr val="accent1"/>
                </a:solidFill>
              </a:rPr>
              <a:t>/</a:t>
            </a:r>
            <a:r>
              <a:rPr lang="en-US" altLang="zh-TW" dirty="0" err="1">
                <a:solidFill>
                  <a:schemeClr val="accent1"/>
                </a:solidFill>
              </a:rPr>
              <a:t>tf</a:t>
            </a:r>
            <a:endParaRPr lang="en-US" altLang="zh-TW" dirty="0">
              <a:solidFill>
                <a:schemeClr val="accent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TW" dirty="0" err="1">
                <a:solidFill>
                  <a:schemeClr val="accent1"/>
                </a:solidFill>
              </a:rPr>
              <a:t>freqz</a:t>
            </a:r>
            <a:endParaRPr lang="en-US" altLang="zh-TW" dirty="0">
              <a:solidFill>
                <a:schemeClr val="accent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TW" dirty="0" err="1">
                <a:solidFill>
                  <a:schemeClr val="accent1"/>
                </a:solidFill>
              </a:rPr>
              <a:t>zplane</a:t>
            </a:r>
            <a:endParaRPr lang="en-US" altLang="zh-TW" dirty="0">
              <a:solidFill>
                <a:schemeClr val="accent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TW" dirty="0" err="1">
                <a:solidFill>
                  <a:schemeClr val="accent1"/>
                </a:solidFill>
              </a:rPr>
              <a:t>residuez</a:t>
            </a:r>
            <a:endParaRPr lang="en-US" altLang="zh-TW" dirty="0">
              <a:solidFill>
                <a:schemeClr val="accent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chemeClr val="accent1"/>
                </a:solidFill>
              </a:rPr>
              <a:t>conv</a:t>
            </a:r>
            <a:r>
              <a:rPr lang="en-US" altLang="zh-TW" dirty="0"/>
              <a:t>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chemeClr val="accent1"/>
                </a:solidFill>
              </a:rPr>
              <a:t>filter</a:t>
            </a:r>
            <a:r>
              <a:rPr lang="en-US" altLang="zh-TW" dirty="0"/>
              <a:t>/</a:t>
            </a:r>
            <a:r>
              <a:rPr lang="en-US" altLang="zh-TW" dirty="0" err="1"/>
              <a:t>filtic</a:t>
            </a:r>
            <a:endParaRPr lang="en-US" altLang="zh-TW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TW" dirty="0" err="1"/>
              <a:t>impz</a:t>
            </a:r>
            <a:r>
              <a:rPr lang="en-US" altLang="zh-TW" dirty="0"/>
              <a:t>/</a:t>
            </a:r>
            <a:r>
              <a:rPr lang="en-US" altLang="zh-TW" dirty="0" err="1"/>
              <a:t>stepz</a:t>
            </a:r>
            <a:endParaRPr lang="en-US" altLang="zh-TW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TW" dirty="0"/>
              <a:t>dtft12*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TW" dirty="0" err="1"/>
              <a:t>dtfs</a:t>
            </a:r>
            <a:r>
              <a:rPr lang="en-US" altLang="zh-TW" dirty="0"/>
              <a:t>/</a:t>
            </a:r>
            <a:r>
              <a:rPr lang="en-US" altLang="zh-TW" dirty="0" err="1"/>
              <a:t>idtfs</a:t>
            </a:r>
            <a:r>
              <a:rPr lang="en-US" altLang="zh-TW" dirty="0"/>
              <a:t>*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TW" dirty="0" err="1"/>
              <a:t>fft</a:t>
            </a:r>
            <a:r>
              <a:rPr lang="en-US" altLang="zh-TW" dirty="0"/>
              <a:t>/</a:t>
            </a:r>
            <a:r>
              <a:rPr lang="en-US" altLang="zh-TW" dirty="0" err="1"/>
              <a:t>ifft</a:t>
            </a:r>
            <a:endParaRPr lang="en-US" altLang="zh-TW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TW" dirty="0"/>
              <a:t>unwarp</a:t>
            </a:r>
            <a:endParaRPr lang="en-US" altLang="zh-TW" dirty="0">
              <a:solidFill>
                <a:schemeClr val="accent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TW" dirty="0" err="1"/>
              <a:t>phasez</a:t>
            </a:r>
            <a:endParaRPr lang="en-US" altLang="zh-TW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TW" dirty="0" err="1"/>
              <a:t>lsim</a:t>
            </a:r>
            <a:endParaRPr lang="en-US" altLang="zh-TW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TW" dirty="0"/>
              <a:t>…</a:t>
            </a: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CF94A0A5-E250-4D56-96BB-B4AB90F0975F}"/>
              </a:ext>
            </a:extLst>
          </p:cNvPr>
          <p:cNvSpPr txBox="1"/>
          <p:nvPr/>
        </p:nvSpPr>
        <p:spPr>
          <a:xfrm>
            <a:off x="347621" y="2100022"/>
            <a:ext cx="2160000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FF0000"/>
                </a:solidFill>
              </a:rPr>
              <a:t>Basic</a:t>
            </a:r>
            <a:r>
              <a:rPr lang="en-US" altLang="zh-TW" sz="2400" b="1" dirty="0"/>
              <a:t> Function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TW" dirty="0" err="1">
                <a:solidFill>
                  <a:schemeClr val="accent1"/>
                </a:solidFill>
              </a:rPr>
              <a:t>linspace</a:t>
            </a:r>
            <a:endParaRPr lang="en-US" altLang="zh-TW" dirty="0">
              <a:solidFill>
                <a:schemeClr val="accent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chemeClr val="accent1"/>
                </a:solidFill>
              </a:rPr>
              <a:t>abs/angle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chemeClr val="accent1"/>
                </a:solidFill>
              </a:rPr>
              <a:t>real/</a:t>
            </a:r>
            <a:r>
              <a:rPr lang="en-US" altLang="zh-TW" dirty="0" err="1">
                <a:solidFill>
                  <a:schemeClr val="accent1"/>
                </a:solidFill>
              </a:rPr>
              <a:t>Imag</a:t>
            </a:r>
            <a:endParaRPr lang="en-US" altLang="zh-TW" dirty="0">
              <a:solidFill>
                <a:schemeClr val="accent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chemeClr val="accent1"/>
                </a:solidFill>
              </a:rPr>
              <a:t>round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chemeClr val="accent1"/>
                </a:solidFill>
              </a:rPr>
              <a:t>zeros/ones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chemeClr val="accent1"/>
                </a:solidFill>
              </a:rPr>
              <a:t>cos/exp</a:t>
            </a:r>
            <a:r>
              <a:rPr lang="en-US" altLang="zh-TW" dirty="0"/>
              <a:t>/</a:t>
            </a:r>
            <a:r>
              <a:rPr lang="en-US" altLang="zh-TW" dirty="0" err="1"/>
              <a:t>sinc</a:t>
            </a:r>
            <a:endParaRPr lang="en-US" altLang="zh-TW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chemeClr val="accent1"/>
                </a:solidFill>
              </a:rPr>
              <a:t>reshape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TW" dirty="0"/>
              <a:t>roots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TW" dirty="0" err="1"/>
              <a:t>randn</a:t>
            </a:r>
            <a:endParaRPr lang="en-US" altLang="zh-TW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TW" dirty="0"/>
              <a:t>fold/shift*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TW" dirty="0"/>
              <a:t>mod/rem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TW" dirty="0"/>
              <a:t>length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TW" dirty="0"/>
              <a:t>resample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TW" dirty="0"/>
              <a:t>…</a:t>
            </a:r>
          </a:p>
        </p:txBody>
      </p: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07D28D04-3715-4FF1-9CB1-57158EDA5329}"/>
              </a:ext>
            </a:extLst>
          </p:cNvPr>
          <p:cNvGrpSpPr/>
          <p:nvPr/>
        </p:nvGrpSpPr>
        <p:grpSpPr>
          <a:xfrm>
            <a:off x="471337" y="1193933"/>
            <a:ext cx="7741295" cy="830997"/>
            <a:chOff x="520055" y="1193933"/>
            <a:chExt cx="7741295" cy="830997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CB6B2868-4A98-496D-AF48-3198EF618BE7}"/>
                </a:ext>
              </a:extLst>
            </p:cNvPr>
            <p:cNvSpPr/>
            <p:nvPr/>
          </p:nvSpPr>
          <p:spPr>
            <a:xfrm>
              <a:off x="520055" y="1193933"/>
              <a:ext cx="7741295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sz="2400" dirty="0"/>
                <a:t>You can type        </a:t>
              </a:r>
              <a:r>
                <a:rPr lang="en-US" altLang="zh-TW" sz="2400" i="1" dirty="0">
                  <a:solidFill>
                    <a:srgbClr val="7030A0"/>
                  </a:solidFill>
                </a:rPr>
                <a:t>                </a:t>
              </a:r>
              <a:r>
                <a:rPr lang="en-US" altLang="zh-TW" sz="2400" dirty="0"/>
                <a:t>at comment window to search the usage document</a:t>
              </a:r>
              <a:r>
                <a:rPr lang="zh-TW" altLang="en-US" sz="2400" dirty="0"/>
                <a:t> </a:t>
              </a:r>
              <a:r>
                <a:rPr lang="en-US" altLang="zh-TW" sz="2400" dirty="0"/>
                <a:t>of the function </a:t>
              </a:r>
              <a:r>
                <a:rPr lang="en-US" altLang="zh-TW" sz="2400" dirty="0" err="1">
                  <a:solidFill>
                    <a:schemeClr val="accent1"/>
                  </a:solidFill>
                </a:rPr>
                <a:t>freqz</a:t>
              </a:r>
              <a:endParaRPr lang="zh-TW" altLang="en-US" sz="2400" dirty="0">
                <a:solidFill>
                  <a:schemeClr val="accent1"/>
                </a:solidFill>
              </a:endParaRPr>
            </a:p>
          </p:txBody>
        </p:sp>
        <p:pic>
          <p:nvPicPr>
            <p:cNvPr id="15" name="圖片 14">
              <a:extLst>
                <a:ext uri="{FF2B5EF4-FFF2-40B4-BE49-F238E27FC236}">
                  <a16:creationId xmlns:a16="http://schemas.microsoft.com/office/drawing/2014/main" id="{D4B1DA38-34D7-429B-9A34-91F49705381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34532" y="1290343"/>
              <a:ext cx="1495425" cy="314325"/>
            </a:xfrm>
            <a:prstGeom prst="rect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</p:pic>
      </p:grp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3ECBE180-457B-4323-93A2-C6F6B473D206}"/>
              </a:ext>
            </a:extLst>
          </p:cNvPr>
          <p:cNvSpPr txBox="1"/>
          <p:nvPr/>
        </p:nvSpPr>
        <p:spPr>
          <a:xfrm>
            <a:off x="4754103" y="2100022"/>
            <a:ext cx="2160000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FF0000"/>
                </a:solidFill>
              </a:rPr>
              <a:t>Plot</a:t>
            </a:r>
            <a:r>
              <a:rPr lang="en-US" altLang="zh-TW" sz="2400" b="1" dirty="0"/>
              <a:t> Function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chemeClr val="accent1"/>
                </a:solidFill>
              </a:rPr>
              <a:t>figure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chemeClr val="accent1"/>
                </a:solidFill>
              </a:rPr>
              <a:t>subplot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chemeClr val="accent1"/>
                </a:solidFill>
              </a:rPr>
              <a:t>plot/stem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chemeClr val="accent1"/>
                </a:solidFill>
              </a:rPr>
              <a:t>title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TW" dirty="0" err="1">
                <a:solidFill>
                  <a:schemeClr val="accent1"/>
                </a:solidFill>
              </a:rPr>
              <a:t>xlabel</a:t>
            </a:r>
            <a:r>
              <a:rPr lang="en-US" altLang="zh-TW" dirty="0">
                <a:solidFill>
                  <a:schemeClr val="accent1"/>
                </a:solidFill>
              </a:rPr>
              <a:t>/</a:t>
            </a:r>
            <a:r>
              <a:rPr lang="en-US" altLang="zh-TW" dirty="0" err="1">
                <a:solidFill>
                  <a:schemeClr val="accent1"/>
                </a:solidFill>
              </a:rPr>
              <a:t>ylabel</a:t>
            </a:r>
            <a:endParaRPr lang="en-US" altLang="zh-TW" dirty="0">
              <a:solidFill>
                <a:schemeClr val="accent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chemeClr val="accent1"/>
                </a:solidFill>
              </a:rPr>
              <a:t>legend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TW" dirty="0" err="1"/>
              <a:t>xlim</a:t>
            </a:r>
            <a:r>
              <a:rPr lang="en-US" altLang="zh-TW" dirty="0"/>
              <a:t>/</a:t>
            </a:r>
            <a:r>
              <a:rPr lang="en-US" altLang="zh-TW" dirty="0" err="1"/>
              <a:t>ylim</a:t>
            </a:r>
            <a:endParaRPr lang="en-US" altLang="zh-TW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TW" dirty="0"/>
              <a:t>hold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TW" dirty="0"/>
              <a:t>grid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TW" dirty="0"/>
              <a:t>…</a:t>
            </a: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58A65C8A-30F2-429E-9B68-91466D2597DC}"/>
              </a:ext>
            </a:extLst>
          </p:cNvPr>
          <p:cNvSpPr txBox="1"/>
          <p:nvPr/>
        </p:nvSpPr>
        <p:spPr>
          <a:xfrm>
            <a:off x="6957345" y="2100022"/>
            <a:ext cx="2160000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FF0000"/>
                </a:solidFill>
              </a:rPr>
              <a:t>App</a:t>
            </a:r>
            <a:r>
              <a:rPr lang="en-US" altLang="zh-TW" sz="2400" b="1" dirty="0"/>
              <a:t> Function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TW" dirty="0" err="1"/>
              <a:t>imread</a:t>
            </a:r>
            <a:endParaRPr lang="en-US" altLang="zh-TW" dirty="0">
              <a:solidFill>
                <a:schemeClr val="accent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TW" dirty="0" err="1"/>
              <a:t>imshow</a:t>
            </a:r>
            <a:endParaRPr lang="en-US" altLang="zh-TW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TW" dirty="0" err="1"/>
              <a:t>imwrite</a:t>
            </a:r>
            <a:endParaRPr lang="en-US" altLang="zh-TW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TW" dirty="0"/>
              <a:t>conv2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TW" dirty="0"/>
              <a:t>filter2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TW" dirty="0" err="1"/>
              <a:t>audioread</a:t>
            </a:r>
            <a:endParaRPr lang="en-US" altLang="zh-TW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TW" dirty="0" err="1"/>
              <a:t>audioplayer</a:t>
            </a:r>
            <a:endParaRPr lang="en-US" altLang="zh-TW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TW" dirty="0"/>
              <a:t>play</a:t>
            </a:r>
            <a:endParaRPr lang="en-US" altLang="zh-TW" dirty="0">
              <a:solidFill>
                <a:schemeClr val="accent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TW" dirty="0" err="1"/>
              <a:t>audiowrite</a:t>
            </a:r>
            <a:endParaRPr lang="en-US" altLang="zh-TW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TW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1359066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7922115-EEFF-449D-AFAE-D8C802E4D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290761"/>
          </a:xfrm>
        </p:spPr>
        <p:txBody>
          <a:bodyPr/>
          <a:lstStyle/>
          <a:p>
            <a:r>
              <a:rPr lang="en-US" altLang="zh-TW" dirty="0">
                <a:solidFill>
                  <a:srgbClr val="7030A0"/>
                </a:solidFill>
                <a:latin typeface="+mn-lt"/>
              </a:rPr>
              <a:t>Using MATLAB </a:t>
            </a:r>
            <a:br>
              <a:rPr lang="en-US" altLang="zh-TW" dirty="0">
                <a:solidFill>
                  <a:srgbClr val="7030A0"/>
                </a:solidFill>
                <a:latin typeface="+mn-lt"/>
              </a:rPr>
            </a:br>
            <a:r>
              <a:rPr lang="en-US" altLang="zh-TW" dirty="0">
                <a:solidFill>
                  <a:srgbClr val="7030A0"/>
                </a:solidFill>
                <a:latin typeface="+mn-lt"/>
              </a:rPr>
              <a:t>for Course and Homework</a:t>
            </a:r>
            <a:endParaRPr lang="zh-TW" altLang="en-US" dirty="0">
              <a:solidFill>
                <a:srgbClr val="7030A0"/>
              </a:solidFill>
              <a:latin typeface="+mn-lt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31D4DA0-6A85-4220-9C18-C0142F489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5C5AE-66EF-4D6E-87C1-324443DF8A8F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19543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>
            <a:extLst>
              <a:ext uri="{FF2B5EF4-FFF2-40B4-BE49-F238E27FC236}">
                <a16:creationId xmlns:a16="http://schemas.microsoft.com/office/drawing/2014/main" id="{288BE8A9-52E6-4FAE-BB57-B9E30AB885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83414"/>
            <a:ext cx="9144000" cy="239457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F889ECAE-D2B9-45F7-9BD2-F9C721D7C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7030A0"/>
                </a:solidFill>
              </a:rPr>
              <a:t>MATLAB Resources</a:t>
            </a:r>
            <a:endParaRPr lang="zh-TW" altLang="en-US" dirty="0">
              <a:solidFill>
                <a:srgbClr val="7030A0"/>
              </a:solidFill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10DD9BB-24EB-465F-8727-BD2D962C52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31472"/>
            <a:ext cx="7886700" cy="2152152"/>
          </a:xfrm>
        </p:spPr>
        <p:txBody>
          <a:bodyPr/>
          <a:lstStyle/>
          <a:p>
            <a:r>
              <a:rPr lang="en-US" altLang="zh-TW" dirty="0">
                <a:latin typeface="+mn-lt"/>
              </a:rPr>
              <a:t>Download from </a:t>
            </a:r>
            <a:r>
              <a:rPr lang="en-US" altLang="zh-TW" b="1" dirty="0">
                <a:latin typeface="+mn-lt"/>
              </a:rPr>
              <a:t>iLMS</a:t>
            </a:r>
          </a:p>
          <a:p>
            <a:pPr lvl="1"/>
            <a:r>
              <a:rPr lang="en-US" altLang="zh-TW" dirty="0">
                <a:latin typeface="+mn-lt"/>
              </a:rPr>
              <a:t>Unzip the</a:t>
            </a:r>
            <a:r>
              <a:rPr lang="zh-TW" altLang="en-US" dirty="0">
                <a:latin typeface="+mn-lt"/>
              </a:rPr>
              <a:t> </a:t>
            </a:r>
            <a:r>
              <a:rPr lang="en-US" altLang="zh-TW" dirty="0">
                <a:latin typeface="+mn-lt"/>
              </a:rPr>
              <a:t>Resource folder to a safe location</a:t>
            </a:r>
          </a:p>
          <a:p>
            <a:r>
              <a:rPr lang="en-US" altLang="zh-TW" dirty="0">
                <a:latin typeface="+mn-lt"/>
              </a:rPr>
              <a:t>Add the location to MATLAB path:</a:t>
            </a:r>
          </a:p>
          <a:p>
            <a:pPr lvl="1"/>
            <a:r>
              <a:rPr lang="en-US" altLang="zh-TW" dirty="0">
                <a:latin typeface="+mn-lt"/>
              </a:rPr>
              <a:t>Home/Set Path</a:t>
            </a:r>
          </a:p>
          <a:p>
            <a:pPr lvl="1"/>
            <a:endParaRPr lang="en-US" altLang="zh-TW" dirty="0">
              <a:latin typeface="+mn-lt"/>
            </a:endParaRPr>
          </a:p>
          <a:p>
            <a:endParaRPr lang="en-US" altLang="zh-TW" dirty="0">
              <a:latin typeface="+mn-lt"/>
            </a:endParaRPr>
          </a:p>
          <a:p>
            <a:endParaRPr lang="zh-TW" altLang="en-US" dirty="0">
              <a:latin typeface="+mn-lt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3E65E07-2F97-4169-A868-8A1A136AB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5C5AE-66EF-4D6E-87C1-324443DF8A8F}" type="slidenum">
              <a:rPr lang="zh-TW" altLang="en-US" smtClean="0"/>
              <a:t>25</a:t>
            </a:fld>
            <a:endParaRPr lang="zh-TW" altLang="en-US"/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A2F5FC13-B30A-4C5A-91A8-74A3D8D5A70D}"/>
              </a:ext>
            </a:extLst>
          </p:cNvPr>
          <p:cNvSpPr/>
          <p:nvPr/>
        </p:nvSpPr>
        <p:spPr>
          <a:xfrm>
            <a:off x="628650" y="5476875"/>
            <a:ext cx="1365250" cy="23018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7070070D-A8EF-4C93-BDD6-9962C35D8630}"/>
              </a:ext>
            </a:extLst>
          </p:cNvPr>
          <p:cNvCxnSpPr>
            <a:cxnSpLocks/>
          </p:cNvCxnSpPr>
          <p:nvPr/>
        </p:nvCxnSpPr>
        <p:spPr>
          <a:xfrm flipH="1">
            <a:off x="1993900" y="2362200"/>
            <a:ext cx="4305300" cy="322976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0901FE9B-1955-40DE-9C24-C528CC07DBBD}"/>
              </a:ext>
            </a:extLst>
          </p:cNvPr>
          <p:cNvCxnSpPr>
            <a:cxnSpLocks/>
          </p:cNvCxnSpPr>
          <p:nvPr/>
        </p:nvCxnSpPr>
        <p:spPr>
          <a:xfrm flipV="1">
            <a:off x="4991100" y="2349500"/>
            <a:ext cx="1828800" cy="635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: 圓角 22">
            <a:extLst>
              <a:ext uri="{FF2B5EF4-FFF2-40B4-BE49-F238E27FC236}">
                <a16:creationId xmlns:a16="http://schemas.microsoft.com/office/drawing/2014/main" id="{E23C4EF0-90E3-45C2-99DB-8491EB2084B0}"/>
              </a:ext>
            </a:extLst>
          </p:cNvPr>
          <p:cNvSpPr/>
          <p:nvPr/>
        </p:nvSpPr>
        <p:spPr>
          <a:xfrm>
            <a:off x="203200" y="3932238"/>
            <a:ext cx="527050" cy="18415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: 圓角 23">
            <a:extLst>
              <a:ext uri="{FF2B5EF4-FFF2-40B4-BE49-F238E27FC236}">
                <a16:creationId xmlns:a16="http://schemas.microsoft.com/office/drawing/2014/main" id="{EF65E317-F7C8-480E-8844-387E93923AD0}"/>
              </a:ext>
            </a:extLst>
          </p:cNvPr>
          <p:cNvSpPr/>
          <p:nvPr/>
        </p:nvSpPr>
        <p:spPr>
          <a:xfrm>
            <a:off x="7400924" y="4464050"/>
            <a:ext cx="682625" cy="20796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7A1CB261-B611-4834-9DB0-CA2E08771074}"/>
              </a:ext>
            </a:extLst>
          </p:cNvPr>
          <p:cNvSpPr txBox="1"/>
          <p:nvPr/>
        </p:nvSpPr>
        <p:spPr>
          <a:xfrm>
            <a:off x="657865" y="393172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❶</a:t>
            </a: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A2AA0347-D39D-41C7-A69E-A6722DAEC323}"/>
              </a:ext>
            </a:extLst>
          </p:cNvPr>
          <p:cNvSpPr txBox="1"/>
          <p:nvPr/>
        </p:nvSpPr>
        <p:spPr>
          <a:xfrm>
            <a:off x="8007349" y="451136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❷</a:t>
            </a: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7CC2EC21-6837-41BA-8961-21C7D7B0A462}"/>
              </a:ext>
            </a:extLst>
          </p:cNvPr>
          <p:cNvSpPr txBox="1"/>
          <p:nvPr/>
        </p:nvSpPr>
        <p:spPr>
          <a:xfrm>
            <a:off x="289352" y="530598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❸</a:t>
            </a:r>
          </a:p>
        </p:txBody>
      </p:sp>
    </p:spTree>
    <p:extLst>
      <p:ext uri="{BB962C8B-B14F-4D97-AF65-F5344CB8AC3E}">
        <p14:creationId xmlns:p14="http://schemas.microsoft.com/office/powerpoint/2010/main" val="20417622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5C39FA3-C712-40F0-93F0-6BC55BBF7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dirty="0">
                <a:solidFill>
                  <a:srgbClr val="7030A0"/>
                </a:solidFill>
                <a:latin typeface="+mn-lt"/>
              </a:rPr>
              <a:t>Program Part of HW</a:t>
            </a:r>
            <a:endParaRPr lang="zh-TW" altLang="en-US" sz="4800" dirty="0">
              <a:solidFill>
                <a:srgbClr val="7030A0"/>
              </a:solidFill>
              <a:latin typeface="+mn-lt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500165F-62E9-49A0-B774-EE01306521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9250" y="1581150"/>
            <a:ext cx="8445500" cy="4595814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TW" altLang="en-US" dirty="0">
                <a:latin typeface="+mn-lt"/>
              </a:rPr>
              <a:t>參照</a:t>
            </a:r>
            <a:r>
              <a:rPr lang="en-US" altLang="zh-TW" dirty="0">
                <a:latin typeface="+mn-lt"/>
              </a:rPr>
              <a:t>MATLAB</a:t>
            </a:r>
            <a:r>
              <a:rPr lang="zh-TW" altLang="en-US" dirty="0">
                <a:latin typeface="+mn-lt"/>
              </a:rPr>
              <a:t>的建議，把每個</a:t>
            </a:r>
            <a:r>
              <a:rPr lang="en-US" altLang="zh-TW" dirty="0">
                <a:latin typeface="+mn-lt"/>
              </a:rPr>
              <a:t>function</a:t>
            </a:r>
            <a:r>
              <a:rPr lang="zh-TW" altLang="en-US" dirty="0">
                <a:latin typeface="+mn-lt"/>
              </a:rPr>
              <a:t>放到一個獨立的</a:t>
            </a:r>
            <a:r>
              <a:rPr lang="en-US" altLang="zh-TW" dirty="0">
                <a:latin typeface="+mn-lt"/>
              </a:rPr>
              <a:t>.m</a:t>
            </a:r>
            <a:r>
              <a:rPr lang="zh-TW" altLang="en-US" dirty="0">
                <a:latin typeface="+mn-lt"/>
              </a:rPr>
              <a:t>檔中</a:t>
            </a:r>
            <a:endParaRPr lang="en-US" altLang="zh-TW" dirty="0">
              <a:latin typeface="+mn-lt"/>
            </a:endParaRPr>
          </a:p>
          <a:p>
            <a:pPr marL="514350" indent="-514350">
              <a:buFont typeface="+mj-lt"/>
              <a:buAutoNum type="arabicPeriod"/>
            </a:pPr>
            <a:endParaRPr lang="en-US" altLang="zh-TW" dirty="0">
              <a:latin typeface="+mn-lt"/>
            </a:endParaRPr>
          </a:p>
          <a:p>
            <a:pPr marL="514350" indent="-514350">
              <a:buFont typeface="+mj-lt"/>
              <a:buAutoNum type="arabicPeriod"/>
            </a:pPr>
            <a:endParaRPr lang="en-US" altLang="zh-TW" dirty="0">
              <a:latin typeface="+mn-lt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dirty="0">
                <a:latin typeface="+mn-lt"/>
              </a:rPr>
              <a:t>作業的分析討論用</a:t>
            </a:r>
            <a:r>
              <a:rPr lang="en-US" altLang="zh-TW" b="1" dirty="0">
                <a:latin typeface="+mn-lt"/>
              </a:rPr>
              <a:t>live script</a:t>
            </a:r>
            <a:r>
              <a:rPr lang="zh-TW" altLang="en-US" dirty="0">
                <a:latin typeface="+mn-lt"/>
              </a:rPr>
              <a:t>繳交，在這裡附上你</a:t>
            </a:r>
            <a:r>
              <a:rPr lang="zh-TW" altLang="en-US" dirty="0"/>
              <a:t>執行的方式、推導證明過程、結果的圖片、你的分析報告</a:t>
            </a:r>
            <a:r>
              <a:rPr lang="en-US" altLang="zh-TW" dirty="0">
                <a:latin typeface="+mn-lt"/>
              </a:rPr>
              <a:t>…</a:t>
            </a:r>
            <a:r>
              <a:rPr lang="zh-TW" altLang="en-US" dirty="0">
                <a:latin typeface="+mn-lt"/>
              </a:rPr>
              <a:t>等，並存成</a:t>
            </a:r>
            <a:r>
              <a:rPr lang="en-US" altLang="zh-TW" dirty="0">
                <a:solidFill>
                  <a:srgbClr val="FF0000"/>
                </a:solidFill>
                <a:latin typeface="+mn-lt"/>
              </a:rPr>
              <a:t>HW{number}_{ID}.mlx</a:t>
            </a:r>
          </a:p>
          <a:p>
            <a:pPr lvl="1"/>
            <a:r>
              <a:rPr lang="en-US" altLang="zh-TW" i="1" dirty="0">
                <a:latin typeface="+mn-lt"/>
              </a:rPr>
              <a:t>e.g. </a:t>
            </a:r>
            <a:r>
              <a:rPr lang="en-US" altLang="zh-TW" dirty="0">
                <a:solidFill>
                  <a:srgbClr val="FF0000"/>
                </a:solidFill>
                <a:latin typeface="+mn-lt"/>
              </a:rPr>
              <a:t>HW2_106010123.mlx</a:t>
            </a:r>
            <a:endParaRPr lang="zh-TW" altLang="en-US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B64C4C9-05AB-435C-9C99-48BBCB5AB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5C5AE-66EF-4D6E-87C1-324443DF8A8F}" type="slidenum">
              <a:rPr lang="zh-TW" altLang="en-US" smtClean="0"/>
              <a:t>26</a:t>
            </a:fld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646453AD-3108-4BEF-8ED3-0C4D37DF8433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521379" y="5070854"/>
            <a:ext cx="770457" cy="878321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FC43FE7F-1C08-4A64-BB60-FD64135A975D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948866" y="2081965"/>
            <a:ext cx="816684" cy="909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587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1ABD4A-3029-4350-96E4-C59AC3912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00051"/>
            <a:ext cx="6057900" cy="928464"/>
          </a:xfrm>
        </p:spPr>
        <p:txBody>
          <a:bodyPr>
            <a:noAutofit/>
          </a:bodyPr>
          <a:lstStyle/>
          <a:p>
            <a:r>
              <a:rPr lang="en-US" altLang="zh-TW" sz="4800" dirty="0">
                <a:solidFill>
                  <a:srgbClr val="7030A0"/>
                </a:solidFill>
                <a:latin typeface="+mn-lt"/>
              </a:rPr>
              <a:t>MATLAB Installation</a:t>
            </a:r>
            <a:endParaRPr lang="zh-TW" altLang="en-US" sz="4800" dirty="0">
              <a:solidFill>
                <a:srgbClr val="7030A0"/>
              </a:solidFill>
              <a:latin typeface="+mn-lt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6CBB004-886B-496C-A852-FE3A343B5B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>
                <a:latin typeface="+mn-lt"/>
              </a:rPr>
              <a:t>請從國立清華大學 </a:t>
            </a:r>
            <a:r>
              <a:rPr lang="en-US" altLang="zh-TW" dirty="0">
                <a:latin typeface="+mn-lt"/>
              </a:rPr>
              <a:t>MATLAB TAH </a:t>
            </a:r>
            <a:r>
              <a:rPr lang="zh-TW" altLang="en-US" dirty="0">
                <a:latin typeface="+mn-lt"/>
              </a:rPr>
              <a:t>全校授權安裝</a:t>
            </a:r>
            <a:endParaRPr lang="en-US" altLang="zh-TW" dirty="0">
              <a:latin typeface="+mn-lt"/>
            </a:endParaRPr>
          </a:p>
          <a:p>
            <a:pPr lvl="1"/>
            <a:r>
              <a:rPr lang="en-US" altLang="zh-TW" dirty="0">
                <a:latin typeface="+mn-lt"/>
                <a:hlinkClick r:id="rId2"/>
              </a:rPr>
              <a:t>http://learning.cc.nthu.edu.tw/var/file/319/1319/img/2902/NTHU_MATLAB_TAHtw.pdf</a:t>
            </a:r>
            <a:endParaRPr lang="en-US" altLang="zh-TW" dirty="0">
              <a:latin typeface="+mn-lt"/>
            </a:endParaRPr>
          </a:p>
          <a:p>
            <a:pPr lvl="1"/>
            <a:r>
              <a:rPr lang="zh-TW" altLang="en-US" dirty="0">
                <a:latin typeface="+mn-lt"/>
              </a:rPr>
              <a:t>版本選擇</a:t>
            </a:r>
            <a:r>
              <a:rPr lang="en-US" altLang="zh-TW" dirty="0">
                <a:latin typeface="+mn-lt"/>
              </a:rPr>
              <a:t>:</a:t>
            </a:r>
            <a:r>
              <a:rPr lang="zh-TW" altLang="en-US" dirty="0">
                <a:latin typeface="+mn-lt"/>
              </a:rPr>
              <a:t> </a:t>
            </a:r>
            <a:r>
              <a:rPr lang="en-US" altLang="zh-TW" dirty="0">
                <a:latin typeface="+mn-lt"/>
              </a:rPr>
              <a:t>R2019b</a:t>
            </a:r>
            <a:br>
              <a:rPr lang="en-US" altLang="zh-TW" dirty="0">
                <a:latin typeface="+mn-lt"/>
              </a:rPr>
            </a:br>
            <a:endParaRPr lang="en-US" altLang="zh-TW" dirty="0">
              <a:latin typeface="+mn-lt"/>
            </a:endParaRPr>
          </a:p>
          <a:p>
            <a:r>
              <a:rPr lang="zh-TW" altLang="en-US" dirty="0">
                <a:latin typeface="+mn-lt"/>
              </a:rPr>
              <a:t>安裝設定 </a:t>
            </a:r>
            <a:r>
              <a:rPr lang="en-US" altLang="zh-TW" dirty="0">
                <a:latin typeface="+mn-lt"/>
              </a:rPr>
              <a:t>(Product Selection</a:t>
            </a:r>
            <a:r>
              <a:rPr lang="zh-TW" altLang="en-US" dirty="0">
                <a:latin typeface="+mn-lt"/>
              </a:rPr>
              <a:t> 預設即可</a:t>
            </a:r>
            <a:r>
              <a:rPr lang="en-US" altLang="zh-TW" dirty="0">
                <a:latin typeface="+mn-lt"/>
              </a:rPr>
              <a:t>)</a:t>
            </a:r>
          </a:p>
          <a:p>
            <a:pPr lvl="1"/>
            <a:r>
              <a:rPr lang="zh-TW" altLang="en-US" dirty="0">
                <a:latin typeface="+mn-lt"/>
              </a:rPr>
              <a:t>請確保下列幾項都有安裝</a:t>
            </a:r>
            <a:endParaRPr lang="en-US" altLang="zh-TW" dirty="0">
              <a:latin typeface="+mn-lt"/>
            </a:endParaRPr>
          </a:p>
          <a:p>
            <a:pPr lvl="2"/>
            <a:r>
              <a:rPr lang="en-US" altLang="zh-TW" dirty="0">
                <a:latin typeface="+mn-lt"/>
              </a:rPr>
              <a:t>Control System Toolbox 10.7</a:t>
            </a:r>
          </a:p>
          <a:p>
            <a:pPr lvl="2"/>
            <a:r>
              <a:rPr lang="en-US" altLang="zh-TW" dirty="0">
                <a:latin typeface="+mn-lt"/>
              </a:rPr>
              <a:t>DSP System Toolbox 9.9</a:t>
            </a:r>
          </a:p>
          <a:p>
            <a:pPr lvl="2"/>
            <a:r>
              <a:rPr lang="en-US" altLang="zh-TW" dirty="0">
                <a:latin typeface="+mn-lt"/>
              </a:rPr>
              <a:t>Image Processing Toolbox 11.0</a:t>
            </a:r>
            <a:endParaRPr lang="zh-TW" altLang="en-US" dirty="0">
              <a:latin typeface="+mn-lt"/>
            </a:endParaRPr>
          </a:p>
          <a:p>
            <a:pPr lvl="2"/>
            <a:r>
              <a:rPr lang="en-US" altLang="zh-TW" dirty="0">
                <a:latin typeface="+mn-lt"/>
              </a:rPr>
              <a:t>Signal Processing Toolbox 8.3</a:t>
            </a:r>
            <a:endParaRPr lang="zh-TW" altLang="en-US" dirty="0">
              <a:latin typeface="+mn-lt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1D81184-77FE-4C17-965A-6FD5A0C2D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5C5AE-66EF-4D6E-87C1-324443DF8A8F}" type="slidenum">
              <a:rPr lang="zh-TW" altLang="en-US" smtClean="0"/>
              <a:t>3</a:t>
            </a:fld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DCA4479-1663-4483-A3B5-D922173397DC}"/>
              </a:ext>
            </a:extLst>
          </p:cNvPr>
          <p:cNvSpPr/>
          <p:nvPr/>
        </p:nvSpPr>
        <p:spPr>
          <a:xfrm>
            <a:off x="5732462" y="2756952"/>
            <a:ext cx="2955925" cy="73866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TW" dirty="0"/>
              <a:t>English version </a:t>
            </a:r>
            <a:r>
              <a:rPr lang="en-US" altLang="zh-TW" sz="1200" dirty="0">
                <a:hlinkClick r:id="rId3"/>
              </a:rPr>
              <a:t>http://learning.cc.nthu.edu.tw/var/file/319/1319/img/2902/NTHU_MATLAB_TAHen.pdf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977134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D705A1-9265-4DC4-A747-53B76BF35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dirty="0">
                <a:solidFill>
                  <a:srgbClr val="7030A0"/>
                </a:solidFill>
                <a:latin typeface="+mn-lt"/>
              </a:rPr>
              <a:t>Self-Study Materials (~1.5hr)</a:t>
            </a:r>
            <a:endParaRPr lang="zh-TW" altLang="en-US" sz="4800" dirty="0">
              <a:solidFill>
                <a:srgbClr val="7030A0"/>
              </a:solidFill>
              <a:latin typeface="+mn-lt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AA7CF8B-E6AC-4BEB-9988-3412762DD5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07671"/>
            <a:ext cx="7886700" cy="1210577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sz="3000" dirty="0">
                <a:latin typeface="+mn-lt"/>
              </a:rPr>
              <a:t>MATLAB</a:t>
            </a:r>
            <a:r>
              <a:rPr lang="zh-TW" altLang="en-US" sz="3000" dirty="0">
                <a:latin typeface="+mn-lt"/>
              </a:rPr>
              <a:t> </a:t>
            </a:r>
            <a:r>
              <a:rPr lang="zh-TW" altLang="en-US" sz="3000" dirty="0">
                <a:latin typeface="+mn-lt"/>
                <a:ea typeface="微軟正黑體" panose="020B0604030504040204" pitchFamily="34" charset="-120"/>
              </a:rPr>
              <a:t>快速</a:t>
            </a:r>
            <a:r>
              <a:rPr lang="zh-TW" altLang="en-US" sz="3000" dirty="0">
                <a:latin typeface="+mn-lt"/>
              </a:rPr>
              <a:t>入門</a:t>
            </a:r>
            <a:endParaRPr lang="en-US" altLang="zh-TW" sz="3000" dirty="0">
              <a:latin typeface="+mn-lt"/>
            </a:endParaRPr>
          </a:p>
          <a:p>
            <a:pPr lvl="1"/>
            <a:r>
              <a:rPr lang="en-US" altLang="zh-TW" dirty="0">
                <a:latin typeface="+mn-lt"/>
                <a:hlinkClick r:id="rId2"/>
              </a:rPr>
              <a:t>https://ww2.mathworks.cn/help/matlab/getting-started-with-matlab.html</a:t>
            </a:r>
            <a:endParaRPr lang="en-US" altLang="zh-TW" dirty="0">
              <a:latin typeface="+mn-lt"/>
            </a:endParaRPr>
          </a:p>
          <a:p>
            <a:pPr lvl="1"/>
            <a:endParaRPr lang="en-US" altLang="zh-TW" dirty="0">
              <a:latin typeface="+mn-lt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9949BC1-37A6-44DC-ADE4-748F3AB1C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5C5AE-66EF-4D6E-87C1-324443DF8A8F}" type="slidenum">
              <a:rPr lang="zh-TW" altLang="en-US" smtClean="0"/>
              <a:t>4</a:t>
            </a:fld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C281A0F-8FBB-4339-B2A8-F90066DC2D29}"/>
              </a:ext>
            </a:extLst>
          </p:cNvPr>
          <p:cNvSpPr/>
          <p:nvPr/>
        </p:nvSpPr>
        <p:spPr>
          <a:xfrm>
            <a:off x="908050" y="2915098"/>
            <a:ext cx="4572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Microsoft JhengHei Light" panose="020B0604030504040204" pitchFamily="34" charset="-120"/>
                <a:ea typeface="Microsoft JhengHei Light" panose="020B0604030504040204" pitchFamily="34" charset="-120"/>
              </a:rPr>
              <a:t>桌面基礎知識</a:t>
            </a:r>
            <a:endParaRPr lang="en-US" altLang="zh-TW" sz="2400" dirty="0">
              <a:latin typeface="Microsoft JhengHei Light" panose="020B0604030504040204" pitchFamily="34" charset="-120"/>
              <a:ea typeface="Microsoft JhengHei Light" panose="020B0604030504040204" pitchFamily="34" charset="-12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Microsoft JhengHei Light" panose="020B0604030504040204" pitchFamily="34" charset="-120"/>
                <a:ea typeface="Microsoft JhengHei Light" panose="020B0604030504040204" pitchFamily="34" charset="-120"/>
              </a:rPr>
              <a:t>矩陣和數組</a:t>
            </a:r>
            <a:endParaRPr lang="en-US" altLang="zh-TW" sz="2400" dirty="0">
              <a:latin typeface="Microsoft JhengHei Light" panose="020B0604030504040204" pitchFamily="34" charset="-120"/>
              <a:ea typeface="Microsoft JhengHei Light" panose="020B0604030504040204" pitchFamily="34" charset="-12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Microsoft JhengHei Light" panose="020B0604030504040204" pitchFamily="34" charset="-120"/>
                <a:ea typeface="Microsoft JhengHei Light" panose="020B0604030504040204" pitchFamily="34" charset="-120"/>
              </a:rPr>
              <a:t>數組索引</a:t>
            </a:r>
            <a:endParaRPr lang="en-US" altLang="zh-TW" sz="2400" dirty="0">
              <a:latin typeface="Microsoft JhengHei Light" panose="020B0604030504040204" pitchFamily="34" charset="-120"/>
              <a:ea typeface="Microsoft JhengHei Light" panose="020B0604030504040204" pitchFamily="34" charset="-12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Microsoft JhengHei Light" panose="020B0604030504040204" pitchFamily="34" charset="-120"/>
                <a:ea typeface="Microsoft JhengHei Light" panose="020B0604030504040204" pitchFamily="34" charset="-120"/>
              </a:rPr>
              <a:t>工作區變數</a:t>
            </a:r>
            <a:endParaRPr lang="en-US" altLang="zh-TW" sz="2400" dirty="0">
              <a:latin typeface="Microsoft JhengHei Light" panose="020B0604030504040204" pitchFamily="34" charset="-120"/>
              <a:ea typeface="Microsoft JhengHei Light" panose="020B0604030504040204" pitchFamily="34" charset="-12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Microsoft JhengHei Light" panose="020B0604030504040204" pitchFamily="34" charset="-120"/>
                <a:ea typeface="Microsoft JhengHei Light" panose="020B0604030504040204" pitchFamily="34" charset="-120"/>
              </a:rPr>
              <a:t>調用函數</a:t>
            </a:r>
            <a:endParaRPr lang="en-US" altLang="zh-TW" sz="2400" dirty="0">
              <a:latin typeface="Microsoft JhengHei Light" panose="020B0604030504040204" pitchFamily="34" charset="-120"/>
              <a:ea typeface="Microsoft JhengHei Light" panose="020B0604030504040204" pitchFamily="34" charset="-12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Microsoft JhengHei Light" panose="020B0604030504040204" pitchFamily="34" charset="-120"/>
                <a:ea typeface="Microsoft JhengHei Light" panose="020B0604030504040204" pitchFamily="34" charset="-120"/>
              </a:rPr>
              <a:t>編成和腳本</a:t>
            </a:r>
            <a:endParaRPr lang="en-US" altLang="zh-TW" sz="2400" dirty="0">
              <a:latin typeface="Microsoft JhengHei Light" panose="020B0604030504040204" pitchFamily="34" charset="-120"/>
              <a:ea typeface="Microsoft JhengHei Light" panose="020B0604030504040204" pitchFamily="34" charset="-12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Microsoft JhengHei Light" panose="020B0604030504040204" pitchFamily="34" charset="-120"/>
                <a:ea typeface="Microsoft JhengHei Light" panose="020B0604030504040204" pitchFamily="34" charset="-120"/>
              </a:rPr>
              <a:t>幫助和文檔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0FD93DC-7B1D-4E2E-9321-287B48001145}"/>
              </a:ext>
            </a:extLst>
          </p:cNvPr>
          <p:cNvSpPr/>
          <p:nvPr/>
        </p:nvSpPr>
        <p:spPr>
          <a:xfrm>
            <a:off x="4210050" y="2915098"/>
            <a:ext cx="4572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Microsoft JhengHei Light" panose="020B0604030504040204" pitchFamily="34" charset="-120"/>
                <a:ea typeface="Microsoft JhengHei Light" panose="020B0604030504040204" pitchFamily="34" charset="-120"/>
              </a:rPr>
              <a:t>索引</a:t>
            </a:r>
            <a:endParaRPr lang="en-US" altLang="zh-TW" sz="2400" dirty="0">
              <a:latin typeface="Microsoft JhengHei Light" panose="020B0604030504040204" pitchFamily="34" charset="-120"/>
              <a:ea typeface="Microsoft JhengHei Light" panose="020B0604030504040204" pitchFamily="34" charset="-12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Microsoft JhengHei Light" panose="020B0604030504040204" pitchFamily="34" charset="-120"/>
                <a:ea typeface="Microsoft JhengHei Light" panose="020B0604030504040204" pitchFamily="34" charset="-120"/>
              </a:rPr>
              <a:t>基本繪圖函數</a:t>
            </a:r>
            <a:endParaRPr lang="en-US" altLang="zh-TW" sz="2400" dirty="0">
              <a:latin typeface="Microsoft JhengHei Light" panose="020B0604030504040204" pitchFamily="34" charset="-120"/>
              <a:ea typeface="Microsoft JhengHei Light" panose="020B0604030504040204" pitchFamily="34" charset="-12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Microsoft JhengHei Light" panose="020B0604030504040204" pitchFamily="34" charset="-120"/>
                <a:ea typeface="Microsoft JhengHei Light" panose="020B0604030504040204" pitchFamily="34" charset="-120"/>
              </a:rPr>
              <a:t>控制流</a:t>
            </a:r>
            <a:endParaRPr lang="en-US" altLang="zh-TW" sz="2400" dirty="0">
              <a:latin typeface="Microsoft JhengHei Light" panose="020B0604030504040204" pitchFamily="34" charset="-120"/>
              <a:ea typeface="Microsoft JhengHei Light" panose="020B0604030504040204" pitchFamily="34" charset="-12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Microsoft JhengHei Light" panose="020B0604030504040204" pitchFamily="34" charset="-120"/>
                <a:ea typeface="Microsoft JhengHei Light" panose="020B0604030504040204" pitchFamily="34" charset="-120"/>
              </a:rPr>
              <a:t>腳本與函數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CA38672-5548-4A05-BEBC-43ED7C7AC721}"/>
              </a:ext>
            </a:extLst>
          </p:cNvPr>
          <p:cNvSpPr/>
          <p:nvPr/>
        </p:nvSpPr>
        <p:spPr>
          <a:xfrm>
            <a:off x="4689475" y="5111828"/>
            <a:ext cx="4010025" cy="73866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TW" dirty="0"/>
              <a:t>English version </a:t>
            </a:r>
            <a:r>
              <a:rPr lang="zh-TW" altLang="en-US" sz="1200" dirty="0">
                <a:hlinkClick r:id="rId3"/>
              </a:rPr>
              <a:t>https://www.mathworks.com/help/matlab/getting-started-with-matlab.html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20981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3374CD7-CB18-483E-9B18-F0D85BEF4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705" y="195888"/>
            <a:ext cx="7886700" cy="1210577"/>
          </a:xfrm>
        </p:spPr>
        <p:txBody>
          <a:bodyPr/>
          <a:lstStyle/>
          <a:p>
            <a:r>
              <a:rPr lang="en-US" altLang="zh-TW" dirty="0">
                <a:solidFill>
                  <a:srgbClr val="7030A0"/>
                </a:solidFill>
              </a:rPr>
              <a:t>User Interface</a:t>
            </a:r>
            <a:endParaRPr lang="zh-TW" altLang="en-US" dirty="0">
              <a:solidFill>
                <a:srgbClr val="7030A0"/>
              </a:solidFill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9C7F8DA-000D-4EE9-8779-1C83ABCF2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5C5AE-66EF-4D6E-87C1-324443DF8A8F}" type="slidenum">
              <a:rPr lang="zh-TW" altLang="en-US" smtClean="0"/>
              <a:t>5</a:t>
            </a:fld>
            <a:endParaRPr lang="zh-TW" altLang="en-US"/>
          </a:p>
        </p:txBody>
      </p:sp>
      <p:grpSp>
        <p:nvGrpSpPr>
          <p:cNvPr id="20" name="群組 19">
            <a:extLst>
              <a:ext uri="{FF2B5EF4-FFF2-40B4-BE49-F238E27FC236}">
                <a16:creationId xmlns:a16="http://schemas.microsoft.com/office/drawing/2014/main" id="{BA6148FD-29AE-42B4-B38C-61531FE77331}"/>
              </a:ext>
            </a:extLst>
          </p:cNvPr>
          <p:cNvGrpSpPr/>
          <p:nvPr/>
        </p:nvGrpSpPr>
        <p:grpSpPr>
          <a:xfrm>
            <a:off x="0" y="1849923"/>
            <a:ext cx="9199365" cy="4534828"/>
            <a:chOff x="0" y="989673"/>
            <a:chExt cx="9199365" cy="4534828"/>
          </a:xfrm>
        </p:grpSpPr>
        <p:grpSp>
          <p:nvGrpSpPr>
            <p:cNvPr id="16" name="群組 15">
              <a:extLst>
                <a:ext uri="{FF2B5EF4-FFF2-40B4-BE49-F238E27FC236}">
                  <a16:creationId xmlns:a16="http://schemas.microsoft.com/office/drawing/2014/main" id="{BC8B9224-602F-4482-8B3D-76DEE10EC0DB}"/>
                </a:ext>
              </a:extLst>
            </p:cNvPr>
            <p:cNvGrpSpPr/>
            <p:nvPr/>
          </p:nvGrpSpPr>
          <p:grpSpPr>
            <a:xfrm>
              <a:off x="395705" y="989673"/>
              <a:ext cx="8072263" cy="4534828"/>
              <a:chOff x="537456" y="1288123"/>
              <a:chExt cx="8072263" cy="4534828"/>
            </a:xfrm>
          </p:grpSpPr>
          <p:grpSp>
            <p:nvGrpSpPr>
              <p:cNvPr id="7" name="群組 6">
                <a:extLst>
                  <a:ext uri="{FF2B5EF4-FFF2-40B4-BE49-F238E27FC236}">
                    <a16:creationId xmlns:a16="http://schemas.microsoft.com/office/drawing/2014/main" id="{D806591C-8CE1-47EC-BB7A-310FC507EB21}"/>
                  </a:ext>
                </a:extLst>
              </p:cNvPr>
              <p:cNvGrpSpPr/>
              <p:nvPr/>
            </p:nvGrpSpPr>
            <p:grpSpPr>
              <a:xfrm>
                <a:off x="537456" y="1288123"/>
                <a:ext cx="8069088" cy="4534828"/>
                <a:chOff x="0" y="943598"/>
                <a:chExt cx="9144000" cy="5138927"/>
              </a:xfrm>
            </p:grpSpPr>
            <p:pic>
              <p:nvPicPr>
                <p:cNvPr id="6" name="圖片 5">
                  <a:extLst>
                    <a:ext uri="{FF2B5EF4-FFF2-40B4-BE49-F238E27FC236}">
                      <a16:creationId xmlns:a16="http://schemas.microsoft.com/office/drawing/2014/main" id="{0712E551-7A13-42DB-BAB9-B16303F247F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0" y="943598"/>
                  <a:ext cx="9144000" cy="5138927"/>
                </a:xfrm>
                <a:prstGeom prst="rect">
                  <a:avLst/>
                </a:prstGeom>
              </p:spPr>
            </p:pic>
            <p:sp>
              <p:nvSpPr>
                <p:cNvPr id="28" name="文字方塊 27">
                  <a:extLst>
                    <a:ext uri="{FF2B5EF4-FFF2-40B4-BE49-F238E27FC236}">
                      <a16:creationId xmlns:a16="http://schemas.microsoft.com/office/drawing/2014/main" id="{1E01CDCB-15C1-47A7-9B31-76AE2E4EAA52}"/>
                    </a:ext>
                  </a:extLst>
                </p:cNvPr>
                <p:cNvSpPr txBox="1"/>
                <p:nvPr/>
              </p:nvSpPr>
              <p:spPr>
                <a:xfrm>
                  <a:off x="2772860" y="2934487"/>
                  <a:ext cx="992579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zh-TW" altLang="en-US" dirty="0"/>
                    <a:t>嘿嘿</a:t>
                  </a:r>
                  <a:br>
                    <a:rPr lang="en-US" altLang="zh-TW" dirty="0"/>
                  </a:br>
                  <a:r>
                    <a:rPr lang="zh-TW" altLang="en-US" dirty="0"/>
                    <a:t>看不到</a:t>
                  </a:r>
                  <a:r>
                    <a:rPr lang="en-US" altLang="zh-TW" dirty="0"/>
                    <a:t>~</a:t>
                  </a:r>
                  <a:endParaRPr lang="zh-TW" altLang="en-US" dirty="0"/>
                </a:p>
              </p:txBody>
            </p:sp>
            <p:pic>
              <p:nvPicPr>
                <p:cNvPr id="9" name="圖片 8">
                  <a:extLst>
                    <a:ext uri="{FF2B5EF4-FFF2-40B4-BE49-F238E27FC236}">
                      <a16:creationId xmlns:a16="http://schemas.microsoft.com/office/drawing/2014/main" id="{DA949A1A-1C57-456A-B278-4C543B1F8ED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 cstate="print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artisticBlur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/>
              </p:blipFill>
              <p:spPr>
                <a:xfrm>
                  <a:off x="1730375" y="2320423"/>
                  <a:ext cx="2419350" cy="2070602"/>
                </a:xfrm>
                <a:prstGeom prst="rect">
                  <a:avLst/>
                </a:prstGeom>
              </p:spPr>
            </p:pic>
          </p:grp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3D9CDA81-E182-4E82-8457-8F21DFA5EBB5}"/>
                  </a:ext>
                </a:extLst>
              </p:cNvPr>
              <p:cNvSpPr/>
              <p:nvPr/>
            </p:nvSpPr>
            <p:spPr>
              <a:xfrm>
                <a:off x="537456" y="2055813"/>
                <a:ext cx="1172282" cy="2890837"/>
              </a:xfrm>
              <a:prstGeom prst="rect">
                <a:avLst/>
              </a:prstGeom>
              <a:solidFill>
                <a:schemeClr val="accent1">
                  <a:alpha val="1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B298945A-5765-4EDC-9CCA-32F5C8F71293}"/>
                  </a:ext>
                </a:extLst>
              </p:cNvPr>
              <p:cNvSpPr/>
              <p:nvPr/>
            </p:nvSpPr>
            <p:spPr>
              <a:xfrm>
                <a:off x="1725308" y="4325519"/>
                <a:ext cx="5415268" cy="1201253"/>
              </a:xfrm>
              <a:prstGeom prst="rect">
                <a:avLst/>
              </a:prstGeom>
              <a:solidFill>
                <a:schemeClr val="accent6">
                  <a:alpha val="1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2DE0CB72-3633-402A-96F9-88A10D8B5BBC}"/>
                  </a:ext>
                </a:extLst>
              </p:cNvPr>
              <p:cNvSpPr/>
              <p:nvPr/>
            </p:nvSpPr>
            <p:spPr>
              <a:xfrm>
                <a:off x="7156146" y="2055813"/>
                <a:ext cx="1453573" cy="3470960"/>
              </a:xfrm>
              <a:prstGeom prst="rect">
                <a:avLst/>
              </a:prstGeom>
              <a:solidFill>
                <a:schemeClr val="accent2">
                  <a:alpha val="10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EF88B5BF-B2CE-407A-85FA-F86ADB07A51D}"/>
                </a:ext>
              </a:extLst>
            </p:cNvPr>
            <p:cNvSpPr/>
            <p:nvPr/>
          </p:nvSpPr>
          <p:spPr>
            <a:xfrm>
              <a:off x="2277599" y="4343712"/>
              <a:ext cx="3829050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sz="2400" b="1" dirty="0">
                  <a:solidFill>
                    <a:schemeClr val="accent6"/>
                  </a:solidFill>
                </a:rPr>
                <a:t>Command Window</a:t>
              </a:r>
            </a:p>
            <a:p>
              <a:pPr lvl="1"/>
              <a:r>
                <a:rPr lang="zh-TW" altLang="en-US" dirty="0">
                  <a:solidFill>
                    <a:schemeClr val="accent6"/>
                  </a:solidFill>
                </a:rPr>
                <a:t>最常用，方便用於實驗、探索</a:t>
              </a: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E98FD6C5-BBA1-4E67-AA3F-B290BE309E71}"/>
                </a:ext>
              </a:extLst>
            </p:cNvPr>
            <p:cNvSpPr/>
            <p:nvPr/>
          </p:nvSpPr>
          <p:spPr>
            <a:xfrm>
              <a:off x="6392866" y="2708877"/>
              <a:ext cx="2806499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2400" b="1" dirty="0">
                  <a:solidFill>
                    <a:schemeClr val="accent2"/>
                  </a:solidFill>
                </a:rPr>
                <a:t>Variable Workspace</a:t>
              </a:r>
            </a:p>
            <a:p>
              <a:pPr algn="ctr"/>
              <a:r>
                <a:rPr lang="zh-TW" altLang="en-US" dirty="0">
                  <a:solidFill>
                    <a:schemeClr val="accent2"/>
                  </a:solidFill>
                </a:rPr>
                <a:t>查看變數的數值，</a:t>
              </a:r>
              <a:endParaRPr lang="en-US" altLang="zh-TW" dirty="0">
                <a:solidFill>
                  <a:schemeClr val="accent2"/>
                </a:solidFill>
              </a:endParaRPr>
            </a:p>
            <a:p>
              <a:pPr algn="ctr"/>
              <a:r>
                <a:rPr lang="zh-TW" altLang="en-US" dirty="0">
                  <a:solidFill>
                    <a:schemeClr val="accent2"/>
                  </a:solidFill>
                </a:rPr>
                <a:t>格式，範圍</a:t>
              </a:r>
              <a:r>
                <a:rPr lang="en-US" altLang="zh-TW" dirty="0">
                  <a:solidFill>
                    <a:schemeClr val="accent2"/>
                  </a:solidFill>
                </a:rPr>
                <a:t>…</a:t>
              </a: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C21C4553-C136-44BB-AD88-8CF632562713}"/>
                </a:ext>
              </a:extLst>
            </p:cNvPr>
            <p:cNvSpPr/>
            <p:nvPr/>
          </p:nvSpPr>
          <p:spPr>
            <a:xfrm>
              <a:off x="0" y="2708877"/>
              <a:ext cx="2079123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sz="2400" b="1" dirty="0">
                  <a:solidFill>
                    <a:schemeClr val="accent1"/>
                  </a:solidFill>
                </a:rPr>
                <a:t>Current Folder</a:t>
              </a:r>
            </a:p>
            <a:p>
              <a:r>
                <a:rPr lang="zh-TW" altLang="en-US" dirty="0">
                  <a:solidFill>
                    <a:schemeClr val="accent1"/>
                  </a:solidFill>
                </a:rPr>
                <a:t>當前</a:t>
              </a:r>
              <a:r>
                <a:rPr lang="en-US" altLang="zh-TW" dirty="0">
                  <a:solidFill>
                    <a:schemeClr val="accent1"/>
                  </a:solidFill>
                </a:rPr>
                <a:t>code</a:t>
              </a:r>
              <a:r>
                <a:rPr lang="zh-TW" altLang="en-US" dirty="0">
                  <a:solidFill>
                    <a:schemeClr val="accent1"/>
                  </a:solidFill>
                </a:rPr>
                <a:t>執行位置</a:t>
              </a: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EB096288-1C48-4132-A678-454A83431967}"/>
                </a:ext>
              </a:extLst>
            </p:cNvPr>
            <p:cNvSpPr/>
            <p:nvPr/>
          </p:nvSpPr>
          <p:spPr>
            <a:xfrm>
              <a:off x="3218263" y="2258156"/>
              <a:ext cx="3598280" cy="184665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sz="2400" b="1" dirty="0"/>
                <a:t>Editor</a:t>
              </a:r>
            </a:p>
            <a:p>
              <a:r>
                <a:rPr lang="zh-TW" altLang="en-US" dirty="0"/>
                <a:t>編輯</a:t>
              </a:r>
              <a:r>
                <a:rPr lang="en-US" altLang="zh-TW" dirty="0"/>
                <a:t>code</a:t>
              </a:r>
              <a:r>
                <a:rPr lang="zh-TW" altLang="en-US" dirty="0"/>
                <a:t>檔案</a:t>
              </a:r>
              <a:r>
                <a:rPr lang="en-US" altLang="zh-TW" dirty="0"/>
                <a:t>(</a:t>
              </a:r>
              <a:r>
                <a:rPr lang="en-US" altLang="zh-TW" b="1" dirty="0"/>
                <a:t>.m </a:t>
              </a:r>
              <a:r>
                <a:rPr lang="en-US" altLang="zh-TW" dirty="0"/>
                <a:t>/ </a:t>
              </a:r>
              <a:r>
                <a:rPr lang="en-US" altLang="zh-TW" b="1" dirty="0"/>
                <a:t>.mlx</a:t>
              </a:r>
              <a:r>
                <a:rPr lang="en-US" altLang="zh-TW" dirty="0"/>
                <a:t>)</a:t>
              </a:r>
            </a:p>
            <a:p>
              <a:endParaRPr lang="en-US" altLang="zh-TW" dirty="0"/>
            </a:p>
            <a:p>
              <a:r>
                <a:rPr lang="en-US" altLang="zh-TW" i="1" dirty="0"/>
                <a:t>(</a:t>
              </a:r>
              <a:r>
                <a:rPr lang="en-US" altLang="zh-TW" b="1" i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%</a:t>
              </a:r>
              <a:r>
                <a:rPr lang="en-US" altLang="zh-TW" i="1" dirty="0"/>
                <a:t>: Commend, </a:t>
              </a:r>
              <a:r>
                <a:rPr lang="en-US" altLang="zh-TW" b="1" i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%%</a:t>
              </a:r>
              <a:r>
                <a:rPr lang="en-US" altLang="zh-TW" i="1" dirty="0"/>
                <a:t>: Section</a:t>
              </a:r>
            </a:p>
            <a:p>
              <a:r>
                <a:rPr lang="en-US" altLang="zh-TW" i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F5</a:t>
              </a:r>
              <a:r>
                <a:rPr lang="en-US" altLang="zh-TW" i="1" dirty="0"/>
                <a:t>: Run, </a:t>
              </a:r>
              <a:r>
                <a:rPr lang="en-US" altLang="zh-TW" i="1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Ctrl+Enter</a:t>
              </a:r>
              <a:r>
                <a:rPr lang="en-US" altLang="zh-TW" i="1" dirty="0"/>
                <a:t>: Run Section)</a:t>
              </a:r>
            </a:p>
            <a:p>
              <a:endParaRPr lang="en-US" altLang="zh-TW" i="1" dirty="0"/>
            </a:p>
          </p:txBody>
        </p:sp>
      </p:grpSp>
      <p:sp>
        <p:nvSpPr>
          <p:cNvPr id="23" name="矩形 22">
            <a:extLst>
              <a:ext uri="{FF2B5EF4-FFF2-40B4-BE49-F238E27FC236}">
                <a16:creationId xmlns:a16="http://schemas.microsoft.com/office/drawing/2014/main" id="{FFCA281B-8FAA-4F85-BF5B-820FE7469757}"/>
              </a:ext>
            </a:extLst>
          </p:cNvPr>
          <p:cNvSpPr/>
          <p:nvPr/>
        </p:nvSpPr>
        <p:spPr>
          <a:xfrm>
            <a:off x="4445000" y="965313"/>
            <a:ext cx="433253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2400" b="1" dirty="0">
                <a:solidFill>
                  <a:srgbClr val="FF0000"/>
                </a:solidFill>
              </a:rPr>
              <a:t>Search</a:t>
            </a:r>
            <a:r>
              <a:rPr lang="zh-TW" altLang="en-US" sz="2400" b="1" dirty="0">
                <a:solidFill>
                  <a:srgbClr val="FF0000"/>
                </a:solidFill>
              </a:rPr>
              <a:t> </a:t>
            </a:r>
            <a:r>
              <a:rPr lang="en-US" altLang="zh-TW" sz="2400" b="1" dirty="0">
                <a:solidFill>
                  <a:srgbClr val="FF0000"/>
                </a:solidFill>
              </a:rPr>
              <a:t>Documentation</a:t>
            </a:r>
          </a:p>
          <a:p>
            <a:pPr algn="ctr"/>
            <a:r>
              <a:rPr lang="zh-TW" altLang="en-US" dirty="0">
                <a:solidFill>
                  <a:srgbClr val="FF0000"/>
                </a:solidFill>
              </a:rPr>
              <a:t>查詢</a:t>
            </a:r>
            <a:r>
              <a:rPr lang="en-US" altLang="zh-TW" dirty="0">
                <a:solidFill>
                  <a:srgbClr val="FF0000"/>
                </a:solidFill>
              </a:rPr>
              <a:t>toolbox, script , function</a:t>
            </a:r>
            <a:r>
              <a:rPr lang="zh-TW" altLang="en-US" dirty="0">
                <a:solidFill>
                  <a:srgbClr val="FF0000"/>
                </a:solidFill>
              </a:rPr>
              <a:t>使用方式</a:t>
            </a:r>
            <a:endParaRPr lang="en-US" altLang="zh-TW" dirty="0">
              <a:solidFill>
                <a:srgbClr val="FF0000"/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F188A43F-9140-4429-9930-BD99F9604B42}"/>
              </a:ext>
            </a:extLst>
          </p:cNvPr>
          <p:cNvSpPr/>
          <p:nvPr/>
        </p:nvSpPr>
        <p:spPr>
          <a:xfrm>
            <a:off x="7080251" y="1941513"/>
            <a:ext cx="969961" cy="14922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3F5E5AE5-F27B-448C-94F0-D0289000B06B}"/>
              </a:ext>
            </a:extLst>
          </p:cNvPr>
          <p:cNvCxnSpPr>
            <a:cxnSpLocks/>
          </p:cNvCxnSpPr>
          <p:nvPr/>
        </p:nvCxnSpPr>
        <p:spPr>
          <a:xfrm flipH="1" flipV="1">
            <a:off x="7308850" y="1679152"/>
            <a:ext cx="255587" cy="26236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86152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3374CD7-CB18-483E-9B18-F0D85BEF4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655" y="240339"/>
            <a:ext cx="7886700" cy="788362"/>
          </a:xfrm>
        </p:spPr>
        <p:txBody>
          <a:bodyPr/>
          <a:lstStyle/>
          <a:p>
            <a:r>
              <a:rPr lang="en-US" altLang="zh-TW" dirty="0">
                <a:solidFill>
                  <a:srgbClr val="7030A0"/>
                </a:solidFill>
              </a:rPr>
              <a:t>Open a New File</a:t>
            </a:r>
            <a:endParaRPr lang="zh-TW" altLang="en-US" dirty="0">
              <a:solidFill>
                <a:srgbClr val="7030A0"/>
              </a:solidFill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9C7F8DA-000D-4EE9-8779-1C83ABCF2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5C5AE-66EF-4D6E-87C1-324443DF8A8F}" type="slidenum">
              <a:rPr lang="zh-TW" altLang="en-US" smtClean="0"/>
              <a:t>6</a:t>
            </a:fld>
            <a:endParaRPr lang="zh-TW" altLang="en-US"/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D72DAD35-3EC2-42E7-862B-4DB60694794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098550"/>
            <a:ext cx="9144000" cy="4921250"/>
          </a:xfrm>
          <a:prstGeom prst="rect">
            <a:avLst/>
          </a:prstGeom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AA843BE2-4ED3-4900-8033-9359656D605D}"/>
              </a:ext>
            </a:extLst>
          </p:cNvPr>
          <p:cNvSpPr/>
          <p:nvPr/>
        </p:nvSpPr>
        <p:spPr>
          <a:xfrm>
            <a:off x="571500" y="1763183"/>
            <a:ext cx="738717" cy="174626"/>
          </a:xfrm>
          <a:prstGeom prst="rect">
            <a:avLst/>
          </a:prstGeom>
          <a:solidFill>
            <a:srgbClr val="FF0000">
              <a:alpha val="1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B98B99F0-946E-4243-ABD2-0C6538BE35E3}"/>
              </a:ext>
            </a:extLst>
          </p:cNvPr>
          <p:cNvSpPr/>
          <p:nvPr/>
        </p:nvSpPr>
        <p:spPr>
          <a:xfrm>
            <a:off x="571499" y="1938868"/>
            <a:ext cx="738717" cy="174626"/>
          </a:xfrm>
          <a:prstGeom prst="rect">
            <a:avLst/>
          </a:prstGeom>
          <a:solidFill>
            <a:srgbClr val="FF0000">
              <a:alpha val="1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FFACD6C5-F9D8-470D-8FB6-B8842EB659F2}"/>
              </a:ext>
            </a:extLst>
          </p:cNvPr>
          <p:cNvSpPr/>
          <p:nvPr/>
        </p:nvSpPr>
        <p:spPr>
          <a:xfrm>
            <a:off x="571498" y="2115606"/>
            <a:ext cx="738717" cy="174626"/>
          </a:xfrm>
          <a:prstGeom prst="rect">
            <a:avLst/>
          </a:prstGeom>
          <a:solidFill>
            <a:srgbClr val="FF0000">
              <a:alpha val="1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33" name="群組 32">
            <a:extLst>
              <a:ext uri="{FF2B5EF4-FFF2-40B4-BE49-F238E27FC236}">
                <a16:creationId xmlns:a16="http://schemas.microsoft.com/office/drawing/2014/main" id="{237C5729-98AA-4401-9D57-E110B310214C}"/>
              </a:ext>
            </a:extLst>
          </p:cNvPr>
          <p:cNvGrpSpPr/>
          <p:nvPr/>
        </p:nvGrpSpPr>
        <p:grpSpPr>
          <a:xfrm>
            <a:off x="1747252" y="2288530"/>
            <a:ext cx="5649495" cy="3483640"/>
            <a:chOff x="1892752" y="2428230"/>
            <a:chExt cx="5649495" cy="3483640"/>
          </a:xfrm>
        </p:grpSpPr>
        <p:sp>
          <p:nvSpPr>
            <p:cNvPr id="26" name="文字方塊 25">
              <a:extLst>
                <a:ext uri="{FF2B5EF4-FFF2-40B4-BE49-F238E27FC236}">
                  <a16:creationId xmlns:a16="http://schemas.microsoft.com/office/drawing/2014/main" id="{0F8E8F27-68BD-4BDC-9260-8D1314E00559}"/>
                </a:ext>
              </a:extLst>
            </p:cNvPr>
            <p:cNvSpPr txBox="1"/>
            <p:nvPr/>
          </p:nvSpPr>
          <p:spPr>
            <a:xfrm>
              <a:off x="2286000" y="2495550"/>
              <a:ext cx="5256247" cy="34163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b="1" dirty="0"/>
                <a:t>Script</a:t>
              </a:r>
              <a:r>
                <a:rPr lang="en-US" altLang="zh-TW" dirty="0"/>
                <a:t> (*.m) : </a:t>
              </a:r>
            </a:p>
            <a:p>
              <a:r>
                <a:rPr lang="zh-TW" altLang="en-US" dirty="0"/>
                <a:t>　　純</a:t>
              </a:r>
              <a:r>
                <a:rPr lang="en-US" altLang="zh-TW" dirty="0"/>
                <a:t>code</a:t>
              </a:r>
              <a:r>
                <a:rPr lang="zh-TW" altLang="en-US" dirty="0"/>
                <a:t>文本文件格式</a:t>
              </a:r>
              <a:endParaRPr lang="en-US" altLang="zh-TW" dirty="0"/>
            </a:p>
            <a:p>
              <a:r>
                <a:rPr lang="zh-TW" altLang="en-US" dirty="0"/>
                <a:t>　　（一般紀錄</a:t>
              </a:r>
              <a:r>
                <a:rPr lang="en-US" altLang="zh-TW" dirty="0"/>
                <a:t>MATLAB</a:t>
              </a:r>
              <a:r>
                <a:rPr lang="zh-TW" altLang="en-US" dirty="0"/>
                <a:t> </a:t>
              </a:r>
              <a:r>
                <a:rPr lang="en-US" altLang="zh-TW" dirty="0"/>
                <a:t>code</a:t>
              </a:r>
              <a:r>
                <a:rPr lang="zh-TW" altLang="en-US" dirty="0"/>
                <a:t>常用的檔案）</a:t>
              </a:r>
              <a:endParaRPr lang="en-US" altLang="zh-TW" dirty="0"/>
            </a:p>
            <a:p>
              <a:endParaRPr lang="en-US" altLang="zh-TW" dirty="0"/>
            </a:p>
            <a:p>
              <a:r>
                <a:rPr lang="en-US" altLang="zh-TW" b="1" dirty="0"/>
                <a:t>Live Script </a:t>
              </a:r>
              <a:r>
                <a:rPr lang="en-US" altLang="zh-TW" dirty="0"/>
                <a:t>(*.mlx) :</a:t>
              </a:r>
              <a:r>
                <a:rPr lang="zh-TW" altLang="en-US" dirty="0"/>
                <a:t> </a:t>
              </a:r>
              <a:endParaRPr lang="en-US" altLang="zh-TW" dirty="0"/>
            </a:p>
            <a:p>
              <a:r>
                <a:rPr lang="zh-TW" altLang="en-US" dirty="0"/>
                <a:t>　　可穿插文字敘述與</a:t>
              </a:r>
              <a:r>
                <a:rPr lang="en-US" altLang="zh-TW" dirty="0"/>
                <a:t>code</a:t>
              </a:r>
              <a:r>
                <a:rPr lang="zh-TW" altLang="en-US" dirty="0"/>
                <a:t>內容，並實時執行結果</a:t>
              </a:r>
              <a:endParaRPr lang="en-US" altLang="zh-TW" dirty="0"/>
            </a:p>
            <a:p>
              <a:r>
                <a:rPr lang="zh-TW" altLang="en-US" dirty="0"/>
                <a:t>　　（</a:t>
              </a:r>
              <a:r>
                <a:rPr lang="en-US" altLang="zh-TW" dirty="0">
                  <a:solidFill>
                    <a:srgbClr val="FF0000"/>
                  </a:solidFill>
                </a:rPr>
                <a:t>EE3660</a:t>
              </a:r>
              <a:r>
                <a:rPr lang="en-US" altLang="zh-TW" dirty="0"/>
                <a:t> </a:t>
              </a:r>
              <a:r>
                <a:rPr lang="en-US" altLang="zh-TW" dirty="0">
                  <a:solidFill>
                    <a:srgbClr val="FF0000"/>
                  </a:solidFill>
                </a:rPr>
                <a:t>Homework used.</a:t>
              </a:r>
              <a:r>
                <a:rPr lang="zh-TW" altLang="en-US" dirty="0"/>
                <a:t>）</a:t>
              </a:r>
              <a:endParaRPr lang="en-US" altLang="zh-TW" dirty="0"/>
            </a:p>
            <a:p>
              <a:r>
                <a:rPr lang="en-US" altLang="zh-TW" dirty="0"/>
                <a:t> </a:t>
              </a:r>
            </a:p>
            <a:p>
              <a:r>
                <a:rPr lang="en-US" altLang="zh-TW" b="1" dirty="0"/>
                <a:t>Function</a:t>
              </a:r>
              <a:r>
                <a:rPr lang="en-US" altLang="zh-TW" dirty="0"/>
                <a:t> (*.m) :</a:t>
              </a:r>
              <a:r>
                <a:rPr lang="zh-TW" altLang="en-US" dirty="0"/>
                <a:t> </a:t>
              </a:r>
              <a:endParaRPr lang="en-US" altLang="zh-TW" dirty="0"/>
            </a:p>
            <a:p>
              <a:r>
                <a:rPr lang="zh-TW" altLang="en-US" dirty="0"/>
                <a:t>　　跟</a:t>
              </a:r>
              <a:r>
                <a:rPr lang="en-US" altLang="zh-TW" dirty="0"/>
                <a:t>script</a:t>
              </a:r>
              <a:r>
                <a:rPr lang="zh-TW" altLang="en-US" dirty="0"/>
                <a:t>一樣，但附上</a:t>
              </a:r>
              <a:r>
                <a:rPr lang="en-US" altLang="zh-TW" dirty="0"/>
                <a:t>function</a:t>
              </a:r>
              <a:r>
                <a:rPr lang="zh-TW" altLang="en-US" dirty="0"/>
                <a:t>的</a:t>
              </a:r>
              <a:r>
                <a:rPr lang="en-US" altLang="zh-TW" dirty="0"/>
                <a:t>template</a:t>
              </a:r>
              <a:br>
                <a:rPr lang="en-US" altLang="zh-TW" dirty="0"/>
              </a:br>
              <a:r>
                <a:rPr lang="zh-TW" altLang="en-US" dirty="0"/>
                <a:t>　　（</a:t>
              </a:r>
              <a:r>
                <a:rPr lang="en-US" altLang="zh-TW" dirty="0"/>
                <a:t>function</a:t>
              </a:r>
              <a:r>
                <a:rPr lang="zh-TW" altLang="en-US" dirty="0"/>
                <a:t>的名稱需跟檔名一樣）</a:t>
              </a:r>
              <a:endParaRPr lang="en-US" altLang="zh-TW" dirty="0"/>
            </a:p>
            <a:p>
              <a:r>
                <a:rPr lang="zh-TW" altLang="en-US" dirty="0"/>
                <a:t>　　（</a:t>
              </a:r>
              <a:r>
                <a:rPr lang="en-US" altLang="zh-TW" dirty="0"/>
                <a:t> </a:t>
              </a:r>
              <a:r>
                <a:rPr lang="en-US" altLang="zh-TW" dirty="0">
                  <a:solidFill>
                    <a:srgbClr val="FF0000"/>
                  </a:solidFill>
                </a:rPr>
                <a:t>EE3660</a:t>
              </a:r>
              <a:r>
                <a:rPr lang="en-US" altLang="zh-TW" dirty="0"/>
                <a:t> </a:t>
              </a:r>
              <a:r>
                <a:rPr lang="en-US" altLang="zh-TW" dirty="0">
                  <a:solidFill>
                    <a:srgbClr val="FF0000"/>
                  </a:solidFill>
                </a:rPr>
                <a:t>Functions in HW used.</a:t>
              </a:r>
              <a:r>
                <a:rPr lang="zh-TW" altLang="en-US" dirty="0"/>
                <a:t>）</a:t>
              </a:r>
              <a:endParaRPr lang="en-US" altLang="zh-TW" dirty="0"/>
            </a:p>
          </p:txBody>
        </p:sp>
        <p:pic>
          <p:nvPicPr>
            <p:cNvPr id="30" name="圖片 29">
              <a:extLst>
                <a:ext uri="{FF2B5EF4-FFF2-40B4-BE49-F238E27FC236}">
                  <a16:creationId xmlns:a16="http://schemas.microsoft.com/office/drawing/2014/main" id="{A67B7937-4C0B-433E-8813-045E26A504C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916104" y="2428230"/>
              <a:ext cx="457317" cy="509089"/>
            </a:xfrm>
            <a:prstGeom prst="rect">
              <a:avLst/>
            </a:prstGeom>
          </p:spPr>
        </p:pic>
        <p:pic>
          <p:nvPicPr>
            <p:cNvPr id="31" name="圖片 30">
              <a:extLst>
                <a:ext uri="{FF2B5EF4-FFF2-40B4-BE49-F238E27FC236}">
                  <a16:creationId xmlns:a16="http://schemas.microsoft.com/office/drawing/2014/main" id="{9C82DF98-795E-4939-934F-C5216824B52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916104" y="4621044"/>
              <a:ext cx="457317" cy="509089"/>
            </a:xfrm>
            <a:prstGeom prst="rect">
              <a:avLst/>
            </a:prstGeom>
          </p:spPr>
        </p:pic>
        <p:pic>
          <p:nvPicPr>
            <p:cNvPr id="32" name="圖片 31">
              <a:extLst>
                <a:ext uri="{FF2B5EF4-FFF2-40B4-BE49-F238E27FC236}">
                  <a16:creationId xmlns:a16="http://schemas.microsoft.com/office/drawing/2014/main" id="{420AB4BC-5A73-4DCB-BCC8-D79E51FF681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892752" y="3514725"/>
              <a:ext cx="480669" cy="547963"/>
            </a:xfrm>
            <a:prstGeom prst="rect">
              <a:avLst/>
            </a:prstGeom>
          </p:spPr>
        </p:pic>
      </p:grpSp>
      <p:cxnSp>
        <p:nvCxnSpPr>
          <p:cNvPr id="35" name="直線接點 34">
            <a:extLst>
              <a:ext uri="{FF2B5EF4-FFF2-40B4-BE49-F238E27FC236}">
                <a16:creationId xmlns:a16="http://schemas.microsoft.com/office/drawing/2014/main" id="{F75C7F28-887D-4514-85CC-E63D07529EDD}"/>
              </a:ext>
            </a:extLst>
          </p:cNvPr>
          <p:cNvCxnSpPr>
            <a:stCxn id="17" idx="3"/>
          </p:cNvCxnSpPr>
          <p:nvPr/>
        </p:nvCxnSpPr>
        <p:spPr>
          <a:xfrm>
            <a:off x="1310217" y="1850496"/>
            <a:ext cx="437035" cy="606954"/>
          </a:xfrm>
          <a:prstGeom prst="line">
            <a:avLst/>
          </a:prstGeom>
          <a:ln>
            <a:solidFill>
              <a:srgbClr val="FF000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接點 35">
            <a:extLst>
              <a:ext uri="{FF2B5EF4-FFF2-40B4-BE49-F238E27FC236}">
                <a16:creationId xmlns:a16="http://schemas.microsoft.com/office/drawing/2014/main" id="{8D7781C3-91B5-48EE-97D9-AE53951F7E19}"/>
              </a:ext>
            </a:extLst>
          </p:cNvPr>
          <p:cNvCxnSpPr>
            <a:cxnSpLocks/>
            <a:stCxn id="27" idx="3"/>
          </p:cNvCxnSpPr>
          <p:nvPr/>
        </p:nvCxnSpPr>
        <p:spPr>
          <a:xfrm>
            <a:off x="1310216" y="2026181"/>
            <a:ext cx="460388" cy="1348844"/>
          </a:xfrm>
          <a:prstGeom prst="line">
            <a:avLst/>
          </a:prstGeom>
          <a:ln>
            <a:solidFill>
              <a:srgbClr val="FF000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接點 38">
            <a:extLst>
              <a:ext uri="{FF2B5EF4-FFF2-40B4-BE49-F238E27FC236}">
                <a16:creationId xmlns:a16="http://schemas.microsoft.com/office/drawing/2014/main" id="{C33AAC6E-7657-4319-81C0-08F0D8FAF84E}"/>
              </a:ext>
            </a:extLst>
          </p:cNvPr>
          <p:cNvCxnSpPr>
            <a:cxnSpLocks/>
            <a:stCxn id="29" idx="3"/>
          </p:cNvCxnSpPr>
          <p:nvPr/>
        </p:nvCxnSpPr>
        <p:spPr>
          <a:xfrm>
            <a:off x="1310215" y="2202919"/>
            <a:ext cx="518585" cy="2278425"/>
          </a:xfrm>
          <a:prstGeom prst="line">
            <a:avLst/>
          </a:prstGeom>
          <a:ln>
            <a:solidFill>
              <a:srgbClr val="FF000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>
            <a:extLst>
              <a:ext uri="{FF2B5EF4-FFF2-40B4-BE49-F238E27FC236}">
                <a16:creationId xmlns:a16="http://schemas.microsoft.com/office/drawing/2014/main" id="{20872462-00DB-4E46-86A6-F9AB2BDB1F9E}"/>
              </a:ext>
            </a:extLst>
          </p:cNvPr>
          <p:cNvSpPr/>
          <p:nvPr/>
        </p:nvSpPr>
        <p:spPr>
          <a:xfrm>
            <a:off x="169399" y="3692155"/>
            <a:ext cx="114081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1200" dirty="0">
                <a:solidFill>
                  <a:schemeClr val="bg1">
                    <a:lumMod val="50000"/>
                  </a:schemeClr>
                </a:solidFill>
              </a:rPr>
              <a:t>其他</a:t>
            </a:r>
            <a:r>
              <a:rPr lang="en-US" altLang="zh-TW" sz="1200" dirty="0">
                <a:solidFill>
                  <a:schemeClr val="bg1">
                    <a:lumMod val="50000"/>
                  </a:schemeClr>
                </a:solidFill>
              </a:rPr>
              <a:t>file</a:t>
            </a:r>
            <a:r>
              <a:rPr lang="zh-TW" altLang="en-US" sz="1200" dirty="0">
                <a:solidFill>
                  <a:schemeClr val="bg1">
                    <a:lumMod val="50000"/>
                  </a:schemeClr>
                </a:solidFill>
              </a:rPr>
              <a:t>這堂課不太會用到</a:t>
            </a:r>
          </a:p>
        </p:txBody>
      </p:sp>
    </p:spTree>
    <p:extLst>
      <p:ext uri="{BB962C8B-B14F-4D97-AF65-F5344CB8AC3E}">
        <p14:creationId xmlns:p14="http://schemas.microsoft.com/office/powerpoint/2010/main" val="23686427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圖片 14">
            <a:extLst>
              <a:ext uri="{FF2B5EF4-FFF2-40B4-BE49-F238E27FC236}">
                <a16:creationId xmlns:a16="http://schemas.microsoft.com/office/drawing/2014/main" id="{6D0588C6-DB07-4892-B9FC-8E55D36997F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4198"/>
          <a:stretch/>
        </p:blipFill>
        <p:spPr>
          <a:xfrm>
            <a:off x="0" y="1536700"/>
            <a:ext cx="9144000" cy="492760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83374CD7-CB18-483E-9B18-F0D85BEF4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805" y="176839"/>
            <a:ext cx="7886700" cy="788362"/>
          </a:xfrm>
        </p:spPr>
        <p:txBody>
          <a:bodyPr/>
          <a:lstStyle/>
          <a:p>
            <a:r>
              <a:rPr lang="en-US" altLang="zh-TW" dirty="0">
                <a:solidFill>
                  <a:srgbClr val="7030A0"/>
                </a:solidFill>
              </a:rPr>
              <a:t>Live Script (*.mlx)</a:t>
            </a:r>
            <a:endParaRPr lang="zh-TW" altLang="en-US" dirty="0">
              <a:solidFill>
                <a:srgbClr val="7030A0"/>
              </a:solidFill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9C7F8DA-000D-4EE9-8779-1C83ABCF2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5C5AE-66EF-4D6E-87C1-324443DF8A8F}" type="slidenum">
              <a:rPr lang="zh-TW" altLang="en-US" smtClean="0"/>
              <a:t>7</a:t>
            </a:fld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1FC2239-DAF1-4666-967F-BAD0825026F4}"/>
              </a:ext>
            </a:extLst>
          </p:cNvPr>
          <p:cNvSpPr/>
          <p:nvPr/>
        </p:nvSpPr>
        <p:spPr>
          <a:xfrm>
            <a:off x="249654" y="897235"/>
            <a:ext cx="851334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000" dirty="0"/>
              <a:t>Programming</a:t>
            </a:r>
            <a:r>
              <a:rPr lang="zh-TW" altLang="en-US" sz="2000" dirty="0"/>
              <a:t> </a:t>
            </a:r>
            <a:r>
              <a:rPr lang="en-US" altLang="zh-TW" sz="2000" dirty="0"/>
              <a:t>Homework</a:t>
            </a:r>
            <a:r>
              <a:rPr lang="zh-TW" altLang="en-US" sz="2000" dirty="0"/>
              <a:t>請用</a:t>
            </a:r>
            <a:r>
              <a:rPr lang="en-US" altLang="zh-TW" sz="2000" b="1" dirty="0"/>
              <a:t>live script</a:t>
            </a:r>
            <a:r>
              <a:rPr lang="zh-TW" altLang="en-US" sz="2000" dirty="0"/>
              <a:t>繳交，並在這裡附上你執行的方式、推導證明過程、結果的圖片、你的分析報告等等</a:t>
            </a:r>
            <a:r>
              <a:rPr lang="en-US" altLang="zh-TW" sz="2000" dirty="0"/>
              <a:t>…</a:t>
            </a:r>
            <a:endParaRPr lang="zh-TW" altLang="en-US" sz="2000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3DFEC856-A1F9-4F3C-BE4C-C65BEE77EB0A}"/>
              </a:ext>
            </a:extLst>
          </p:cNvPr>
          <p:cNvSpPr txBox="1"/>
          <p:nvPr/>
        </p:nvSpPr>
        <p:spPr>
          <a:xfrm>
            <a:off x="5943601" y="2707264"/>
            <a:ext cx="109855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右側即時顯示結果</a:t>
            </a: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BC1AB992-7A4A-48A6-891C-26ECF04F927C}"/>
              </a:ext>
            </a:extLst>
          </p:cNvPr>
          <p:cNvSpPr txBox="1"/>
          <p:nvPr/>
        </p:nvSpPr>
        <p:spPr>
          <a:xfrm>
            <a:off x="3200400" y="2748459"/>
            <a:ext cx="1164294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左側包含</a:t>
            </a:r>
            <a:r>
              <a:rPr lang="en-US" altLang="zh-TW" dirty="0"/>
              <a:t>text, code, function..</a:t>
            </a:r>
            <a:endParaRPr lang="zh-TW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5BF1546-3420-413F-8EBD-449386E59CDB}"/>
              </a:ext>
            </a:extLst>
          </p:cNvPr>
          <p:cNvSpPr/>
          <p:nvPr/>
        </p:nvSpPr>
        <p:spPr>
          <a:xfrm>
            <a:off x="460163" y="2199640"/>
            <a:ext cx="784437" cy="8197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: 圓角 24">
            <a:extLst>
              <a:ext uri="{FF2B5EF4-FFF2-40B4-BE49-F238E27FC236}">
                <a16:creationId xmlns:a16="http://schemas.microsoft.com/office/drawing/2014/main" id="{F3BC8016-176A-4C7A-9B7A-F18C4E2B7DF1}"/>
              </a:ext>
            </a:extLst>
          </p:cNvPr>
          <p:cNvSpPr/>
          <p:nvPr/>
        </p:nvSpPr>
        <p:spPr>
          <a:xfrm>
            <a:off x="464396" y="1802349"/>
            <a:ext cx="183303" cy="386286"/>
          </a:xfrm>
          <a:prstGeom prst="roundRect">
            <a:avLst>
              <a:gd name="adj" fmla="val 15551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222B982A-7D56-4A19-B3BB-E5DD1CACC500}"/>
              </a:ext>
            </a:extLst>
          </p:cNvPr>
          <p:cNvSpPr txBox="1"/>
          <p:nvPr/>
        </p:nvSpPr>
        <p:spPr>
          <a:xfrm>
            <a:off x="59265" y="3972749"/>
            <a:ext cx="1266993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solidFill>
                  <a:srgbClr val="FF0000"/>
                </a:solidFill>
              </a:rPr>
              <a:t>可輸出成</a:t>
            </a:r>
            <a:endParaRPr lang="en-US" altLang="zh-TW" dirty="0">
              <a:solidFill>
                <a:srgbClr val="FF0000"/>
              </a:solidFill>
            </a:endParaRPr>
          </a:p>
          <a:p>
            <a:pPr algn="ctr"/>
            <a:r>
              <a:rPr lang="en-US" altLang="zh-TW" dirty="0">
                <a:solidFill>
                  <a:srgbClr val="FF0000"/>
                </a:solidFill>
              </a:rPr>
              <a:t>pdf, word, html, LaTeX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B49AC864-3BC3-4280-B666-D8C4917B6A72}"/>
              </a:ext>
            </a:extLst>
          </p:cNvPr>
          <p:cNvCxnSpPr>
            <a:cxnSpLocks/>
            <a:stCxn id="11" idx="2"/>
            <a:endCxn id="28" idx="0"/>
          </p:cNvCxnSpPr>
          <p:nvPr/>
        </p:nvCxnSpPr>
        <p:spPr>
          <a:xfrm flipH="1">
            <a:off x="692762" y="3019425"/>
            <a:ext cx="159620" cy="953324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: 圓角 36">
            <a:extLst>
              <a:ext uri="{FF2B5EF4-FFF2-40B4-BE49-F238E27FC236}">
                <a16:creationId xmlns:a16="http://schemas.microsoft.com/office/drawing/2014/main" id="{7232EDA3-700C-4CC9-9EF6-FF156794EF4B}"/>
              </a:ext>
            </a:extLst>
          </p:cNvPr>
          <p:cNvSpPr/>
          <p:nvPr/>
        </p:nvSpPr>
        <p:spPr>
          <a:xfrm>
            <a:off x="2329704" y="1658938"/>
            <a:ext cx="594471" cy="143411"/>
          </a:xfrm>
          <a:prstGeom prst="roundRect">
            <a:avLst>
              <a:gd name="adj" fmla="val 15551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FB6A8066-DE72-482E-B026-3AF52A632CB1}"/>
              </a:ext>
            </a:extLst>
          </p:cNvPr>
          <p:cNvSpPr/>
          <p:nvPr/>
        </p:nvSpPr>
        <p:spPr>
          <a:xfrm>
            <a:off x="1761913" y="3683000"/>
            <a:ext cx="1114637" cy="5143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01956017-A7A9-4B08-9EA1-3F3BEA369844}"/>
              </a:ext>
            </a:extLst>
          </p:cNvPr>
          <p:cNvSpPr txBox="1"/>
          <p:nvPr/>
        </p:nvSpPr>
        <p:spPr>
          <a:xfrm>
            <a:off x="2863367" y="3828019"/>
            <a:ext cx="155751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solidFill>
                  <a:srgbClr val="FF0000"/>
                </a:solidFill>
              </a:rPr>
              <a:t>Insert function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41" name="直線接點 40">
            <a:extLst>
              <a:ext uri="{FF2B5EF4-FFF2-40B4-BE49-F238E27FC236}">
                <a16:creationId xmlns:a16="http://schemas.microsoft.com/office/drawing/2014/main" id="{A84C0BC1-9D30-488A-8036-ADC4E5AEBB6B}"/>
              </a:ext>
            </a:extLst>
          </p:cNvPr>
          <p:cNvCxnSpPr>
            <a:cxnSpLocks/>
            <a:stCxn id="37" idx="2"/>
            <a:endCxn id="38" idx="0"/>
          </p:cNvCxnSpPr>
          <p:nvPr/>
        </p:nvCxnSpPr>
        <p:spPr>
          <a:xfrm flipH="1">
            <a:off x="2319232" y="1802349"/>
            <a:ext cx="307708" cy="1880651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32853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7922115-EEFF-449D-AFAE-D8C802E4D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1126" y="1709739"/>
            <a:ext cx="6372224" cy="2290761"/>
          </a:xfrm>
        </p:spPr>
        <p:txBody>
          <a:bodyPr/>
          <a:lstStyle/>
          <a:p>
            <a:r>
              <a:rPr lang="en-US" altLang="zh-TW" dirty="0">
                <a:solidFill>
                  <a:srgbClr val="7030A0"/>
                </a:solidFill>
                <a:latin typeface="+mn-lt"/>
              </a:rPr>
              <a:t>Basic MATLAB</a:t>
            </a:r>
            <a:r>
              <a:rPr lang="zh-TW" altLang="en-US" dirty="0">
                <a:solidFill>
                  <a:srgbClr val="7030A0"/>
                </a:solidFill>
                <a:latin typeface="+mn-lt"/>
              </a:rPr>
              <a:t> </a:t>
            </a:r>
            <a:r>
              <a:rPr lang="en-US" altLang="zh-TW" dirty="0">
                <a:solidFill>
                  <a:srgbClr val="7030A0"/>
                </a:solidFill>
                <a:latin typeface="+mn-lt"/>
              </a:rPr>
              <a:t>Function and Operation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31D4DA0-6A85-4220-9C18-C0142F489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5C5AE-66EF-4D6E-87C1-324443DF8A8F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22670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3374CD7-CB18-483E-9B18-F0D85BEF4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705" y="195888"/>
            <a:ext cx="7886700" cy="899571"/>
          </a:xfrm>
        </p:spPr>
        <p:txBody>
          <a:bodyPr>
            <a:normAutofit/>
          </a:bodyPr>
          <a:lstStyle/>
          <a:p>
            <a:r>
              <a:rPr lang="en-US" altLang="zh-TW" sz="4800" dirty="0">
                <a:solidFill>
                  <a:srgbClr val="7030A0"/>
                </a:solidFill>
                <a:latin typeface="+mn-lt"/>
              </a:rPr>
              <a:t>Construct an Array</a:t>
            </a:r>
            <a:endParaRPr lang="zh-TW" altLang="en-US" sz="4800" dirty="0">
              <a:solidFill>
                <a:srgbClr val="7030A0"/>
              </a:solidFill>
              <a:latin typeface="+mn-lt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9C7F8DA-000D-4EE9-8779-1C83ABCF2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5C5AE-66EF-4D6E-87C1-324443DF8A8F}" type="slidenum">
              <a:rPr lang="zh-TW" altLang="en-US" smtClean="0"/>
              <a:t>9</a:t>
            </a:fld>
            <a:endParaRPr lang="zh-TW" altLang="en-US"/>
          </a:p>
        </p:txBody>
      </p:sp>
      <p:grpSp>
        <p:nvGrpSpPr>
          <p:cNvPr id="29" name="群組 28">
            <a:extLst>
              <a:ext uri="{FF2B5EF4-FFF2-40B4-BE49-F238E27FC236}">
                <a16:creationId xmlns:a16="http://schemas.microsoft.com/office/drawing/2014/main" id="{F710C855-DD42-4A20-8E1B-CCF27A0E0B62}"/>
              </a:ext>
            </a:extLst>
          </p:cNvPr>
          <p:cNvGrpSpPr/>
          <p:nvPr/>
        </p:nvGrpSpPr>
        <p:grpSpPr>
          <a:xfrm>
            <a:off x="476014" y="1460500"/>
            <a:ext cx="2477666" cy="4915925"/>
            <a:chOff x="395705" y="1112275"/>
            <a:chExt cx="2659575" cy="5276850"/>
          </a:xfrm>
        </p:grpSpPr>
        <p:pic>
          <p:nvPicPr>
            <p:cNvPr id="21" name="圖片 20">
              <a:extLst>
                <a:ext uri="{FF2B5EF4-FFF2-40B4-BE49-F238E27FC236}">
                  <a16:creationId xmlns:a16="http://schemas.microsoft.com/office/drawing/2014/main" id="{64E0D4B5-A441-41EF-A705-A25B6761DF4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5705" y="1112275"/>
              <a:ext cx="2659575" cy="5276850"/>
            </a:xfrm>
            <a:prstGeom prst="rect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</p:pic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C7F59B59-F98A-45A1-BFBD-B0196DCC0797}"/>
                </a:ext>
              </a:extLst>
            </p:cNvPr>
            <p:cNvSpPr/>
            <p:nvPr/>
          </p:nvSpPr>
          <p:spPr>
            <a:xfrm>
              <a:off x="794892" y="1473699"/>
              <a:ext cx="991576" cy="200025"/>
            </a:xfrm>
            <a:prstGeom prst="rect">
              <a:avLst/>
            </a:prstGeom>
            <a:solidFill>
              <a:schemeClr val="accent3">
                <a:alpha val="20000"/>
              </a:schemeClr>
            </a:solidFill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DCC5B477-E16B-48AA-AD05-1C750C5771DB}"/>
                </a:ext>
              </a:extLst>
            </p:cNvPr>
            <p:cNvSpPr/>
            <p:nvPr/>
          </p:nvSpPr>
          <p:spPr>
            <a:xfrm>
              <a:off x="794892" y="2629662"/>
              <a:ext cx="2202309" cy="200025"/>
            </a:xfrm>
            <a:prstGeom prst="rect">
              <a:avLst/>
            </a:prstGeom>
            <a:solidFill>
              <a:schemeClr val="accent3">
                <a:alpha val="20000"/>
              </a:schemeClr>
            </a:solidFill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15787A90-F585-4175-BAD7-1C3722F7A8A8}"/>
                </a:ext>
              </a:extLst>
            </p:cNvPr>
            <p:cNvSpPr/>
            <p:nvPr/>
          </p:nvSpPr>
          <p:spPr>
            <a:xfrm>
              <a:off x="794892" y="4214282"/>
              <a:ext cx="2253107" cy="181506"/>
            </a:xfrm>
            <a:prstGeom prst="rect">
              <a:avLst/>
            </a:prstGeom>
            <a:solidFill>
              <a:schemeClr val="accent3">
                <a:alpha val="20000"/>
              </a:schemeClr>
            </a:solidFill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4D136DF6-8ECB-4CC7-8646-239F6FD2BA27}"/>
                </a:ext>
              </a:extLst>
            </p:cNvPr>
            <p:cNvSpPr/>
            <p:nvPr/>
          </p:nvSpPr>
          <p:spPr>
            <a:xfrm>
              <a:off x="794892" y="4413840"/>
              <a:ext cx="417957" cy="167217"/>
            </a:xfrm>
            <a:prstGeom prst="rect">
              <a:avLst/>
            </a:prstGeom>
            <a:solidFill>
              <a:schemeClr val="accent3">
                <a:alpha val="20000"/>
              </a:schemeClr>
            </a:solidFill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3291486A-1D64-457A-951B-5E78D0BC5624}"/>
              </a:ext>
            </a:extLst>
          </p:cNvPr>
          <p:cNvSpPr txBox="1"/>
          <p:nvPr/>
        </p:nvSpPr>
        <p:spPr>
          <a:xfrm>
            <a:off x="385250" y="1095459"/>
            <a:ext cx="2382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Method1</a:t>
            </a:r>
            <a:r>
              <a:rPr lang="en-US" altLang="zh-TW" dirty="0"/>
              <a:t>: Direct Assign</a:t>
            </a:r>
            <a:endParaRPr lang="zh-TW" altLang="en-US" dirty="0"/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B56D363F-DB66-4E53-8DE7-D66DD8668F40}"/>
              </a:ext>
            </a:extLst>
          </p:cNvPr>
          <p:cNvSpPr txBox="1"/>
          <p:nvPr/>
        </p:nvSpPr>
        <p:spPr>
          <a:xfrm>
            <a:off x="3100850" y="1095459"/>
            <a:ext cx="2986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Method2</a:t>
            </a:r>
            <a:r>
              <a:rPr lang="en-US" altLang="zh-TW" dirty="0"/>
              <a:t>: Set Start/End Value</a:t>
            </a:r>
            <a:endParaRPr lang="zh-TW" altLang="en-US" dirty="0"/>
          </a:p>
        </p:txBody>
      </p:sp>
      <p:grpSp>
        <p:nvGrpSpPr>
          <p:cNvPr id="43" name="群組 42">
            <a:extLst>
              <a:ext uri="{FF2B5EF4-FFF2-40B4-BE49-F238E27FC236}">
                <a16:creationId xmlns:a16="http://schemas.microsoft.com/office/drawing/2014/main" id="{FEBF9F6C-04EF-436B-8EC6-681ED282A8A0}"/>
              </a:ext>
            </a:extLst>
          </p:cNvPr>
          <p:cNvGrpSpPr/>
          <p:nvPr/>
        </p:nvGrpSpPr>
        <p:grpSpPr>
          <a:xfrm>
            <a:off x="3191831" y="1460500"/>
            <a:ext cx="2659575" cy="2150450"/>
            <a:chOff x="3194387" y="1460500"/>
            <a:chExt cx="2659575" cy="2150450"/>
          </a:xfrm>
        </p:grpSpPr>
        <p:pic>
          <p:nvPicPr>
            <p:cNvPr id="32" name="圖片 31">
              <a:extLst>
                <a:ext uri="{FF2B5EF4-FFF2-40B4-BE49-F238E27FC236}">
                  <a16:creationId xmlns:a16="http://schemas.microsoft.com/office/drawing/2014/main" id="{D12E651E-3556-4A67-BFC9-6F180303622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3194387" y="1460500"/>
              <a:ext cx="2659575" cy="2150450"/>
            </a:xfrm>
            <a:prstGeom prst="rect">
              <a:avLst/>
            </a:prstGeom>
          </p:spPr>
        </p:pic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A85B5C03-3292-44ED-B9C8-146D88A7A400}"/>
                </a:ext>
              </a:extLst>
            </p:cNvPr>
            <p:cNvSpPr/>
            <p:nvPr/>
          </p:nvSpPr>
          <p:spPr>
            <a:xfrm>
              <a:off x="3422402" y="1484820"/>
              <a:ext cx="559970" cy="169091"/>
            </a:xfrm>
            <a:prstGeom prst="rect">
              <a:avLst/>
            </a:prstGeom>
            <a:solidFill>
              <a:schemeClr val="accent3">
                <a:alpha val="20000"/>
              </a:schemeClr>
            </a:solidFill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66C2A30E-1B91-4F31-9E14-D4C9BCF6930D}"/>
                </a:ext>
              </a:extLst>
            </p:cNvPr>
            <p:cNvSpPr/>
            <p:nvPr/>
          </p:nvSpPr>
          <p:spPr>
            <a:xfrm>
              <a:off x="3422402" y="2648457"/>
              <a:ext cx="868948" cy="169091"/>
            </a:xfrm>
            <a:prstGeom prst="rect">
              <a:avLst/>
            </a:prstGeom>
            <a:solidFill>
              <a:schemeClr val="accent3">
                <a:alpha val="20000"/>
              </a:schemeClr>
            </a:solidFill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40" name="群組 39">
            <a:extLst>
              <a:ext uri="{FF2B5EF4-FFF2-40B4-BE49-F238E27FC236}">
                <a16:creationId xmlns:a16="http://schemas.microsoft.com/office/drawing/2014/main" id="{B70B88F1-E669-49C7-8AEF-BD33C24C4C24}"/>
              </a:ext>
            </a:extLst>
          </p:cNvPr>
          <p:cNvGrpSpPr/>
          <p:nvPr/>
        </p:nvGrpSpPr>
        <p:grpSpPr>
          <a:xfrm>
            <a:off x="6216557" y="1460500"/>
            <a:ext cx="2659575" cy="978064"/>
            <a:chOff x="7340003" y="4771728"/>
            <a:chExt cx="2659575" cy="978064"/>
          </a:xfrm>
        </p:grpSpPr>
        <p:pic>
          <p:nvPicPr>
            <p:cNvPr id="38" name="圖片 37">
              <a:extLst>
                <a:ext uri="{FF2B5EF4-FFF2-40B4-BE49-F238E27FC236}">
                  <a16:creationId xmlns:a16="http://schemas.microsoft.com/office/drawing/2014/main" id="{9770769B-C26F-4C11-A5A6-8726AA121AA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7340003" y="4771728"/>
              <a:ext cx="2659575" cy="978064"/>
            </a:xfrm>
            <a:prstGeom prst="rect">
              <a:avLst/>
            </a:prstGeom>
          </p:spPr>
        </p:pic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337A4F4F-CD57-4D0E-A137-F362C27FB94C}"/>
                </a:ext>
              </a:extLst>
            </p:cNvPr>
            <p:cNvSpPr/>
            <p:nvPr/>
          </p:nvSpPr>
          <p:spPr>
            <a:xfrm>
              <a:off x="7568018" y="4771728"/>
              <a:ext cx="1427748" cy="169091"/>
            </a:xfrm>
            <a:prstGeom prst="rect">
              <a:avLst/>
            </a:prstGeom>
            <a:solidFill>
              <a:schemeClr val="accent3">
                <a:alpha val="20000"/>
              </a:schemeClr>
            </a:solidFill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4A3EBC45-718C-47BD-88D9-612FACBB0043}"/>
              </a:ext>
            </a:extLst>
          </p:cNvPr>
          <p:cNvSpPr txBox="1"/>
          <p:nvPr/>
        </p:nvSpPr>
        <p:spPr>
          <a:xfrm>
            <a:off x="6108607" y="1095459"/>
            <a:ext cx="2397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Method3</a:t>
            </a:r>
            <a:r>
              <a:rPr lang="en-US" altLang="zh-TW" dirty="0"/>
              <a:t>: Use Function</a:t>
            </a:r>
            <a:endParaRPr lang="zh-TW" altLang="en-US" dirty="0"/>
          </a:p>
        </p:txBody>
      </p:sp>
      <p:grpSp>
        <p:nvGrpSpPr>
          <p:cNvPr id="56" name="群組 55">
            <a:extLst>
              <a:ext uri="{FF2B5EF4-FFF2-40B4-BE49-F238E27FC236}">
                <a16:creationId xmlns:a16="http://schemas.microsoft.com/office/drawing/2014/main" id="{8C71F2A9-A8C1-45F2-89D5-DF0F2CE20A55}"/>
              </a:ext>
            </a:extLst>
          </p:cNvPr>
          <p:cNvGrpSpPr/>
          <p:nvPr/>
        </p:nvGrpSpPr>
        <p:grpSpPr>
          <a:xfrm>
            <a:off x="3304794" y="3786729"/>
            <a:ext cx="5202706" cy="2660921"/>
            <a:chOff x="3044444" y="3786729"/>
            <a:chExt cx="5202706" cy="2660921"/>
          </a:xfrm>
        </p:grpSpPr>
        <p:pic>
          <p:nvPicPr>
            <p:cNvPr id="36" name="圖片 35">
              <a:extLst>
                <a:ext uri="{FF2B5EF4-FFF2-40B4-BE49-F238E27FC236}">
                  <a16:creationId xmlns:a16="http://schemas.microsoft.com/office/drawing/2014/main" id="{EF8B38FF-BFDD-4040-A687-5CC8702F7ED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108979" y="4451937"/>
              <a:ext cx="3200098" cy="1927928"/>
            </a:xfrm>
            <a:prstGeom prst="rect">
              <a:avLst/>
            </a:prstGeom>
          </p:spPr>
        </p:pic>
        <p:sp>
          <p:nvSpPr>
            <p:cNvPr id="44" name="文字方塊 43">
              <a:extLst>
                <a:ext uri="{FF2B5EF4-FFF2-40B4-BE49-F238E27FC236}">
                  <a16:creationId xmlns:a16="http://schemas.microsoft.com/office/drawing/2014/main" id="{8F0B7978-670B-4C9E-B640-4EF856DD2971}"/>
                </a:ext>
              </a:extLst>
            </p:cNvPr>
            <p:cNvSpPr txBox="1"/>
            <p:nvPr/>
          </p:nvSpPr>
          <p:spPr>
            <a:xfrm>
              <a:off x="3044444" y="3786729"/>
              <a:ext cx="520270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TW" dirty="0"/>
                <a:t>You can check these variables in </a:t>
              </a:r>
              <a:r>
                <a:rPr lang="en-US" altLang="zh-TW" b="1" dirty="0"/>
                <a:t>Workspace</a:t>
              </a:r>
              <a:br>
                <a:rPr lang="en-US" altLang="zh-TW" dirty="0"/>
              </a:br>
              <a:r>
                <a:rPr lang="en-US" altLang="zh-TW" dirty="0"/>
                <a:t>or print in </a:t>
              </a:r>
              <a:r>
                <a:rPr lang="en-US" altLang="zh-TW" b="1" dirty="0"/>
                <a:t>Command Window </a:t>
              </a:r>
              <a:r>
                <a:rPr lang="en-US" altLang="zh-TW" dirty="0"/>
                <a:t>without “ </a:t>
              </a:r>
              <a:r>
                <a:rPr lang="en-US" altLang="zh-TW" b="1" dirty="0">
                  <a:solidFill>
                    <a:srgbClr val="FF0000"/>
                  </a:solidFill>
                </a:rPr>
                <a:t>;</a:t>
              </a:r>
              <a:r>
                <a:rPr lang="en-US" altLang="zh-TW" dirty="0"/>
                <a:t> ” ending</a:t>
              </a:r>
              <a:endParaRPr lang="zh-TW" altLang="en-US" dirty="0"/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85780579-E64A-4168-99AD-E3CAEC15ECE1}"/>
                </a:ext>
              </a:extLst>
            </p:cNvPr>
            <p:cNvSpPr/>
            <p:nvPr/>
          </p:nvSpPr>
          <p:spPr>
            <a:xfrm>
              <a:off x="3044445" y="3841750"/>
              <a:ext cx="5134355" cy="2605900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C6745F94-A29D-40B8-84A5-61602E755B6A}"/>
              </a:ext>
            </a:extLst>
          </p:cNvPr>
          <p:cNvSpPr txBox="1"/>
          <p:nvPr/>
        </p:nvSpPr>
        <p:spPr>
          <a:xfrm>
            <a:off x="6124737" y="2543142"/>
            <a:ext cx="25746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Other functions:</a:t>
            </a:r>
            <a:br>
              <a:rPr lang="en-US" altLang="zh-TW" dirty="0"/>
            </a:br>
            <a:r>
              <a:rPr lang="en-US" altLang="zh-TW" dirty="0">
                <a:latin typeface="Calibri Light" panose="020F0302020204030204" pitchFamily="34" charset="0"/>
                <a:cs typeface="Calibri Light" panose="020F0302020204030204" pitchFamily="34" charset="0"/>
              </a:rPr>
              <a:t>zeros, ones, rand, </a:t>
            </a:r>
            <a:r>
              <a:rPr lang="en-US" altLang="zh-TW" dirty="0"/>
              <a:t>etc.,</a:t>
            </a:r>
            <a:endParaRPr lang="zh-TW" altLang="en-US" dirty="0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339E945F-3984-4723-8A8F-324EAE58D339}"/>
              </a:ext>
            </a:extLst>
          </p:cNvPr>
          <p:cNvSpPr/>
          <p:nvPr/>
        </p:nvSpPr>
        <p:spPr>
          <a:xfrm>
            <a:off x="6493876" y="2908301"/>
            <a:ext cx="491124" cy="204346"/>
          </a:xfrm>
          <a:prstGeom prst="rect">
            <a:avLst/>
          </a:prstGeom>
          <a:solidFill>
            <a:schemeClr val="accent3">
              <a:alpha val="20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2BDC9008-6580-43E2-8FE8-5960B6DA8991}"/>
              </a:ext>
            </a:extLst>
          </p:cNvPr>
          <p:cNvSpPr/>
          <p:nvPr/>
        </p:nvSpPr>
        <p:spPr>
          <a:xfrm>
            <a:off x="7081249" y="2908301"/>
            <a:ext cx="453023" cy="204346"/>
          </a:xfrm>
          <a:prstGeom prst="rect">
            <a:avLst/>
          </a:prstGeom>
          <a:solidFill>
            <a:schemeClr val="accent3">
              <a:alpha val="20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82ECB7F5-DCDC-4141-879D-959DECD4F496}"/>
              </a:ext>
            </a:extLst>
          </p:cNvPr>
          <p:cNvSpPr/>
          <p:nvPr/>
        </p:nvSpPr>
        <p:spPr>
          <a:xfrm>
            <a:off x="7631517" y="2908300"/>
            <a:ext cx="431392" cy="204345"/>
          </a:xfrm>
          <a:prstGeom prst="rect">
            <a:avLst/>
          </a:prstGeom>
          <a:solidFill>
            <a:schemeClr val="accent3">
              <a:alpha val="20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70904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ich template1">
      <a:majorFont>
        <a:latin typeface="Calibri"/>
        <a:ea typeface="微軟正黑體"/>
        <a:cs typeface=""/>
      </a:majorFont>
      <a:minorFont>
        <a:latin typeface="Calibri"/>
        <a:ea typeface="微軟正黑體"/>
        <a:cs typeface="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eting.pptx" id="{E1B0DF9E-EA90-4EB0-A269-65A921EE0520}" vid="{4710404D-F806-44EF-8829-04E00CFFD17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meeting</Template>
  <TotalTime>3129</TotalTime>
  <Words>1415</Words>
  <Application>Microsoft Office PowerPoint</Application>
  <PresentationFormat>如螢幕大小 (4:3)</PresentationFormat>
  <Paragraphs>257</Paragraphs>
  <Slides>26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11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26</vt:i4>
      </vt:variant>
    </vt:vector>
  </HeadingPairs>
  <TitlesOfParts>
    <vt:vector size="38" baseType="lpstr">
      <vt:lpstr>Arial Unicode MS</vt:lpstr>
      <vt:lpstr>Microsoft JhengHei Light</vt:lpstr>
      <vt:lpstr>Microsoft YaHei UI</vt:lpstr>
      <vt:lpstr>微軟正黑體</vt:lpstr>
      <vt:lpstr>微軟正黑體 Light</vt:lpstr>
      <vt:lpstr>新細明體</vt:lpstr>
      <vt:lpstr>Arial</vt:lpstr>
      <vt:lpstr>Calibri</vt:lpstr>
      <vt:lpstr>Calibri Light</vt:lpstr>
      <vt:lpstr>Cambria Math</vt:lpstr>
      <vt:lpstr>Times New Roman</vt:lpstr>
      <vt:lpstr>Office 佈景主題</vt:lpstr>
      <vt:lpstr>MATLAB Tutorial  for Signal Processing</vt:lpstr>
      <vt:lpstr>PowerPoint 簡報</vt:lpstr>
      <vt:lpstr>MATLAB Installation</vt:lpstr>
      <vt:lpstr>Self-Study Materials (~1.5hr)</vt:lpstr>
      <vt:lpstr>User Interface</vt:lpstr>
      <vt:lpstr>Open a New File</vt:lpstr>
      <vt:lpstr>Live Script (*.mlx)</vt:lpstr>
      <vt:lpstr>Basic MATLAB Function and Operation</vt:lpstr>
      <vt:lpstr>Construct an Array</vt:lpstr>
      <vt:lpstr>Array Indexing</vt:lpstr>
      <vt:lpstr>Array Concatenation</vt:lpstr>
      <vt:lpstr>Complex Number (a + bi)</vt:lpstr>
      <vt:lpstr>Operation (+ - × ÷ ^)</vt:lpstr>
      <vt:lpstr>Plot Figures</vt:lpstr>
      <vt:lpstr>Signal Processing in MATLAB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Using MATLAB  for Course and Homework</vt:lpstr>
      <vt:lpstr>MATLAB Resources</vt:lpstr>
      <vt:lpstr>Program Part of HW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Generate SAIF with NCSim</dc:title>
  <dc:creator>lite Chen</dc:creator>
  <cp:lastModifiedBy>笠群 翁</cp:lastModifiedBy>
  <cp:revision>252</cp:revision>
  <dcterms:created xsi:type="dcterms:W3CDTF">2019-02-27T11:12:39Z</dcterms:created>
  <dcterms:modified xsi:type="dcterms:W3CDTF">2020-03-11T16:19:49Z</dcterms:modified>
</cp:coreProperties>
</file>