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278" r:id="rId5"/>
  </p:sldMasterIdLst>
  <p:notesMasterIdLst>
    <p:notesMasterId r:id="rId52"/>
  </p:notesMasterIdLst>
  <p:handoutMasterIdLst>
    <p:handoutMasterId r:id="rId53"/>
  </p:handoutMasterIdLst>
  <p:sldIdLst>
    <p:sldId id="258" r:id="rId6"/>
    <p:sldId id="275" r:id="rId7"/>
    <p:sldId id="276" r:id="rId8"/>
    <p:sldId id="281" r:id="rId9"/>
    <p:sldId id="300" r:id="rId10"/>
    <p:sldId id="301" r:id="rId11"/>
    <p:sldId id="302" r:id="rId12"/>
    <p:sldId id="344" r:id="rId13"/>
    <p:sldId id="282" r:id="rId14"/>
    <p:sldId id="304" r:id="rId15"/>
    <p:sldId id="307" r:id="rId16"/>
    <p:sldId id="316" r:id="rId17"/>
    <p:sldId id="315" r:id="rId18"/>
    <p:sldId id="317" r:id="rId19"/>
    <p:sldId id="314" r:id="rId20"/>
    <p:sldId id="322" r:id="rId21"/>
    <p:sldId id="318" r:id="rId22"/>
    <p:sldId id="321" r:id="rId23"/>
    <p:sldId id="319" r:id="rId24"/>
    <p:sldId id="323" r:id="rId25"/>
    <p:sldId id="320" r:id="rId26"/>
    <p:sldId id="324" r:id="rId27"/>
    <p:sldId id="343" r:id="rId28"/>
    <p:sldId id="312" r:id="rId29"/>
    <p:sldId id="313" r:id="rId30"/>
    <p:sldId id="325" r:id="rId31"/>
    <p:sldId id="309" r:id="rId32"/>
    <p:sldId id="326" r:id="rId33"/>
    <p:sldId id="310" r:id="rId34"/>
    <p:sldId id="328" r:id="rId35"/>
    <p:sldId id="311" r:id="rId36"/>
    <p:sldId id="327" r:id="rId37"/>
    <p:sldId id="330" r:id="rId38"/>
    <p:sldId id="332" r:id="rId39"/>
    <p:sldId id="331" r:id="rId40"/>
    <p:sldId id="333" r:id="rId41"/>
    <p:sldId id="334" r:id="rId42"/>
    <p:sldId id="335" r:id="rId43"/>
    <p:sldId id="337" r:id="rId44"/>
    <p:sldId id="336" r:id="rId45"/>
    <p:sldId id="338" r:id="rId46"/>
    <p:sldId id="339" r:id="rId47"/>
    <p:sldId id="342" r:id="rId48"/>
    <p:sldId id="340" r:id="rId49"/>
    <p:sldId id="295" r:id="rId50"/>
    <p:sldId id="341" r:id="rId5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4DABE3D-3CBE-4F2F-8A64-990DAF416B50}">
          <p14:sldIdLst>
            <p14:sldId id="258"/>
            <p14:sldId id="275"/>
          </p14:sldIdLst>
        </p14:section>
        <p14:section name="Azure AD" id="{1D8202AA-0F93-4E05-9C03-9F96B90CFD13}">
          <p14:sldIdLst>
            <p14:sldId id="276"/>
            <p14:sldId id="281"/>
            <p14:sldId id="300"/>
            <p14:sldId id="301"/>
            <p14:sldId id="302"/>
            <p14:sldId id="344"/>
            <p14:sldId id="282"/>
            <p14:sldId id="304"/>
          </p14:sldIdLst>
        </p14:section>
        <p14:section name="Application Types and Scenarios" id="{E5D34407-0E18-493A-ADF2-E2E18833886F}">
          <p14:sldIdLst>
            <p14:sldId id="307"/>
            <p14:sldId id="316"/>
            <p14:sldId id="315"/>
            <p14:sldId id="317"/>
            <p14:sldId id="314"/>
            <p14:sldId id="322"/>
            <p14:sldId id="318"/>
            <p14:sldId id="321"/>
            <p14:sldId id="319"/>
            <p14:sldId id="323"/>
            <p14:sldId id="320"/>
            <p14:sldId id="324"/>
            <p14:sldId id="343"/>
          </p14:sldIdLst>
        </p14:section>
        <p14:section name="Key Auth scenarios" id="{FD63421B-FA67-4CDF-9E3A-907325577E13}">
          <p14:sldIdLst>
            <p14:sldId id="312"/>
            <p14:sldId id="313"/>
            <p14:sldId id="325"/>
            <p14:sldId id="309"/>
            <p14:sldId id="326"/>
            <p14:sldId id="310"/>
            <p14:sldId id="328"/>
            <p14:sldId id="311"/>
            <p14:sldId id="327"/>
          </p14:sldIdLst>
        </p14:section>
        <p14:section name="Curated EDU Samples" id="{A5A1FFFA-646F-4544-ACC2-FD42CF89E755}">
          <p14:sldIdLst>
            <p14:sldId id="330"/>
            <p14:sldId id="332"/>
            <p14:sldId id="331"/>
            <p14:sldId id="333"/>
            <p14:sldId id="334"/>
            <p14:sldId id="335"/>
            <p14:sldId id="337"/>
            <p14:sldId id="336"/>
            <p14:sldId id="338"/>
            <p14:sldId id="339"/>
          </p14:sldIdLst>
        </p14:section>
        <p14:section name="Appendix" id="{DE4BBEF8-5C2E-4BF0-8EDC-ED85EF3A2427}">
          <p14:sldIdLst>
            <p14:sldId id="342"/>
            <p14:sldId id="340"/>
            <p14:sldId id="295"/>
            <p14:sldId id="34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B"/>
    <a:srgbClr val="F58520"/>
    <a:srgbClr val="00188F"/>
    <a:srgbClr val="00176B"/>
    <a:srgbClr val="E3008C"/>
    <a:srgbClr val="FFB900"/>
    <a:srgbClr val="107C10"/>
    <a:srgbClr val="FFFFFF"/>
    <a:srgbClr val="23283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86111" autoAdjust="0"/>
  </p:normalViewPr>
  <p:slideViewPr>
    <p:cSldViewPr>
      <p:cViewPr varScale="1">
        <p:scale>
          <a:sx n="57" d="100"/>
          <a:sy n="57" d="100"/>
        </p:scale>
        <p:origin x="82" y="597"/>
      </p:cViewPr>
      <p:guideLst/>
    </p:cSldViewPr>
  </p:slideViewPr>
  <p:outlineViewPr>
    <p:cViewPr>
      <p:scale>
        <a:sx n="33" d="100"/>
        <a:sy n="33" d="100"/>
      </p:scale>
      <p:origin x="0" y="-7459"/>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98" d="100"/>
          <a:sy n="98" d="100"/>
        </p:scale>
        <p:origin x="2717"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Build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2/6/2017 8:46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Build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2/6/2017 8:46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2/6/2017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2/6/2017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097475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2/6/2017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270772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2/6/2017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938255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2/6/2017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829272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2/6/2017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783231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2/6/2017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575390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2/6/2017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579806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2/6/2017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68173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2/6/2017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4014279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t>2/6/2017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3004331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2/6/2017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1100593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t>2/6/2017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2018161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2/6/2017 8:46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669752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2/6/2017 8:46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526154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2/6/2017 8:46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719399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t>2/6/2017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43</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3753557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t>2/6/2017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2026775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2/6/2017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156187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2/6/2017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70952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2/6/2017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867035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2/6/2017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632623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2/6/2017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065501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2/6/2017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2370395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2910924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512948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6812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4804754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648442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234885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70496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62707096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43614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2263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99144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813903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2062871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792803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460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6" r:id="rId11"/>
    <p:sldLayoutId id="2147484277"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6" r:id="rId10"/>
    <p:sldLayoutId id="2147484304" r:id="rId11"/>
    <p:sldLayoutId id="2147484305"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active-directory/develop/active-directory-authentication-scenarios" TargetMode="External"/><Relationship Id="rId7" Type="http://schemas.openxmlformats.org/officeDocument/2006/relationships/hyperlink" Target="https://docs.microsoft.com/en-us/azure/active-directory/develop/active-directory-authentication-libraries" TargetMode="External"/><Relationship Id="rId2" Type="http://schemas.openxmlformats.org/officeDocument/2006/relationships/hyperlink" Target="https://docs.microsoft.com/en-us/azure/active-directory/develop/active-directory-how-to-integrate" TargetMode="External"/><Relationship Id="rId1" Type="http://schemas.openxmlformats.org/officeDocument/2006/relationships/slideLayout" Target="../slideLayouts/slideLayout2.xml"/><Relationship Id="rId6" Type="http://schemas.openxmlformats.org/officeDocument/2006/relationships/hyperlink" Target="https://graph.microsoft.io/" TargetMode="External"/><Relationship Id="rId5" Type="http://schemas.openxmlformats.org/officeDocument/2006/relationships/hyperlink" Target="https://docs.microsoft.com/en-us/azure/active-directory/develop/active-directory-graph-api" TargetMode="External"/><Relationship Id="rId4" Type="http://schemas.openxmlformats.org/officeDocument/2006/relationships/hyperlink" Target="https://docs.microsoft.com/en-us/azure/active-directory/develop/active-directory-integrating-applications"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AzureAD" TargetMode="External"/><Relationship Id="rId2" Type="http://schemas.openxmlformats.org/officeDocument/2006/relationships/hyperlink" Target="https://azure.microsoft.com/en-us/resources/samples/?service=active-directory" TargetMode="Externa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portal.azure.com/" TargetMode="Externa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hyperlink" Target="https://docs.microsoft.com/en-us/azure/active-directory/develop/active-directory-branding-guidelines" TargetMode="External"/><Relationship Id="rId2" Type="http://schemas.openxmlformats.org/officeDocument/2006/relationships/hyperlink" Target="https://msdn.microsoft.com/office/office365/HowTo/connect-your-app-to-o365-app-launcher"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docs.microsoft.com/en-us/azure/active-directory/develop/active-directory-developers-guide" TargetMode="External"/><Relationship Id="rId2" Type="http://schemas.openxmlformats.org/officeDocument/2006/relationships/hyperlink" Target="https://docs.microsoft.com/en-us/azure/active-directory/active-directory-whatis" TargetMode="External"/><Relationship Id="rId1" Type="http://schemas.openxmlformats.org/officeDocument/2006/relationships/slideLayout" Target="../slideLayouts/slideLayout2.xml"/><Relationship Id="rId6" Type="http://schemas.openxmlformats.org/officeDocument/2006/relationships/hyperlink" Target="https://docs.microsoft.com/en-us/azure/active-directory/develop/active-directory-branding-guidelines" TargetMode="External"/><Relationship Id="rId5" Type="http://schemas.openxmlformats.org/officeDocument/2006/relationships/hyperlink" Target="https://docs.microsoft.com/en-us/azure/active-directory/active-directory-app-registration" TargetMode="External"/><Relationship Id="rId4" Type="http://schemas.openxmlformats.org/officeDocument/2006/relationships/hyperlink" Target="https://docs.microsoft.com/en-us/azure/active-directory/develop/active-directory-authentication-protocols"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tackoverflow.com/" TargetMode="External"/><Relationship Id="rId2" Type="http://schemas.openxmlformats.org/officeDocument/2006/relationships/hyperlink" Target="https://azure.microsoft.com/en-us/documentation/articles/active-directory-developers-guide/#referen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blogs.technet.com/b/ad/archive/2014/09/03/50-saas-apps-now-support-federation-with-azure-ad.aspx"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msdn.microsoft.com/library/azure/dn195592.aspx" TargetMode="External"/><Relationship Id="rId7" Type="http://schemas.openxmlformats.org/officeDocument/2006/relationships/hyperlink" Target="https://msdn.microsoft.com/library/azure/dn903702.aspx" TargetMode="External"/><Relationship Id="rId2" Type="http://schemas.openxmlformats.org/officeDocument/2006/relationships/hyperlink" Target="https://docs.microsoft.com/en-us/azure/active-directory/develop/active-directory-token-and-claims" TargetMode="External"/><Relationship Id="rId1" Type="http://schemas.openxmlformats.org/officeDocument/2006/relationships/slideLayout" Target="../slideLayouts/slideLayout2.xml"/><Relationship Id="rId6" Type="http://schemas.openxmlformats.org/officeDocument/2006/relationships/hyperlink" Target="https://msdn.microsoft.com/library/azure/dn195591.aspx" TargetMode="External"/><Relationship Id="rId5" Type="http://schemas.openxmlformats.org/officeDocument/2006/relationships/hyperlink" Target="https://msdn.microsoft.com/library/azure/dn645541.aspx" TargetMode="External"/><Relationship Id="rId4" Type="http://schemas.openxmlformats.org/officeDocument/2006/relationships/hyperlink" Target="https://msdn.microsoft.com/library/azure/dn645545.aspx"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lstStyle/>
          <a:p>
            <a:r>
              <a:rPr lang="en-US" sz="1600" dirty="0"/>
              <a:t>Expertise in Microsoft's Azure, Office 365, and SharePoint platforms</a:t>
            </a:r>
          </a:p>
        </p:txBody>
      </p:sp>
      <p:sp>
        <p:nvSpPr>
          <p:cNvPr id="2" name="Title 1"/>
          <p:cNvSpPr>
            <a:spLocks noGrp="1"/>
          </p:cNvSpPr>
          <p:nvPr>
            <p:ph type="title"/>
          </p:nvPr>
        </p:nvSpPr>
        <p:spPr/>
        <p:txBody>
          <a:bodyPr/>
          <a:lstStyle/>
          <a:p>
            <a:r>
              <a:rPr lang="en-US" dirty="0"/>
              <a:t>EDU GRAPH-API </a:t>
            </a:r>
            <a:br>
              <a:rPr lang="en-US" dirty="0"/>
            </a:br>
            <a:r>
              <a:rPr lang="en-US" dirty="0"/>
              <a:t>Summary</a:t>
            </a:r>
          </a:p>
        </p:txBody>
      </p:sp>
      <p:sp>
        <p:nvSpPr>
          <p:cNvPr id="3" name="Subtitle 2"/>
          <p:cNvSpPr>
            <a:spLocks noGrp="1"/>
          </p:cNvSpPr>
          <p:nvPr>
            <p:ph type="body" sz="quarter" idx="13"/>
          </p:nvPr>
        </p:nvSpPr>
        <p:spPr>
          <a:xfrm>
            <a:off x="274702" y="307621"/>
            <a:ext cx="3656013" cy="572464"/>
          </a:xfrm>
        </p:spPr>
        <p:txBody>
          <a:bodyPr/>
          <a:lstStyle/>
          <a:p>
            <a:endParaRPr lang="en-US" dirty="0"/>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6023187"/>
          </a:xfrm>
        </p:spPr>
        <p:txBody>
          <a:bodyPr/>
          <a:lstStyle/>
          <a:p>
            <a:r>
              <a:rPr lang="en-US" sz="2600" dirty="0"/>
              <a:t>Quickly adopt cloud services, providing employees and partners with an easy single-sign on experience.</a:t>
            </a:r>
          </a:p>
          <a:p>
            <a:r>
              <a:rPr lang="en-US" sz="2600" dirty="0"/>
              <a:t>Empower employees with access to world class cloud apps and self-service capabilities from wherever they need to work on the devices they love to use.</a:t>
            </a:r>
          </a:p>
          <a:p>
            <a:r>
              <a:rPr lang="en-US" sz="2600" dirty="0"/>
              <a:t>Easily and securely manage employee and vendor access to your corporate social media accounts.</a:t>
            </a:r>
          </a:p>
          <a:p>
            <a:r>
              <a:rPr lang="en-US" sz="2600" dirty="0"/>
              <a:t>Improve application security with Azure AD multifactor authentication and conditional access.</a:t>
            </a:r>
          </a:p>
          <a:p>
            <a:r>
              <a:rPr lang="en-US" sz="2600" dirty="0"/>
              <a:t>Implement consistent, self-service application access management, empowering business owners to move quickly while cutting IT costs and overheads.</a:t>
            </a:r>
          </a:p>
          <a:p>
            <a:r>
              <a:rPr lang="en-US" sz="2600" dirty="0"/>
              <a:t>Monitor application usage and protect your business from advanced threats with security reporting and monitoring.</a:t>
            </a:r>
          </a:p>
          <a:p>
            <a:r>
              <a:rPr lang="en-US" sz="2600" dirty="0"/>
              <a:t>Secure mobile (remote) access to on-premises applications.</a:t>
            </a:r>
          </a:p>
          <a:p>
            <a:endParaRPr lang="en-US" dirty="0"/>
          </a:p>
        </p:txBody>
      </p:sp>
      <p:sp>
        <p:nvSpPr>
          <p:cNvPr id="2" name="Title 1"/>
          <p:cNvSpPr>
            <a:spLocks noGrp="1"/>
          </p:cNvSpPr>
          <p:nvPr>
            <p:ph type="title"/>
          </p:nvPr>
        </p:nvSpPr>
        <p:spPr/>
        <p:txBody>
          <a:bodyPr/>
          <a:lstStyle/>
          <a:p>
            <a:r>
              <a:rPr lang="en-US" dirty="0"/>
              <a:t>Benefits of Azure AD</a:t>
            </a:r>
          </a:p>
        </p:txBody>
      </p:sp>
    </p:spTree>
    <p:extLst>
      <p:ext uri="{BB962C8B-B14F-4D97-AF65-F5344CB8AC3E}">
        <p14:creationId xmlns:p14="http://schemas.microsoft.com/office/powerpoint/2010/main" val="331059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3040062"/>
            <a:ext cx="7315203" cy="1447799"/>
          </a:xfrm>
        </p:spPr>
        <p:txBody>
          <a:bodyPr/>
          <a:lstStyle/>
          <a:p>
            <a:pPr marL="0" indent="0">
              <a:lnSpc>
                <a:spcPct val="120000"/>
              </a:lnSpc>
              <a:buNone/>
            </a:pPr>
            <a:r>
              <a:rPr lang="en-US" dirty="0"/>
              <a:t>Five primary application scenarios:</a:t>
            </a:r>
          </a:p>
          <a:p>
            <a:pPr>
              <a:lnSpc>
                <a:spcPct val="120000"/>
              </a:lnSpc>
            </a:pPr>
            <a:r>
              <a:rPr lang="en-US" sz="2800" dirty="0"/>
              <a:t>Web Browser to Web Application</a:t>
            </a:r>
          </a:p>
          <a:p>
            <a:pPr>
              <a:lnSpc>
                <a:spcPct val="120000"/>
              </a:lnSpc>
            </a:pPr>
            <a:r>
              <a:rPr lang="en-US" sz="2800" dirty="0"/>
              <a:t>Single Page Application (SPA)</a:t>
            </a:r>
          </a:p>
          <a:p>
            <a:pPr>
              <a:lnSpc>
                <a:spcPct val="120000"/>
              </a:lnSpc>
            </a:pPr>
            <a:r>
              <a:rPr lang="en-US" sz="2800" dirty="0"/>
              <a:t>Native Application to Web API</a:t>
            </a:r>
          </a:p>
          <a:p>
            <a:pPr>
              <a:lnSpc>
                <a:spcPct val="120000"/>
              </a:lnSpc>
            </a:pPr>
            <a:r>
              <a:rPr lang="en-US" sz="2800" dirty="0"/>
              <a:t>Web Application to Web API</a:t>
            </a:r>
          </a:p>
          <a:p>
            <a:pPr>
              <a:lnSpc>
                <a:spcPct val="120000"/>
              </a:lnSpc>
            </a:pPr>
            <a:r>
              <a:rPr lang="en-US" sz="2800" dirty="0"/>
              <a:t>Daemon or Server Application to Web API</a:t>
            </a:r>
          </a:p>
        </p:txBody>
      </p:sp>
      <p:pic>
        <p:nvPicPr>
          <p:cNvPr id="5" name="Picture Placeholder 4"/>
          <p:cNvPicPr>
            <a:picLocks noGrp="1" noChangeAspect="1"/>
          </p:cNvPicPr>
          <p:nvPr>
            <p:ph type="pic" sz="quarter" idx="16"/>
          </p:nvPr>
        </p:nvPicPr>
        <p:blipFill rotWithShape="1">
          <a:blip r:embed="rId3" cstate="email">
            <a:extLst>
              <a:ext uri="{28A0092B-C50C-407E-A947-70E740481C1C}">
                <a14:useLocalDpi xmlns:a14="http://schemas.microsoft.com/office/drawing/2010/main"/>
              </a:ext>
            </a:extLst>
          </a:blip>
          <a:srcRect l="20" r="20"/>
          <a:stretch/>
        </p:blipFill>
        <p:spPr/>
      </p:pic>
      <p:sp>
        <p:nvSpPr>
          <p:cNvPr id="3" name="Title 2"/>
          <p:cNvSpPr>
            <a:spLocks noGrp="1"/>
          </p:cNvSpPr>
          <p:nvPr>
            <p:ph type="title"/>
          </p:nvPr>
        </p:nvSpPr>
        <p:spPr/>
        <p:txBody>
          <a:bodyPr/>
          <a:lstStyle/>
          <a:p>
            <a:r>
              <a:rPr lang="en-US" dirty="0"/>
              <a:t>Application Types and Scenarios</a:t>
            </a:r>
          </a:p>
        </p:txBody>
      </p:sp>
    </p:spTree>
    <p:extLst>
      <p:ext uri="{BB962C8B-B14F-4D97-AF65-F5344CB8AC3E}">
        <p14:creationId xmlns:p14="http://schemas.microsoft.com/office/powerpoint/2010/main" val="224948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s://docs.microsoft.com/en-us/azure/active-directory/develop/media/active-directory-authentication-scenarios/application_types_and_scenario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37" y="1211262"/>
            <a:ext cx="10991178"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95162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322638" y="3040063"/>
            <a:ext cx="8839204" cy="914400"/>
          </a:xfrm>
        </p:spPr>
        <p:txBody>
          <a:bodyPr/>
          <a:lstStyle/>
          <a:p>
            <a:r>
              <a:rPr lang="en-US" b="1" dirty="0">
                <a:latin typeface="Segoe UI Black" panose="020B0A02040204020203" pitchFamily="34" charset="0"/>
                <a:ea typeface="Segoe UI Black" panose="020B0A02040204020203" pitchFamily="34" charset="0"/>
                <a:cs typeface="Segoe UI Black" panose="020B0A02040204020203" pitchFamily="34" charset="0"/>
              </a:rPr>
              <a:t>Web Browser to Web Application</a:t>
            </a:r>
          </a:p>
          <a:p>
            <a:pPr>
              <a:lnSpc>
                <a:spcPct val="120000"/>
              </a:lnSpc>
            </a:pPr>
            <a:r>
              <a:rPr lang="en-US" sz="2800" dirty="0"/>
              <a:t>An application authenticates a user in a web browser to a web application. In this scenario, the web application directs the user’s browser to sign them in to Azure AD. Azure AD returns a sign-in response through the user’s browser, which contains claims about the user in a security token. This scenario supports sign-on using the WS-Federation, SAML 2.0, and OpenID Connect protocols.</a:t>
            </a:r>
          </a:p>
        </p:txBody>
      </p:sp>
      <p:sp>
        <p:nvSpPr>
          <p:cNvPr id="5" name="Title 4"/>
          <p:cNvSpPr>
            <a:spLocks noGrp="1"/>
          </p:cNvSpPr>
          <p:nvPr>
            <p:ph type="ctrTitle"/>
          </p:nvPr>
        </p:nvSpPr>
        <p:spPr>
          <a:xfrm>
            <a:off x="274638" y="1537563"/>
            <a:ext cx="2514599" cy="3919398"/>
          </a:xfrm>
        </p:spPr>
        <p:txBody>
          <a:bodyPr/>
          <a:lstStyle/>
          <a:p>
            <a:pPr algn="ctr"/>
            <a:r>
              <a:rPr lang="en-US" dirty="0" err="1"/>
              <a:t>Auth</a:t>
            </a:r>
            <a:r>
              <a:rPr lang="en-US" dirty="0"/>
              <a:t> scenarios</a:t>
            </a:r>
          </a:p>
        </p:txBody>
      </p:sp>
    </p:spTree>
    <p:extLst>
      <p:ext uri="{BB962C8B-B14F-4D97-AF65-F5344CB8AC3E}">
        <p14:creationId xmlns:p14="http://schemas.microsoft.com/office/powerpoint/2010/main" val="591716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Authentication flow for browser to web appl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571" y="906462"/>
            <a:ext cx="11584866" cy="5259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36284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322638" y="3040063"/>
            <a:ext cx="8839204" cy="914400"/>
          </a:xfrm>
        </p:spPr>
        <p:txBody>
          <a:bodyPr/>
          <a:lstStyle/>
          <a:p>
            <a:r>
              <a:rPr lang="en-US" b="1" dirty="0">
                <a:latin typeface="Segoe UI Black" panose="020B0A02040204020203" pitchFamily="34" charset="0"/>
                <a:ea typeface="Segoe UI Black" panose="020B0A02040204020203" pitchFamily="34" charset="0"/>
                <a:cs typeface="Segoe UI Black" panose="020B0A02040204020203" pitchFamily="34" charset="0"/>
              </a:rPr>
              <a:t>Single Page Application (SPA)</a:t>
            </a:r>
          </a:p>
          <a:p>
            <a:pPr>
              <a:lnSpc>
                <a:spcPct val="120000"/>
              </a:lnSpc>
            </a:pPr>
            <a:r>
              <a:rPr lang="en-US" sz="3200" dirty="0"/>
              <a:t>A Single Page Application uses Azure AD and the OAuth 2.0 implicit authorization grant to secure its web API back end. Single Page Applications are typically structured as a JavaScript presentation layer (front end) that runs in the browser and a Web API back end that runs on a server and implements the application’s business logic.</a:t>
            </a:r>
          </a:p>
        </p:txBody>
      </p:sp>
      <p:sp>
        <p:nvSpPr>
          <p:cNvPr id="5" name="Title 4"/>
          <p:cNvSpPr>
            <a:spLocks noGrp="1"/>
          </p:cNvSpPr>
          <p:nvPr>
            <p:ph type="ctrTitle"/>
          </p:nvPr>
        </p:nvSpPr>
        <p:spPr>
          <a:xfrm>
            <a:off x="274638" y="1537563"/>
            <a:ext cx="2514599" cy="3919398"/>
          </a:xfrm>
        </p:spPr>
        <p:txBody>
          <a:bodyPr/>
          <a:lstStyle/>
          <a:p>
            <a:pPr algn="ctr"/>
            <a:r>
              <a:rPr lang="en-US" dirty="0" err="1"/>
              <a:t>Auth</a:t>
            </a:r>
            <a:r>
              <a:rPr lang="en-US" dirty="0"/>
              <a:t> scenarios</a:t>
            </a:r>
          </a:p>
        </p:txBody>
      </p:sp>
    </p:spTree>
    <p:extLst>
      <p:ext uri="{BB962C8B-B14F-4D97-AF65-F5344CB8AC3E}">
        <p14:creationId xmlns:p14="http://schemas.microsoft.com/office/powerpoint/2010/main" val="3010241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Single Page Application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37" y="677862"/>
            <a:ext cx="11582400" cy="5677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83229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322638" y="3040063"/>
            <a:ext cx="8839204" cy="914400"/>
          </a:xfrm>
        </p:spPr>
        <p:txBody>
          <a:bodyPr/>
          <a:lstStyle/>
          <a:p>
            <a:r>
              <a:rPr lang="en-US" b="1" dirty="0">
                <a:latin typeface="Segoe UI Black" panose="020B0A02040204020203" pitchFamily="34" charset="0"/>
                <a:ea typeface="Segoe UI Black" panose="020B0A02040204020203" pitchFamily="34" charset="0"/>
                <a:cs typeface="Segoe UI Black" panose="020B0A02040204020203" pitchFamily="34" charset="0"/>
              </a:rPr>
              <a:t>Native Application to Web API</a:t>
            </a:r>
          </a:p>
          <a:p>
            <a:pPr>
              <a:lnSpc>
                <a:spcPct val="120000"/>
              </a:lnSpc>
            </a:pPr>
            <a:r>
              <a:rPr lang="en-US" sz="3200" dirty="0"/>
              <a:t>A native application that calls a web API on behalf of a user. This scenario is built on the OAuth 2.0 authorization code grant type with a public client. The native application obtains an access token for the user by using the OAuth 2.0 protocol. This access token is then sent in the request to the web API, which authorizes the user and returns the desired resource.</a:t>
            </a:r>
          </a:p>
        </p:txBody>
      </p:sp>
      <p:sp>
        <p:nvSpPr>
          <p:cNvPr id="5" name="Title 4"/>
          <p:cNvSpPr>
            <a:spLocks noGrp="1"/>
          </p:cNvSpPr>
          <p:nvPr>
            <p:ph type="ctrTitle"/>
          </p:nvPr>
        </p:nvSpPr>
        <p:spPr>
          <a:xfrm>
            <a:off x="274638" y="1537563"/>
            <a:ext cx="2514599" cy="3919398"/>
          </a:xfrm>
        </p:spPr>
        <p:txBody>
          <a:bodyPr/>
          <a:lstStyle/>
          <a:p>
            <a:pPr algn="ctr"/>
            <a:r>
              <a:rPr lang="en-US" dirty="0" err="1"/>
              <a:t>Auth</a:t>
            </a:r>
            <a:r>
              <a:rPr lang="en-US" dirty="0"/>
              <a:t> scenarios</a:t>
            </a:r>
          </a:p>
        </p:txBody>
      </p:sp>
    </p:spTree>
    <p:extLst>
      <p:ext uri="{BB962C8B-B14F-4D97-AF65-F5344CB8AC3E}">
        <p14:creationId xmlns:p14="http://schemas.microsoft.com/office/powerpoint/2010/main" val="3393829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Native Application to Web API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8637" y="196568"/>
            <a:ext cx="8763000" cy="6607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02528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322638" y="3040063"/>
            <a:ext cx="8839204" cy="914400"/>
          </a:xfrm>
        </p:spPr>
        <p:txBody>
          <a:bodyPr/>
          <a:lstStyle/>
          <a:p>
            <a:pPr>
              <a:lnSpc>
                <a:spcPct val="110000"/>
              </a:lnSpc>
            </a:pPr>
            <a:r>
              <a:rPr lang="en-US" b="1" dirty="0">
                <a:latin typeface="Segoe UI Black" panose="020B0A02040204020203" pitchFamily="34" charset="0"/>
                <a:ea typeface="Segoe UI Black" panose="020B0A02040204020203" pitchFamily="34" charset="0"/>
                <a:cs typeface="Segoe UI Black" panose="020B0A02040204020203" pitchFamily="34" charset="0"/>
              </a:rPr>
              <a:t>Web Application to Web API</a:t>
            </a:r>
          </a:p>
          <a:p>
            <a:pPr>
              <a:lnSpc>
                <a:spcPct val="110000"/>
              </a:lnSpc>
              <a:spcAft>
                <a:spcPts val="600"/>
              </a:spcAft>
            </a:pPr>
            <a:r>
              <a:rPr lang="en-US" sz="3200" dirty="0"/>
              <a:t>A web application that needs to get resources from a web API. In this scenario, there are two identity types that the web application can use to authenticate and call the web API: </a:t>
            </a:r>
          </a:p>
          <a:p>
            <a:pPr marL="457200" indent="-457200">
              <a:lnSpc>
                <a:spcPct val="110000"/>
              </a:lnSpc>
              <a:spcAft>
                <a:spcPts val="600"/>
              </a:spcAft>
              <a:buFont typeface="Arial" panose="020B0604020202020204" pitchFamily="34" charset="0"/>
              <a:buChar char="•"/>
            </a:pPr>
            <a:r>
              <a:rPr lang="en-US" sz="2800" dirty="0">
                <a:latin typeface="+mn-lt"/>
              </a:rPr>
              <a:t>Application identity</a:t>
            </a:r>
            <a:r>
              <a:rPr lang="en-US" sz="2800" dirty="0"/>
              <a:t>: This scenario uses OAuth 2.0 client credentials grant to authenticate as the application and access the web API.</a:t>
            </a:r>
          </a:p>
          <a:p>
            <a:pPr marL="457200" indent="-457200">
              <a:lnSpc>
                <a:spcPct val="110000"/>
              </a:lnSpc>
              <a:spcAft>
                <a:spcPts val="600"/>
              </a:spcAft>
              <a:buFont typeface="Arial" panose="020B0604020202020204" pitchFamily="34" charset="0"/>
              <a:buChar char="•"/>
            </a:pPr>
            <a:r>
              <a:rPr lang="en-US" sz="2800" dirty="0">
                <a:latin typeface="+mn-lt"/>
              </a:rPr>
              <a:t>Delegated user identity</a:t>
            </a:r>
            <a:r>
              <a:rPr lang="en-US" sz="2800" dirty="0"/>
              <a:t>: This scenario can be accomplished in two ways: OpenID Connect, and OAuth 2.0 authorization code grant with a confidential client.</a:t>
            </a:r>
          </a:p>
        </p:txBody>
      </p:sp>
      <p:sp>
        <p:nvSpPr>
          <p:cNvPr id="5" name="Title 4"/>
          <p:cNvSpPr>
            <a:spLocks noGrp="1"/>
          </p:cNvSpPr>
          <p:nvPr>
            <p:ph type="ctrTitle"/>
          </p:nvPr>
        </p:nvSpPr>
        <p:spPr>
          <a:xfrm>
            <a:off x="274638" y="1537563"/>
            <a:ext cx="2514599" cy="3919398"/>
          </a:xfrm>
        </p:spPr>
        <p:txBody>
          <a:bodyPr/>
          <a:lstStyle/>
          <a:p>
            <a:pPr algn="ctr"/>
            <a:r>
              <a:rPr lang="en-US" dirty="0" err="1"/>
              <a:t>Auth</a:t>
            </a:r>
            <a:r>
              <a:rPr lang="en-US" dirty="0"/>
              <a:t> scenarios</a:t>
            </a:r>
          </a:p>
        </p:txBody>
      </p:sp>
    </p:spTree>
    <p:extLst>
      <p:ext uri="{BB962C8B-B14F-4D97-AF65-F5344CB8AC3E}">
        <p14:creationId xmlns:p14="http://schemas.microsoft.com/office/powerpoint/2010/main" val="309648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313237" y="3040063"/>
            <a:ext cx="8123239" cy="914400"/>
          </a:xfrm>
        </p:spPr>
        <p:txBody>
          <a:bodyPr/>
          <a:lstStyle/>
          <a:p>
            <a:pPr marL="571500" indent="-571500">
              <a:lnSpc>
                <a:spcPct val="100000"/>
              </a:lnSpc>
              <a:buFont typeface="Arial" panose="020B0604020202020204" pitchFamily="34" charset="0"/>
              <a:buChar char="•"/>
            </a:pPr>
            <a:r>
              <a:rPr lang="en-US" spc="-150" dirty="0"/>
              <a:t>Microsoft SSO and the benefits to ISVs</a:t>
            </a:r>
          </a:p>
          <a:p>
            <a:pPr marL="571500" indent="-571500">
              <a:lnSpc>
                <a:spcPct val="100000"/>
              </a:lnSpc>
              <a:buFont typeface="Arial" panose="020B0604020202020204" pitchFamily="34" charset="0"/>
              <a:buChar char="•"/>
            </a:pPr>
            <a:r>
              <a:rPr lang="en-US" dirty="0"/>
              <a:t>Application Types and Scenarios</a:t>
            </a:r>
          </a:p>
          <a:p>
            <a:pPr marL="571500" indent="-571500">
              <a:lnSpc>
                <a:spcPct val="100000"/>
              </a:lnSpc>
              <a:buFont typeface="Arial" panose="020B0604020202020204" pitchFamily="34" charset="0"/>
              <a:buChar char="•"/>
            </a:pPr>
            <a:r>
              <a:rPr lang="en-US" dirty="0"/>
              <a:t>Key </a:t>
            </a:r>
            <a:r>
              <a:rPr lang="en-US" dirty="0" err="1"/>
              <a:t>Auth</a:t>
            </a:r>
            <a:r>
              <a:rPr lang="en-US" dirty="0"/>
              <a:t> scenarios</a:t>
            </a:r>
          </a:p>
          <a:p>
            <a:pPr marL="571500" indent="-571500">
              <a:lnSpc>
                <a:spcPct val="100000"/>
              </a:lnSpc>
              <a:buFont typeface="Arial" panose="020B0604020202020204" pitchFamily="34" charset="0"/>
              <a:buChar char="•"/>
            </a:pPr>
            <a:r>
              <a:rPr lang="en-US" dirty="0"/>
              <a:t>Curated EDU Samples</a:t>
            </a:r>
          </a:p>
          <a:p>
            <a:pPr marL="571500" indent="-571500">
              <a:lnSpc>
                <a:spcPct val="100000"/>
              </a:lnSpc>
              <a:buFont typeface="Arial" panose="020B0604020202020204" pitchFamily="34" charset="0"/>
              <a:buChar char="•"/>
            </a:pPr>
            <a:r>
              <a:rPr lang="en-US" dirty="0"/>
              <a:t>Add app with Azure AD</a:t>
            </a:r>
          </a:p>
        </p:txBody>
      </p:sp>
      <p:sp>
        <p:nvSpPr>
          <p:cNvPr id="5" name="Title 4"/>
          <p:cNvSpPr>
            <a:spLocks noGrp="1"/>
          </p:cNvSpPr>
          <p:nvPr>
            <p:ph type="title"/>
          </p:nvPr>
        </p:nvSpPr>
        <p:spPr/>
        <p:txBody>
          <a:bodyPr/>
          <a:lstStyle/>
          <a:p>
            <a:r>
              <a:rPr lang="en-US" dirty="0"/>
              <a:t>Agenda</a:t>
            </a:r>
            <a:br>
              <a:rPr lang="en-US" dirty="0"/>
            </a:br>
            <a:endParaRPr lang="en-US" dirty="0"/>
          </a:p>
        </p:txBody>
      </p:sp>
      <p:pic>
        <p:nvPicPr>
          <p:cNvPr id="6" name="Picture Placeholder 4"/>
          <p:cNvPicPr>
            <a:picLocks noChangeAspect="1"/>
          </p:cNvPicPr>
          <p:nvPr/>
        </p:nvPicPr>
        <p:blipFill rotWithShape="1">
          <a:blip r:embed="rId3" cstate="email">
            <a:extLst>
              <a:ext uri="{28A0092B-C50C-407E-A947-70E740481C1C}">
                <a14:useLocalDpi xmlns:a14="http://schemas.microsoft.com/office/drawing/2010/main"/>
              </a:ext>
            </a:extLst>
          </a:blip>
          <a:srcRect l="20" r="20"/>
          <a:stretch/>
        </p:blipFill>
        <p:spPr>
          <a:xfrm>
            <a:off x="274639"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pic>
    </p:spTree>
    <p:extLst>
      <p:ext uri="{BB962C8B-B14F-4D97-AF65-F5344CB8AC3E}">
        <p14:creationId xmlns:p14="http://schemas.microsoft.com/office/powerpoint/2010/main" val="31933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Web Application to Web API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837" y="373062"/>
            <a:ext cx="10120637"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87072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322638" y="3040063"/>
            <a:ext cx="8839204" cy="914400"/>
          </a:xfrm>
        </p:spPr>
        <p:txBody>
          <a:bodyPr/>
          <a:lstStyle/>
          <a:p>
            <a:r>
              <a:rPr lang="en-US" b="1" spc="-300" dirty="0">
                <a:latin typeface="Segoe UI Black" panose="020B0A02040204020203" pitchFamily="34" charset="0"/>
                <a:ea typeface="Segoe UI Black" panose="020B0A02040204020203" pitchFamily="34" charset="0"/>
                <a:cs typeface="Segoe UI Black" panose="020B0A02040204020203" pitchFamily="34" charset="0"/>
              </a:rPr>
              <a:t>Daemon or Server Application to Web API</a:t>
            </a:r>
          </a:p>
          <a:p>
            <a:pPr>
              <a:lnSpc>
                <a:spcPct val="120000"/>
              </a:lnSpc>
              <a:spcAft>
                <a:spcPts val="600"/>
              </a:spcAft>
            </a:pPr>
            <a:r>
              <a:rPr lang="en-US" sz="3200" dirty="0"/>
              <a:t>A daemon or server application that needs to get resources from a web API. There are two sub-scenarios that apply to this section: </a:t>
            </a:r>
          </a:p>
          <a:p>
            <a:pPr marL="457200" indent="-457200">
              <a:lnSpc>
                <a:spcPct val="120000"/>
              </a:lnSpc>
              <a:spcAft>
                <a:spcPts val="600"/>
              </a:spcAft>
              <a:buFont typeface="Arial" panose="020B0604020202020204" pitchFamily="34" charset="0"/>
              <a:buChar char="•"/>
            </a:pPr>
            <a:r>
              <a:rPr lang="en-US" sz="3200" dirty="0"/>
              <a:t>A daemon that needs to call a web API, built on OAuth 2.0 client credentials grant type; </a:t>
            </a:r>
          </a:p>
          <a:p>
            <a:pPr marL="457200" indent="-457200">
              <a:lnSpc>
                <a:spcPct val="120000"/>
              </a:lnSpc>
              <a:spcAft>
                <a:spcPts val="600"/>
              </a:spcAft>
              <a:buFont typeface="Arial" panose="020B0604020202020204" pitchFamily="34" charset="0"/>
              <a:buChar char="•"/>
            </a:pPr>
            <a:r>
              <a:rPr lang="en-US" sz="3200" dirty="0"/>
              <a:t>A server application (such as a web API) that needs to call a web API, built on OAuth 2.0 On-Behalf-Of draft specification.</a:t>
            </a:r>
          </a:p>
        </p:txBody>
      </p:sp>
      <p:sp>
        <p:nvSpPr>
          <p:cNvPr id="5" name="Title 4"/>
          <p:cNvSpPr>
            <a:spLocks noGrp="1"/>
          </p:cNvSpPr>
          <p:nvPr>
            <p:ph type="ctrTitle"/>
          </p:nvPr>
        </p:nvSpPr>
        <p:spPr>
          <a:xfrm>
            <a:off x="274638" y="1537563"/>
            <a:ext cx="2514599" cy="3919398"/>
          </a:xfrm>
        </p:spPr>
        <p:txBody>
          <a:bodyPr/>
          <a:lstStyle/>
          <a:p>
            <a:pPr algn="ctr"/>
            <a:r>
              <a:rPr lang="en-US" dirty="0" err="1"/>
              <a:t>Auth</a:t>
            </a:r>
            <a:r>
              <a:rPr lang="en-US" dirty="0"/>
              <a:t> scenarios</a:t>
            </a:r>
          </a:p>
        </p:txBody>
      </p:sp>
    </p:spTree>
    <p:extLst>
      <p:ext uri="{BB962C8B-B14F-4D97-AF65-F5344CB8AC3E}">
        <p14:creationId xmlns:p14="http://schemas.microsoft.com/office/powerpoint/2010/main" val="40228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Daemon or Server Application to Web API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37" y="1211262"/>
            <a:ext cx="115062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6582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826210"/>
          </a:xfrm>
        </p:spPr>
        <p:txBody>
          <a:bodyPr/>
          <a:lstStyle/>
          <a:p>
            <a:pPr marL="0" indent="0">
              <a:spcAft>
                <a:spcPts val="600"/>
              </a:spcAft>
              <a:buNone/>
            </a:pPr>
            <a:r>
              <a:rPr lang="en-US" sz="3200" dirty="0"/>
              <a:t>We just reviewed </a:t>
            </a:r>
            <a:r>
              <a:rPr lang="en-US" sz="3200" dirty="0">
                <a:hlinkClick r:id="rId2"/>
              </a:rPr>
              <a:t>the benefits of Azure AD integration</a:t>
            </a:r>
            <a:r>
              <a:rPr lang="en-US" sz="3200" dirty="0"/>
              <a:t> and </a:t>
            </a:r>
            <a:r>
              <a:rPr lang="en-US" sz="3200" dirty="0">
                <a:hlinkClick r:id="rId3"/>
              </a:rPr>
              <a:t>Azure AD authentication scenarios</a:t>
            </a:r>
            <a:r>
              <a:rPr lang="en-US" sz="3200" dirty="0"/>
              <a:t>. Below are the other useful articles.</a:t>
            </a:r>
          </a:p>
          <a:p>
            <a:pPr>
              <a:spcAft>
                <a:spcPts val="600"/>
              </a:spcAft>
            </a:pPr>
            <a:r>
              <a:rPr lang="en-US" sz="2800" dirty="0">
                <a:hlinkClick r:id="rId4"/>
              </a:rPr>
              <a:t>Integrating applications with Azure AD</a:t>
            </a:r>
            <a:r>
              <a:rPr lang="en-US" sz="2800" dirty="0"/>
              <a:t>: Learn how to add, update, and remove applications from Azure AD, and about the branding guidelines for integrated apps.</a:t>
            </a:r>
          </a:p>
          <a:p>
            <a:pPr>
              <a:spcAft>
                <a:spcPts val="600"/>
              </a:spcAft>
            </a:pPr>
            <a:r>
              <a:rPr lang="en-US" sz="2800" dirty="0">
                <a:hlinkClick r:id="rId5"/>
              </a:rPr>
              <a:t>Azure AD Graph API</a:t>
            </a:r>
            <a:r>
              <a:rPr lang="en-US" sz="2800" dirty="0"/>
              <a:t>: Use the Azure AD Graph API to programmatically access Azure AD through REST API endpoints. The Azure AD Graph API is also accessible through </a:t>
            </a:r>
            <a:r>
              <a:rPr lang="en-US" sz="2800" dirty="0">
                <a:hlinkClick r:id="rId6"/>
              </a:rPr>
              <a:t>Microsoft Graph</a:t>
            </a:r>
            <a:r>
              <a:rPr lang="en-US" sz="2800" dirty="0"/>
              <a:t>. Microsoft Graph provides a unified API that enables access to multiple Microsoft cloud service APIs, through a single REST API endpoint, and with a single access token.</a:t>
            </a:r>
          </a:p>
          <a:p>
            <a:pPr>
              <a:spcAft>
                <a:spcPts val="600"/>
              </a:spcAft>
            </a:pPr>
            <a:r>
              <a:rPr lang="en-US" sz="2800" dirty="0">
                <a:hlinkClick r:id="rId7"/>
              </a:rPr>
              <a:t>Azure AD authentication libraries</a:t>
            </a:r>
            <a:r>
              <a:rPr lang="en-US" sz="2800" dirty="0"/>
              <a:t>: Easily authenticate users to obtain access tokens by using Azure AD authentication libraries for .NET, JavaScript, Objective-C, Android, and more.</a:t>
            </a:r>
          </a:p>
        </p:txBody>
      </p:sp>
      <p:sp>
        <p:nvSpPr>
          <p:cNvPr id="2" name="Title 1"/>
          <p:cNvSpPr>
            <a:spLocks noGrp="1"/>
          </p:cNvSpPr>
          <p:nvPr>
            <p:ph type="title"/>
          </p:nvPr>
        </p:nvSpPr>
        <p:spPr/>
        <p:txBody>
          <a:bodyPr/>
          <a:lstStyle/>
          <a:p>
            <a:r>
              <a:rPr lang="en-US" dirty="0"/>
              <a:t>Overview of implementation </a:t>
            </a:r>
          </a:p>
        </p:txBody>
      </p:sp>
    </p:spTree>
    <p:extLst>
      <p:ext uri="{BB962C8B-B14F-4D97-AF65-F5344CB8AC3E}">
        <p14:creationId xmlns:p14="http://schemas.microsoft.com/office/powerpoint/2010/main" val="3109041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Local Login</a:t>
            </a:r>
          </a:p>
          <a:p>
            <a:r>
              <a:rPr lang="en-US" dirty="0"/>
              <a:t>O365 Login</a:t>
            </a:r>
          </a:p>
          <a:p>
            <a:r>
              <a:rPr lang="en-US" dirty="0"/>
              <a:t>Admin Login</a:t>
            </a:r>
          </a:p>
          <a:p>
            <a:r>
              <a:rPr lang="en-US" dirty="0"/>
              <a:t>App Login</a:t>
            </a:r>
          </a:p>
        </p:txBody>
      </p:sp>
      <p:pic>
        <p:nvPicPr>
          <p:cNvPr id="5" name="Picture Placeholder 4"/>
          <p:cNvPicPr>
            <a:picLocks noGrp="1" noChangeAspect="1"/>
          </p:cNvPicPr>
          <p:nvPr>
            <p:ph type="pic" sz="quarter" idx="16"/>
          </p:nvPr>
        </p:nvPicPr>
        <p:blipFill rotWithShape="1">
          <a:blip r:embed="rId3" cstate="email">
            <a:extLst>
              <a:ext uri="{28A0092B-C50C-407E-A947-70E740481C1C}">
                <a14:useLocalDpi xmlns:a14="http://schemas.microsoft.com/office/drawing/2010/main"/>
              </a:ext>
            </a:extLst>
          </a:blip>
          <a:srcRect l="20" r="20"/>
          <a:stretch/>
        </p:blipFill>
        <p:spPr/>
      </p:pic>
      <p:sp>
        <p:nvSpPr>
          <p:cNvPr id="3" name="Title 2"/>
          <p:cNvSpPr>
            <a:spLocks noGrp="1"/>
          </p:cNvSpPr>
          <p:nvPr>
            <p:ph type="title"/>
          </p:nvPr>
        </p:nvSpPr>
        <p:spPr/>
        <p:txBody>
          <a:bodyPr/>
          <a:lstStyle/>
          <a:p>
            <a:r>
              <a:rPr lang="en-US" spc="-150" dirty="0"/>
              <a:t>The key scenarios – Linked accounts and Full SSO</a:t>
            </a:r>
          </a:p>
        </p:txBody>
      </p:sp>
    </p:spTree>
    <p:extLst>
      <p:ext uri="{BB962C8B-B14F-4D97-AF65-F5344CB8AC3E}">
        <p14:creationId xmlns:p14="http://schemas.microsoft.com/office/powerpoint/2010/main" val="138226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120000"/>
              </a:lnSpc>
            </a:pPr>
            <a:r>
              <a:rPr lang="en-US" b="1" dirty="0">
                <a:latin typeface="Segoe UI Black" panose="020B0A02040204020203" pitchFamily="34" charset="0"/>
                <a:ea typeface="Segoe UI Black" panose="020B0A02040204020203" pitchFamily="34" charset="0"/>
                <a:cs typeface="Segoe UI Black" panose="020B0A02040204020203" pitchFamily="34" charset="0"/>
              </a:rPr>
              <a:t>Local Login</a:t>
            </a:r>
          </a:p>
          <a:p>
            <a:pPr>
              <a:lnSpc>
                <a:spcPct val="120000"/>
              </a:lnSpc>
            </a:pPr>
            <a:r>
              <a:rPr lang="en-US" dirty="0"/>
              <a:t>Users login in with their local accounts which are usually stored in the database of the system.</a:t>
            </a:r>
          </a:p>
        </p:txBody>
      </p:sp>
      <p:sp>
        <p:nvSpPr>
          <p:cNvPr id="5" name="Title 4"/>
          <p:cNvSpPr>
            <a:spLocks noGrp="1"/>
          </p:cNvSpPr>
          <p:nvPr>
            <p:ph type="ctrTitle"/>
          </p:nvPr>
        </p:nvSpPr>
        <p:spPr/>
        <p:txBody>
          <a:bodyPr/>
          <a:lstStyle/>
          <a:p>
            <a:pPr algn="ctr"/>
            <a:r>
              <a:rPr lang="en-US" dirty="0" err="1"/>
              <a:t>Auth</a:t>
            </a:r>
            <a:r>
              <a:rPr lang="en-US" dirty="0"/>
              <a:t> scenarios</a:t>
            </a:r>
          </a:p>
        </p:txBody>
      </p:sp>
    </p:spTree>
    <p:extLst>
      <p:ext uri="{BB962C8B-B14F-4D97-AF65-F5344CB8AC3E}">
        <p14:creationId xmlns:p14="http://schemas.microsoft.com/office/powerpoint/2010/main" val="100390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2" name="Picture 8" descr="https://github.com/TylerLu/EDUGraphAPI/raw/master/Images/auth-flow-local-log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37" y="220662"/>
            <a:ext cx="12045881" cy="6606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13475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120000"/>
              </a:lnSpc>
            </a:pPr>
            <a:r>
              <a:rPr lang="en-US" b="1" dirty="0">
                <a:latin typeface="Segoe UI Black" panose="020B0A02040204020203" pitchFamily="34" charset="0"/>
                <a:ea typeface="Segoe UI Black" panose="020B0A02040204020203" pitchFamily="34" charset="0"/>
                <a:cs typeface="Segoe UI Black" panose="020B0A02040204020203" pitchFamily="34" charset="0"/>
              </a:rPr>
              <a:t>O365 Login</a:t>
            </a:r>
          </a:p>
          <a:p>
            <a:pPr>
              <a:lnSpc>
                <a:spcPct val="120000"/>
              </a:lnSpc>
            </a:pPr>
            <a:r>
              <a:rPr lang="en-US" dirty="0"/>
              <a:t>Users login in with accounts provided by Azure AD.</a:t>
            </a:r>
          </a:p>
        </p:txBody>
      </p:sp>
      <p:sp>
        <p:nvSpPr>
          <p:cNvPr id="5" name="Title 4"/>
          <p:cNvSpPr>
            <a:spLocks noGrp="1"/>
          </p:cNvSpPr>
          <p:nvPr>
            <p:ph type="ctrTitle"/>
          </p:nvPr>
        </p:nvSpPr>
        <p:spPr/>
        <p:txBody>
          <a:bodyPr/>
          <a:lstStyle/>
          <a:p>
            <a:pPr algn="ctr"/>
            <a:r>
              <a:rPr lang="en-US" dirty="0" err="1"/>
              <a:t>Auth</a:t>
            </a:r>
            <a:r>
              <a:rPr lang="en-US" dirty="0"/>
              <a:t> scenarios</a:t>
            </a:r>
          </a:p>
        </p:txBody>
      </p:sp>
    </p:spTree>
    <p:extLst>
      <p:ext uri="{BB962C8B-B14F-4D97-AF65-F5344CB8AC3E}">
        <p14:creationId xmlns:p14="http://schemas.microsoft.com/office/powerpoint/2010/main" val="4272842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s://github.com/TylerLu/EDUGraphAPI/raw/master/Images/auth-flow-o365-log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87" y="296862"/>
            <a:ext cx="12111576" cy="647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50625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120000"/>
              </a:lnSpc>
            </a:pPr>
            <a:r>
              <a:rPr lang="en-US" b="1" dirty="0">
                <a:latin typeface="Segoe UI Black" panose="020B0A02040204020203" pitchFamily="34" charset="0"/>
                <a:ea typeface="Segoe UI Black" panose="020B0A02040204020203" pitchFamily="34" charset="0"/>
                <a:cs typeface="Segoe UI Black" panose="020B0A02040204020203" pitchFamily="34" charset="0"/>
              </a:rPr>
              <a:t>Admin Login</a:t>
            </a:r>
          </a:p>
          <a:p>
            <a:pPr>
              <a:lnSpc>
                <a:spcPct val="120000"/>
              </a:lnSpc>
            </a:pPr>
            <a:r>
              <a:rPr lang="en-US" dirty="0"/>
              <a:t>Administrators login in with their local or O365 account.</a:t>
            </a:r>
          </a:p>
        </p:txBody>
      </p:sp>
      <p:sp>
        <p:nvSpPr>
          <p:cNvPr id="5" name="Title 4"/>
          <p:cNvSpPr>
            <a:spLocks noGrp="1"/>
          </p:cNvSpPr>
          <p:nvPr>
            <p:ph type="ctrTitle"/>
          </p:nvPr>
        </p:nvSpPr>
        <p:spPr/>
        <p:txBody>
          <a:bodyPr/>
          <a:lstStyle/>
          <a:p>
            <a:pPr algn="ctr"/>
            <a:r>
              <a:rPr lang="en-US" dirty="0" err="1"/>
              <a:t>Auth</a:t>
            </a:r>
            <a:r>
              <a:rPr lang="en-US" dirty="0"/>
              <a:t> scenarios</a:t>
            </a:r>
          </a:p>
        </p:txBody>
      </p:sp>
    </p:spTree>
    <p:extLst>
      <p:ext uri="{BB962C8B-B14F-4D97-AF65-F5344CB8AC3E}">
        <p14:creationId xmlns:p14="http://schemas.microsoft.com/office/powerpoint/2010/main" val="255395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189038" y="2125663"/>
            <a:ext cx="10439399" cy="1828800"/>
          </a:xfrm>
        </p:spPr>
        <p:txBody>
          <a:bodyPr/>
          <a:lstStyle/>
          <a:p>
            <a:r>
              <a:rPr lang="en-US" dirty="0"/>
              <a:t>A brief outline of Microsoft SSO (Azure Active Directory) and the benefits to ISVs</a:t>
            </a:r>
          </a:p>
        </p:txBody>
      </p:sp>
    </p:spTree>
    <p:extLst>
      <p:ext uri="{BB962C8B-B14F-4D97-AF65-F5344CB8AC3E}">
        <p14:creationId xmlns:p14="http://schemas.microsoft.com/office/powerpoint/2010/main" val="3092859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s://github.com/TylerLu/EDUGraphAPI/raw/master/Images/auth-flow-admin-log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37" y="982662"/>
            <a:ext cx="12032634"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06436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120000"/>
              </a:lnSpc>
            </a:pPr>
            <a:r>
              <a:rPr lang="en-US" b="1" dirty="0">
                <a:latin typeface="Segoe UI Black" panose="020B0A02040204020203" pitchFamily="34" charset="0"/>
                <a:ea typeface="Segoe UI Black" panose="020B0A02040204020203" pitchFamily="34" charset="0"/>
                <a:cs typeface="Segoe UI Black" panose="020B0A02040204020203" pitchFamily="34" charset="0"/>
              </a:rPr>
              <a:t>App Login</a:t>
            </a:r>
          </a:p>
          <a:p>
            <a:r>
              <a:rPr lang="en-US" dirty="0"/>
              <a:t>A daemon or server app (like a Web Job) could be authenticated by a certificate. </a:t>
            </a:r>
          </a:p>
          <a:p>
            <a:r>
              <a:rPr lang="en-US" dirty="0"/>
              <a:t>No user interaction is involved.</a:t>
            </a:r>
          </a:p>
        </p:txBody>
      </p:sp>
      <p:sp>
        <p:nvSpPr>
          <p:cNvPr id="5" name="Title 4"/>
          <p:cNvSpPr>
            <a:spLocks noGrp="1"/>
          </p:cNvSpPr>
          <p:nvPr>
            <p:ph type="ctrTitle"/>
          </p:nvPr>
        </p:nvSpPr>
        <p:spPr/>
        <p:txBody>
          <a:bodyPr/>
          <a:lstStyle/>
          <a:p>
            <a:pPr algn="ctr"/>
            <a:r>
              <a:rPr lang="en-US" dirty="0" err="1"/>
              <a:t>Auth</a:t>
            </a:r>
            <a:r>
              <a:rPr lang="en-US" dirty="0"/>
              <a:t> scenarios</a:t>
            </a:r>
          </a:p>
        </p:txBody>
      </p:sp>
    </p:spTree>
    <p:extLst>
      <p:ext uri="{BB962C8B-B14F-4D97-AF65-F5344CB8AC3E}">
        <p14:creationId xmlns:p14="http://schemas.microsoft.com/office/powerpoint/2010/main" val="3851497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s://github.com/TylerLu/EDUGraphAPI/raw/master/Images/auth-flow-app-log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9637" y="2506662"/>
            <a:ext cx="8586669"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0274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89038" y="2125663"/>
            <a:ext cx="10439399" cy="1828800"/>
          </a:xfrm>
        </p:spPr>
        <p:txBody>
          <a:bodyPr/>
          <a:lstStyle/>
          <a:p>
            <a:r>
              <a:rPr lang="en-US" dirty="0"/>
              <a:t>Curated EDU Samples</a:t>
            </a:r>
          </a:p>
        </p:txBody>
      </p:sp>
    </p:spTree>
    <p:extLst>
      <p:ext uri="{BB962C8B-B14F-4D97-AF65-F5344CB8AC3E}">
        <p14:creationId xmlns:p14="http://schemas.microsoft.com/office/powerpoint/2010/main" val="2926859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856037" y="3040063"/>
            <a:ext cx="8839199" cy="914400"/>
          </a:xfrm>
        </p:spPr>
        <p:txBody>
          <a:bodyPr/>
          <a:lstStyle/>
          <a:p>
            <a:pPr marL="571500" indent="-571500">
              <a:buFont typeface="Arial" panose="020B0604020202020204" pitchFamily="34" charset="0"/>
              <a:buChar char="•"/>
            </a:pPr>
            <a:r>
              <a:rPr lang="en-US" dirty="0">
                <a:hlinkClick r:id="rId2"/>
              </a:rPr>
              <a:t>Microsoft Azure - Azure Code Samples</a:t>
            </a:r>
            <a:endParaRPr lang="en-US" dirty="0"/>
          </a:p>
          <a:p>
            <a:pPr marL="571500" indent="-571500">
              <a:buFont typeface="Arial" panose="020B0604020202020204" pitchFamily="34" charset="0"/>
              <a:buChar char="•"/>
            </a:pPr>
            <a:r>
              <a:rPr lang="en-US" dirty="0">
                <a:hlinkClick r:id="rId3"/>
              </a:rPr>
              <a:t>GitHub – Azure Active Directory</a:t>
            </a:r>
            <a:endParaRPr lang="en-US" dirty="0"/>
          </a:p>
          <a:p>
            <a:endParaRPr lang="en-US" dirty="0"/>
          </a:p>
        </p:txBody>
      </p:sp>
      <p:sp>
        <p:nvSpPr>
          <p:cNvPr id="3" name="Title 2"/>
          <p:cNvSpPr>
            <a:spLocks noGrp="1"/>
          </p:cNvSpPr>
          <p:nvPr>
            <p:ph type="ctrTitle"/>
          </p:nvPr>
        </p:nvSpPr>
        <p:spPr>
          <a:xfrm>
            <a:off x="274638" y="1537563"/>
            <a:ext cx="3276599" cy="3919398"/>
          </a:xfrm>
        </p:spPr>
        <p:txBody>
          <a:bodyPr/>
          <a:lstStyle/>
          <a:p>
            <a:pPr algn="ctr"/>
            <a:r>
              <a:rPr lang="en-US" dirty="0"/>
              <a:t>EDU Samples</a:t>
            </a:r>
          </a:p>
        </p:txBody>
      </p:sp>
    </p:spTree>
    <p:extLst>
      <p:ext uri="{BB962C8B-B14F-4D97-AF65-F5344CB8AC3E}">
        <p14:creationId xmlns:p14="http://schemas.microsoft.com/office/powerpoint/2010/main" val="308229688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89038" y="2125663"/>
            <a:ext cx="10439399" cy="1828800"/>
          </a:xfrm>
        </p:spPr>
        <p:txBody>
          <a:bodyPr/>
          <a:lstStyle/>
          <a:p>
            <a:r>
              <a:rPr lang="en-US" dirty="0"/>
              <a:t>Adding an Azure Active Directory (AAD) application to AAD with the Ibiza portal</a:t>
            </a:r>
          </a:p>
        </p:txBody>
      </p:sp>
    </p:spTree>
    <p:extLst>
      <p:ext uri="{BB962C8B-B14F-4D97-AF65-F5344CB8AC3E}">
        <p14:creationId xmlns:p14="http://schemas.microsoft.com/office/powerpoint/2010/main" val="219301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274637" y="220662"/>
            <a:ext cx="11612880" cy="640080"/>
          </a:xfrm>
        </p:spPr>
        <p:txBody>
          <a:bodyPr/>
          <a:lstStyle/>
          <a:p>
            <a:pPr>
              <a:lnSpc>
                <a:spcPct val="100000"/>
              </a:lnSpc>
              <a:spcAft>
                <a:spcPts val="0"/>
              </a:spcAft>
            </a:pPr>
            <a:r>
              <a:rPr lang="en-US" sz="3200" dirty="0"/>
              <a:t>Sign into the Azure Portal: </a:t>
            </a:r>
            <a:r>
              <a:rPr lang="en-US" sz="3200" dirty="0">
                <a:hlinkClick r:id="rId2"/>
              </a:rPr>
              <a:t>https://portal.azure.com/</a:t>
            </a:r>
            <a:endParaRPr lang="en-US" sz="3200" dirty="0"/>
          </a:p>
        </p:txBody>
      </p:sp>
      <p:pic>
        <p:nvPicPr>
          <p:cNvPr id="9" name="Picture 8"/>
          <p:cNvPicPr>
            <a:picLocks noChangeAspect="1"/>
          </p:cNvPicPr>
          <p:nvPr/>
        </p:nvPicPr>
        <p:blipFill rotWithShape="1">
          <a:blip r:embed="rId3"/>
          <a:srcRect b="13558"/>
          <a:stretch/>
        </p:blipFill>
        <p:spPr>
          <a:xfrm>
            <a:off x="1432877" y="959802"/>
            <a:ext cx="9296400" cy="4489521"/>
          </a:xfrm>
          <a:prstGeom prst="rect">
            <a:avLst/>
          </a:prstGeom>
        </p:spPr>
      </p:pic>
      <p:sp>
        <p:nvSpPr>
          <p:cNvPr id="13" name="Text Placeholder 4"/>
          <p:cNvSpPr txBox="1">
            <a:spLocks/>
          </p:cNvSpPr>
          <p:nvPr/>
        </p:nvSpPr>
        <p:spPr>
          <a:xfrm>
            <a:off x="427037" y="5548383"/>
            <a:ext cx="11612880" cy="1253051"/>
          </a:xfrm>
          <a:prstGeom prst="rect">
            <a:avLst/>
          </a:prstGeom>
        </p:spPr>
        <p:txBody>
          <a:bodyPr vert="horz" wrap="square" lIns="182880" tIns="146304" rIns="182880" bIns="146304" rtlCol="0" anchor="ctr">
            <a:noAutofit/>
          </a:bodyPr>
          <a:lstStyle>
            <a:lvl1pPr marL="0" marR="0" indent="0" algn="l" defTabSz="932742" rtl="0" eaLnBrk="1" fontAlgn="auto" latinLnBrk="0" hangingPunct="1">
              <a:lnSpc>
                <a:spcPct val="95000"/>
              </a:lnSpc>
              <a:spcBef>
                <a:spcPts val="0"/>
              </a:spcBef>
              <a:spcAft>
                <a:spcPts val="1632"/>
              </a:spcAft>
              <a:buClrTx/>
              <a:buSzPct val="90000"/>
              <a:buFont typeface="Arial" pitchFamily="34" charset="0"/>
              <a:buNone/>
              <a:tabLst/>
              <a:defRPr lang="en-US" sz="3600" kern="1200" spc="0" baseline="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marL="584200" marR="0" indent="-241300" algn="l" defTabSz="932742" rtl="0" eaLnBrk="1" fontAlgn="auto" latinLnBrk="0" hangingPunct="1">
              <a:lnSpc>
                <a:spcPct val="100000"/>
              </a:lnSpc>
              <a:spcBef>
                <a:spcPts val="816"/>
              </a:spcBef>
              <a:spcAft>
                <a:spcPts val="0"/>
              </a:spcAft>
              <a:buClrTx/>
              <a:buSzPct val="90000"/>
              <a:buFont typeface="Arial" pitchFamily="34" charset="0"/>
              <a:buChar char="•"/>
              <a:tabLst/>
              <a:defRPr sz="1900" kern="1200" spc="0" baseline="0">
                <a:solidFill>
                  <a:srgbClr val="FFFFFF"/>
                </a:solidFill>
                <a:latin typeface="+mn-lt"/>
                <a:ea typeface="+mn-ea"/>
                <a:cs typeface="+mn-cs"/>
              </a:defRPr>
            </a:lvl2pPr>
            <a:lvl3pPr marL="800100" marR="0" indent="-228600" algn="l" defTabSz="932742" rtl="0" eaLnBrk="1" fontAlgn="auto" latinLnBrk="0" hangingPunct="1">
              <a:lnSpc>
                <a:spcPct val="100000"/>
              </a:lnSpc>
              <a:spcBef>
                <a:spcPts val="816"/>
              </a:spcBef>
              <a:spcAft>
                <a:spcPts val="0"/>
              </a:spcAft>
              <a:buClrTx/>
              <a:buSzPct val="90000"/>
              <a:buFont typeface="Arial" pitchFamily="34" charset="0"/>
              <a:buChar char="•"/>
              <a:tabLst/>
              <a:defRPr sz="1900" kern="1200" spc="0" baseline="0">
                <a:solidFill>
                  <a:srgbClr val="FFFFFF"/>
                </a:solidFill>
                <a:latin typeface="+mn-lt"/>
                <a:ea typeface="+mn-ea"/>
                <a:cs typeface="+mn-cs"/>
              </a:defRPr>
            </a:lvl3pPr>
            <a:lvl4pPr marL="1028700" marR="0" indent="-228600" algn="l" defTabSz="932742" rtl="0" eaLnBrk="1" fontAlgn="auto" latinLnBrk="0" hangingPunct="1">
              <a:lnSpc>
                <a:spcPct val="100000"/>
              </a:lnSpc>
              <a:spcBef>
                <a:spcPts val="816"/>
              </a:spcBef>
              <a:spcAft>
                <a:spcPts val="0"/>
              </a:spcAft>
              <a:buClrTx/>
              <a:buSzPct val="90000"/>
              <a:buFont typeface="Arial" pitchFamily="34" charset="0"/>
              <a:buChar char="•"/>
              <a:tabLst/>
              <a:defRPr sz="1900" kern="1200" spc="0" baseline="0">
                <a:solidFill>
                  <a:srgbClr val="FFFFFF"/>
                </a:solidFill>
                <a:latin typeface="+mn-lt"/>
                <a:ea typeface="+mn-ea"/>
                <a:cs typeface="+mn-cs"/>
              </a:defRPr>
            </a:lvl4pPr>
            <a:lvl5pPr marL="1257300" marR="0" indent="-228600" algn="l" defTabSz="932742" rtl="0" eaLnBrk="1" fontAlgn="auto" latinLnBrk="0" hangingPunct="1">
              <a:lnSpc>
                <a:spcPct val="100000"/>
              </a:lnSpc>
              <a:spcBef>
                <a:spcPts val="816"/>
              </a:spcBef>
              <a:spcAft>
                <a:spcPts val="0"/>
              </a:spcAft>
              <a:buClrTx/>
              <a:buSzPct val="90000"/>
              <a:buFont typeface="Arial" pitchFamily="34" charset="0"/>
              <a:buChar char="•"/>
              <a:tabLst/>
              <a:defRPr sz="1900" kern="1200" spc="0" baseline="0">
                <a:solidFill>
                  <a:srgbClr val="FFFFFF"/>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pPr>
            <a:r>
              <a:rPr lang="en-US" sz="3200" dirty="0"/>
              <a:t>Choose your Azure AD tenant by selecting your account in the top right corner of the page.</a:t>
            </a:r>
          </a:p>
        </p:txBody>
      </p:sp>
    </p:spTree>
    <p:extLst>
      <p:ext uri="{BB962C8B-B14F-4D97-AF65-F5344CB8AC3E}">
        <p14:creationId xmlns:p14="http://schemas.microsoft.com/office/powerpoint/2010/main" val="12639895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274637" y="220662"/>
            <a:ext cx="12039600" cy="640080"/>
          </a:xfrm>
        </p:spPr>
        <p:txBody>
          <a:bodyPr/>
          <a:lstStyle/>
          <a:p>
            <a:pPr>
              <a:lnSpc>
                <a:spcPct val="100000"/>
              </a:lnSpc>
              <a:spcAft>
                <a:spcPts val="0"/>
              </a:spcAft>
            </a:pPr>
            <a:r>
              <a:rPr lang="en-US" sz="3200" dirty="0"/>
              <a:t>Click </a:t>
            </a:r>
            <a:r>
              <a:rPr lang="en-US" sz="3200" dirty="0">
                <a:latin typeface="Segoe UI Black" panose="020B0A02040204020203" pitchFamily="34" charset="0"/>
                <a:ea typeface="Segoe UI Black" panose="020B0A02040204020203" pitchFamily="34" charset="0"/>
                <a:cs typeface="Segoe UI Black" panose="020B0A02040204020203" pitchFamily="34" charset="0"/>
              </a:rPr>
              <a:t>Azure Active Directory </a:t>
            </a:r>
            <a:r>
              <a:rPr lang="en-US" sz="3200" dirty="0"/>
              <a:t>-&gt; </a:t>
            </a:r>
            <a:r>
              <a:rPr lang="en-US" sz="3200" dirty="0">
                <a:latin typeface="Segoe UI Black" panose="020B0A02040204020203" pitchFamily="34" charset="0"/>
                <a:ea typeface="Segoe UI Black" panose="020B0A02040204020203" pitchFamily="34" charset="0"/>
                <a:cs typeface="Segoe UI Black" panose="020B0A02040204020203" pitchFamily="34" charset="0"/>
              </a:rPr>
              <a:t>App registrations </a:t>
            </a:r>
            <a:r>
              <a:rPr lang="en-US" sz="3200" dirty="0"/>
              <a:t>-&gt; </a:t>
            </a:r>
            <a:r>
              <a:rPr lang="en-US" sz="3200" dirty="0">
                <a:latin typeface="Segoe UI Black" panose="020B0A02040204020203" pitchFamily="34" charset="0"/>
                <a:ea typeface="Segoe UI Black" panose="020B0A02040204020203" pitchFamily="34" charset="0"/>
                <a:cs typeface="Segoe UI Black" panose="020B0A02040204020203" pitchFamily="34" charset="0"/>
              </a:rPr>
              <a:t>+Add</a:t>
            </a:r>
          </a:p>
        </p:txBody>
      </p:sp>
      <p:pic>
        <p:nvPicPr>
          <p:cNvPr id="4" name="Picture 3"/>
          <p:cNvPicPr>
            <a:picLocks noChangeAspect="1"/>
          </p:cNvPicPr>
          <p:nvPr/>
        </p:nvPicPr>
        <p:blipFill>
          <a:blip r:embed="rId2"/>
          <a:stretch>
            <a:fillRect/>
          </a:stretch>
        </p:blipFill>
        <p:spPr>
          <a:xfrm>
            <a:off x="413498" y="999287"/>
            <a:ext cx="11713029" cy="5638800"/>
          </a:xfrm>
          <a:prstGeom prst="rect">
            <a:avLst/>
          </a:prstGeom>
          <a:ln>
            <a:solidFill>
              <a:schemeClr val="bg1">
                <a:lumMod val="85000"/>
              </a:schemeClr>
            </a:solidFill>
          </a:ln>
        </p:spPr>
      </p:pic>
    </p:spTree>
    <p:extLst>
      <p:ext uri="{BB962C8B-B14F-4D97-AF65-F5344CB8AC3E}">
        <p14:creationId xmlns:p14="http://schemas.microsoft.com/office/powerpoint/2010/main" val="361487977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237037" y="0"/>
            <a:ext cx="8199438" cy="6994525"/>
          </a:xfrm>
        </p:spPr>
        <p:txBody>
          <a:bodyPr/>
          <a:lstStyle/>
          <a:p>
            <a:pPr>
              <a:lnSpc>
                <a:spcPct val="120000"/>
              </a:lnSpc>
              <a:spcAft>
                <a:spcPts val="1200"/>
              </a:spcAft>
            </a:pPr>
            <a:r>
              <a:rPr lang="en-US" sz="3200" dirty="0"/>
              <a:t>Follow the prompts and create a new application.</a:t>
            </a:r>
          </a:p>
          <a:p>
            <a:pPr marL="457200" indent="-457200">
              <a:lnSpc>
                <a:spcPct val="120000"/>
              </a:lnSpc>
              <a:spcAft>
                <a:spcPts val="1200"/>
              </a:spcAft>
              <a:buFont typeface="Arial" panose="020B0604020202020204" pitchFamily="34" charset="0"/>
              <a:buChar char="•"/>
            </a:pPr>
            <a:r>
              <a:rPr lang="en-US" sz="2800" dirty="0"/>
              <a:t>For </a:t>
            </a:r>
            <a:r>
              <a:rPr lang="en-US" sz="2800" dirty="0">
                <a:latin typeface="+mn-lt"/>
              </a:rPr>
              <a:t>Web Applications</a:t>
            </a:r>
            <a:r>
              <a:rPr lang="en-US" sz="2800" dirty="0"/>
              <a:t>, provide the Sign-On URL, which is the base URL of your app, where users can sign in </a:t>
            </a:r>
            <a:r>
              <a:rPr lang="en-US" sz="2800" dirty="0" err="1"/>
              <a:t>e.g</a:t>
            </a:r>
            <a:r>
              <a:rPr lang="en-US" sz="2800" dirty="0"/>
              <a:t> https://localhost:44300.</a:t>
            </a:r>
          </a:p>
          <a:p>
            <a:pPr marL="457200" indent="-457200">
              <a:lnSpc>
                <a:spcPct val="120000"/>
              </a:lnSpc>
              <a:spcAft>
                <a:spcPts val="1200"/>
              </a:spcAft>
              <a:buFont typeface="Arial" panose="020B0604020202020204" pitchFamily="34" charset="0"/>
              <a:buChar char="•"/>
            </a:pPr>
            <a:r>
              <a:rPr lang="en-US" sz="2800" dirty="0"/>
              <a:t>For </a:t>
            </a:r>
            <a:r>
              <a:rPr lang="en-US" sz="2800" dirty="0">
                <a:latin typeface="+mn-lt"/>
              </a:rPr>
              <a:t>Native Applications</a:t>
            </a:r>
            <a:r>
              <a:rPr lang="en-US" sz="2800" dirty="0"/>
              <a:t>, provide a Redirect URI, which Azure AD uses to return token responses. Enter a value specific to your application, .</a:t>
            </a:r>
            <a:r>
              <a:rPr lang="en-US" sz="2800" dirty="0" err="1"/>
              <a:t>e.g</a:t>
            </a:r>
            <a:r>
              <a:rPr lang="en-US" sz="2800" dirty="0"/>
              <a:t> http://MyFirstAADApp</a:t>
            </a:r>
          </a:p>
        </p:txBody>
      </p:sp>
      <p:pic>
        <p:nvPicPr>
          <p:cNvPr id="8" name="Picture 7"/>
          <p:cNvPicPr>
            <a:picLocks noChangeAspect="1"/>
          </p:cNvPicPr>
          <p:nvPr/>
        </p:nvPicPr>
        <p:blipFill>
          <a:blip r:embed="rId2"/>
          <a:stretch>
            <a:fillRect/>
          </a:stretch>
        </p:blipFill>
        <p:spPr>
          <a:xfrm>
            <a:off x="214025" y="394219"/>
            <a:ext cx="3751780" cy="6400800"/>
          </a:xfrm>
          <a:prstGeom prst="rect">
            <a:avLst/>
          </a:prstGeom>
          <a:ln>
            <a:solidFill>
              <a:schemeClr val="bg1">
                <a:lumMod val="85000"/>
              </a:schemeClr>
            </a:solidFill>
          </a:ln>
        </p:spPr>
      </p:pic>
    </p:spTree>
    <p:extLst>
      <p:ext uri="{BB962C8B-B14F-4D97-AF65-F5344CB8AC3E}">
        <p14:creationId xmlns:p14="http://schemas.microsoft.com/office/powerpoint/2010/main" val="128364668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274637" y="220662"/>
            <a:ext cx="12039600" cy="533400"/>
          </a:xfrm>
        </p:spPr>
        <p:txBody>
          <a:bodyPr/>
          <a:lstStyle/>
          <a:p>
            <a:pPr>
              <a:lnSpc>
                <a:spcPct val="100000"/>
              </a:lnSpc>
              <a:spcAft>
                <a:spcPts val="0"/>
              </a:spcAft>
            </a:pPr>
            <a:r>
              <a:rPr lang="en-US" sz="3200" dirty="0">
                <a:ea typeface="Segoe UI Black" panose="020B0A02040204020203" pitchFamily="34" charset="0"/>
                <a:cs typeface="Segoe UI Black" panose="020B0A02040204020203" pitchFamily="34" charset="0"/>
              </a:rPr>
              <a:t>Once completed, the app registration appears in the list.</a:t>
            </a:r>
          </a:p>
        </p:txBody>
      </p:sp>
      <p:pic>
        <p:nvPicPr>
          <p:cNvPr id="4" name="Picture 3"/>
          <p:cNvPicPr>
            <a:picLocks noChangeAspect="1"/>
          </p:cNvPicPr>
          <p:nvPr/>
        </p:nvPicPr>
        <p:blipFill>
          <a:blip r:embed="rId3"/>
          <a:stretch>
            <a:fillRect/>
          </a:stretch>
        </p:blipFill>
        <p:spPr>
          <a:xfrm>
            <a:off x="284337" y="906462"/>
            <a:ext cx="11887200" cy="5167213"/>
          </a:xfrm>
          <a:prstGeom prst="rect">
            <a:avLst/>
          </a:prstGeom>
          <a:ln>
            <a:solidFill>
              <a:schemeClr val="bg1">
                <a:lumMod val="85000"/>
              </a:schemeClr>
            </a:solidFill>
          </a:ln>
        </p:spPr>
      </p:pic>
      <p:sp>
        <p:nvSpPr>
          <p:cNvPr id="6" name="Text Placeholder 4"/>
          <p:cNvSpPr txBox="1">
            <a:spLocks/>
          </p:cNvSpPr>
          <p:nvPr/>
        </p:nvSpPr>
        <p:spPr>
          <a:xfrm>
            <a:off x="274637" y="6226075"/>
            <a:ext cx="12039600" cy="533400"/>
          </a:xfrm>
          <a:prstGeom prst="rect">
            <a:avLst/>
          </a:prstGeom>
        </p:spPr>
        <p:txBody>
          <a:bodyPr vert="horz" wrap="square" lIns="182880" tIns="146304" rIns="182880" bIns="146304" rtlCol="0" anchor="ctr">
            <a:noAutofit/>
          </a:bodyPr>
          <a:lstStyle>
            <a:lvl1pPr marL="0" marR="0" indent="0" algn="l" defTabSz="932742" rtl="0" eaLnBrk="1" fontAlgn="auto" latinLnBrk="0" hangingPunct="1">
              <a:lnSpc>
                <a:spcPct val="95000"/>
              </a:lnSpc>
              <a:spcBef>
                <a:spcPts val="0"/>
              </a:spcBef>
              <a:spcAft>
                <a:spcPts val="1632"/>
              </a:spcAft>
              <a:buClrTx/>
              <a:buSzPct val="90000"/>
              <a:buFont typeface="Arial" pitchFamily="34" charset="0"/>
              <a:buNone/>
              <a:tabLst/>
              <a:defRPr lang="en-US" sz="3600" kern="1200" spc="0" baseline="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marL="584200" marR="0" indent="-241300" algn="l" defTabSz="932742" rtl="0" eaLnBrk="1" fontAlgn="auto" latinLnBrk="0" hangingPunct="1">
              <a:lnSpc>
                <a:spcPct val="100000"/>
              </a:lnSpc>
              <a:spcBef>
                <a:spcPts val="816"/>
              </a:spcBef>
              <a:spcAft>
                <a:spcPts val="0"/>
              </a:spcAft>
              <a:buClrTx/>
              <a:buSzPct val="90000"/>
              <a:buFont typeface="Arial" pitchFamily="34" charset="0"/>
              <a:buChar char="•"/>
              <a:tabLst/>
              <a:defRPr sz="1900" kern="1200" spc="0" baseline="0">
                <a:solidFill>
                  <a:srgbClr val="FFFFFF"/>
                </a:solidFill>
                <a:latin typeface="+mn-lt"/>
                <a:ea typeface="+mn-ea"/>
                <a:cs typeface="+mn-cs"/>
              </a:defRPr>
            </a:lvl2pPr>
            <a:lvl3pPr marL="800100" marR="0" indent="-228600" algn="l" defTabSz="932742" rtl="0" eaLnBrk="1" fontAlgn="auto" latinLnBrk="0" hangingPunct="1">
              <a:lnSpc>
                <a:spcPct val="100000"/>
              </a:lnSpc>
              <a:spcBef>
                <a:spcPts val="816"/>
              </a:spcBef>
              <a:spcAft>
                <a:spcPts val="0"/>
              </a:spcAft>
              <a:buClrTx/>
              <a:buSzPct val="90000"/>
              <a:buFont typeface="Arial" pitchFamily="34" charset="0"/>
              <a:buChar char="•"/>
              <a:tabLst/>
              <a:defRPr sz="1900" kern="1200" spc="0" baseline="0">
                <a:solidFill>
                  <a:srgbClr val="FFFFFF"/>
                </a:solidFill>
                <a:latin typeface="+mn-lt"/>
                <a:ea typeface="+mn-ea"/>
                <a:cs typeface="+mn-cs"/>
              </a:defRPr>
            </a:lvl3pPr>
            <a:lvl4pPr marL="1028700" marR="0" indent="-228600" algn="l" defTabSz="932742" rtl="0" eaLnBrk="1" fontAlgn="auto" latinLnBrk="0" hangingPunct="1">
              <a:lnSpc>
                <a:spcPct val="100000"/>
              </a:lnSpc>
              <a:spcBef>
                <a:spcPts val="816"/>
              </a:spcBef>
              <a:spcAft>
                <a:spcPts val="0"/>
              </a:spcAft>
              <a:buClrTx/>
              <a:buSzPct val="90000"/>
              <a:buFont typeface="Arial" pitchFamily="34" charset="0"/>
              <a:buChar char="•"/>
              <a:tabLst/>
              <a:defRPr sz="1900" kern="1200" spc="0" baseline="0">
                <a:solidFill>
                  <a:srgbClr val="FFFFFF"/>
                </a:solidFill>
                <a:latin typeface="+mn-lt"/>
                <a:ea typeface="+mn-ea"/>
                <a:cs typeface="+mn-cs"/>
              </a:defRPr>
            </a:lvl4pPr>
            <a:lvl5pPr marL="1257300" marR="0" indent="-228600" algn="l" defTabSz="932742" rtl="0" eaLnBrk="1" fontAlgn="auto" latinLnBrk="0" hangingPunct="1">
              <a:lnSpc>
                <a:spcPct val="100000"/>
              </a:lnSpc>
              <a:spcBef>
                <a:spcPts val="816"/>
              </a:spcBef>
              <a:spcAft>
                <a:spcPts val="0"/>
              </a:spcAft>
              <a:buClrTx/>
              <a:buSzPct val="90000"/>
              <a:buFont typeface="Arial" pitchFamily="34" charset="0"/>
              <a:buChar char="•"/>
              <a:tabLst/>
              <a:defRPr sz="1900" kern="1200" spc="0" baseline="0">
                <a:solidFill>
                  <a:srgbClr val="FFFFFF"/>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Aft>
                <a:spcPts val="0"/>
              </a:spcAft>
            </a:pPr>
            <a:r>
              <a:rPr lang="en-US" sz="3200" dirty="0">
                <a:ea typeface="Segoe UI Black" panose="020B0A02040204020203" pitchFamily="34" charset="0"/>
                <a:cs typeface="Segoe UI Black" panose="020B0A02040204020203" pitchFamily="34" charset="0"/>
              </a:rPr>
              <a:t>Click it to view its details.</a:t>
            </a:r>
          </a:p>
        </p:txBody>
      </p:sp>
    </p:spTree>
    <p:extLst>
      <p:ext uri="{BB962C8B-B14F-4D97-AF65-F5344CB8AC3E}">
        <p14:creationId xmlns:p14="http://schemas.microsoft.com/office/powerpoint/2010/main" val="35720910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3040063"/>
            <a:ext cx="7315203" cy="914400"/>
          </a:xfrm>
        </p:spPr>
        <p:txBody>
          <a:bodyPr/>
          <a:lstStyle/>
          <a:p>
            <a:pPr>
              <a:lnSpc>
                <a:spcPct val="120000"/>
              </a:lnSpc>
            </a:pPr>
            <a:r>
              <a:rPr lang="en-US" spc="-200" dirty="0">
                <a:latin typeface="Segoe UI Black" panose="020B0A02040204020203" pitchFamily="34" charset="0"/>
                <a:ea typeface="Segoe UI Black" panose="020B0A02040204020203" pitchFamily="34" charset="0"/>
                <a:cs typeface="Segoe UI Black" panose="020B0A02040204020203" pitchFamily="34" charset="0"/>
              </a:rPr>
              <a:t>Azure Active Directory (Azure AD) </a:t>
            </a:r>
            <a:r>
              <a:rPr lang="en-US" dirty="0"/>
              <a:t>is Microsoft’s multi-tenant cloud based directory and identity management service.</a:t>
            </a:r>
          </a:p>
        </p:txBody>
      </p:sp>
      <p:sp>
        <p:nvSpPr>
          <p:cNvPr id="5" name="Title 4"/>
          <p:cNvSpPr>
            <a:spLocks noGrp="1"/>
          </p:cNvSpPr>
          <p:nvPr>
            <p:ph type="ctrTitle"/>
          </p:nvPr>
        </p:nvSpPr>
        <p:spPr/>
        <p:txBody>
          <a:bodyPr/>
          <a:lstStyle/>
          <a:p>
            <a:pPr algn="ctr"/>
            <a:r>
              <a:rPr lang="en-US" dirty="0"/>
              <a:t>Azure AD</a:t>
            </a:r>
          </a:p>
        </p:txBody>
      </p:sp>
    </p:spTree>
    <p:extLst>
      <p:ext uri="{BB962C8B-B14F-4D97-AF65-F5344CB8AC3E}">
        <p14:creationId xmlns:p14="http://schemas.microsoft.com/office/powerpoint/2010/main" val="2959571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274637" y="220662"/>
            <a:ext cx="12039600" cy="533400"/>
          </a:xfrm>
        </p:spPr>
        <p:txBody>
          <a:bodyPr/>
          <a:lstStyle/>
          <a:p>
            <a:pPr>
              <a:lnSpc>
                <a:spcPct val="100000"/>
              </a:lnSpc>
              <a:spcAft>
                <a:spcPts val="0"/>
              </a:spcAft>
            </a:pPr>
            <a:r>
              <a:rPr lang="en-US" sz="3200" dirty="0">
                <a:ea typeface="Segoe UI Black" panose="020B0A02040204020203" pitchFamily="34" charset="0"/>
                <a:cs typeface="Segoe UI Black" panose="020B0A02040204020203" pitchFamily="34" charset="0"/>
              </a:rPr>
              <a:t>Click </a:t>
            </a:r>
            <a:r>
              <a:rPr lang="en-US" sz="3200" dirty="0">
                <a:latin typeface="Segoe UI Black" panose="020B0A02040204020203" pitchFamily="34" charset="0"/>
                <a:ea typeface="Segoe UI Black" panose="020B0A02040204020203" pitchFamily="34" charset="0"/>
                <a:cs typeface="Segoe UI Black" panose="020B0A02040204020203" pitchFamily="34" charset="0"/>
              </a:rPr>
              <a:t>All settings</a:t>
            </a:r>
          </a:p>
        </p:txBody>
      </p:sp>
      <p:pic>
        <p:nvPicPr>
          <p:cNvPr id="8" name="Picture 7"/>
          <p:cNvPicPr>
            <a:picLocks noChangeAspect="1"/>
          </p:cNvPicPr>
          <p:nvPr/>
        </p:nvPicPr>
        <p:blipFill>
          <a:blip r:embed="rId3"/>
          <a:stretch>
            <a:fillRect/>
          </a:stretch>
        </p:blipFill>
        <p:spPr>
          <a:xfrm>
            <a:off x="295840" y="906462"/>
            <a:ext cx="11830942" cy="5638800"/>
          </a:xfrm>
          <a:prstGeom prst="rect">
            <a:avLst/>
          </a:prstGeom>
          <a:ln>
            <a:solidFill>
              <a:schemeClr val="bg1">
                <a:lumMod val="85000"/>
              </a:schemeClr>
            </a:solidFill>
          </a:ln>
        </p:spPr>
      </p:pic>
    </p:spTree>
    <p:extLst>
      <p:ext uri="{BB962C8B-B14F-4D97-AF65-F5344CB8AC3E}">
        <p14:creationId xmlns:p14="http://schemas.microsoft.com/office/powerpoint/2010/main" val="293542742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237037" y="0"/>
            <a:ext cx="8199438" cy="6994525"/>
          </a:xfrm>
        </p:spPr>
        <p:txBody>
          <a:bodyPr/>
          <a:lstStyle/>
          <a:p>
            <a:pPr marL="342900" indent="-342900">
              <a:lnSpc>
                <a:spcPct val="120000"/>
              </a:lnSpc>
              <a:spcAft>
                <a:spcPts val="600"/>
              </a:spcAft>
              <a:buFont typeface="Arial" panose="020B0604020202020204" pitchFamily="34" charset="0"/>
              <a:buChar char="•"/>
            </a:pPr>
            <a:r>
              <a:rPr lang="en-US" sz="2400" dirty="0"/>
              <a:t>The </a:t>
            </a:r>
            <a:r>
              <a:rPr lang="en-US" sz="2400" b="1" dirty="0">
                <a:latin typeface="Segoe UI Black" panose="020B0A02040204020203" pitchFamily="34" charset="0"/>
                <a:ea typeface="Segoe UI Black" panose="020B0A02040204020203" pitchFamily="34" charset="0"/>
                <a:cs typeface="Segoe UI Black" panose="020B0A02040204020203" pitchFamily="34" charset="0"/>
              </a:rPr>
              <a:t>Properties</a:t>
            </a:r>
            <a:r>
              <a:rPr lang="en-US" sz="2400" dirty="0"/>
              <a:t> page lets you modify the general information for the application. This includes the application name, the sign-on URL, and the logout URL.</a:t>
            </a:r>
          </a:p>
          <a:p>
            <a:pPr marL="342900" indent="-342900">
              <a:lnSpc>
                <a:spcPct val="120000"/>
              </a:lnSpc>
              <a:spcAft>
                <a:spcPts val="600"/>
              </a:spcAft>
              <a:buFont typeface="Arial" panose="020B0604020202020204" pitchFamily="34" charset="0"/>
              <a:buChar char="•"/>
            </a:pPr>
            <a:r>
              <a:rPr lang="en-US" sz="2400" dirty="0"/>
              <a:t>The </a:t>
            </a:r>
            <a:r>
              <a:rPr lang="en-US" sz="2400" dirty="0">
                <a:latin typeface="Segoe UI Black" panose="020B0A02040204020203" pitchFamily="34" charset="0"/>
                <a:ea typeface="Segoe UI Black" panose="020B0A02040204020203" pitchFamily="34" charset="0"/>
                <a:cs typeface="Segoe UI Black" panose="020B0A02040204020203" pitchFamily="34" charset="0"/>
              </a:rPr>
              <a:t>Reply URLs</a:t>
            </a:r>
            <a:r>
              <a:rPr lang="en-US" sz="2400" dirty="0"/>
              <a:t> page allows you to add a reply URL, which is where Azure AD sends token responses.</a:t>
            </a:r>
          </a:p>
          <a:p>
            <a:pPr marL="342900" indent="-342900">
              <a:lnSpc>
                <a:spcPct val="120000"/>
              </a:lnSpc>
              <a:spcAft>
                <a:spcPts val="600"/>
              </a:spcAft>
              <a:buFont typeface="Arial" panose="020B0604020202020204" pitchFamily="34" charset="0"/>
              <a:buChar char="•"/>
            </a:pPr>
            <a:r>
              <a:rPr lang="en-US" sz="2400" dirty="0"/>
              <a:t>The </a:t>
            </a:r>
            <a:r>
              <a:rPr lang="en-US" sz="2400" dirty="0">
                <a:latin typeface="Segoe UI Black" panose="020B0A02040204020203" pitchFamily="34" charset="0"/>
                <a:ea typeface="Segoe UI Black" panose="020B0A02040204020203" pitchFamily="34" charset="0"/>
                <a:cs typeface="Segoe UI Black" panose="020B0A02040204020203" pitchFamily="34" charset="0"/>
              </a:rPr>
              <a:t>Owners</a:t>
            </a:r>
            <a:r>
              <a:rPr lang="en-US" sz="2400" dirty="0"/>
              <a:t> page allows you to add application owners.</a:t>
            </a:r>
          </a:p>
          <a:p>
            <a:pPr marL="342900" indent="-342900">
              <a:lnSpc>
                <a:spcPct val="120000"/>
              </a:lnSpc>
              <a:spcAft>
                <a:spcPts val="600"/>
              </a:spcAft>
              <a:buFont typeface="Arial" panose="020B0604020202020204" pitchFamily="34" charset="0"/>
              <a:buChar char="•"/>
            </a:pPr>
            <a:r>
              <a:rPr lang="en-US" sz="2400" dirty="0"/>
              <a:t>The </a:t>
            </a:r>
            <a:r>
              <a:rPr lang="en-US" sz="2400" dirty="0">
                <a:latin typeface="Segoe UI Black" panose="020B0A02040204020203" pitchFamily="34" charset="0"/>
                <a:ea typeface="Segoe UI Black" panose="020B0A02040204020203" pitchFamily="34" charset="0"/>
                <a:cs typeface="Segoe UI Black" panose="020B0A02040204020203" pitchFamily="34" charset="0"/>
              </a:rPr>
              <a:t>Permissions</a:t>
            </a:r>
            <a:r>
              <a:rPr lang="en-US" sz="2400" dirty="0"/>
              <a:t> page allows you to configure permissions for the app. For example, to access the MS Graph API, click </a:t>
            </a:r>
            <a:r>
              <a:rPr lang="en-US" sz="2400" b="1" dirty="0"/>
              <a:t>Add</a:t>
            </a:r>
            <a:r>
              <a:rPr lang="en-US" sz="2400" dirty="0"/>
              <a:t> and select </a:t>
            </a:r>
            <a:r>
              <a:rPr lang="en-US" sz="2400" b="1" dirty="0"/>
              <a:t>Microsoft Graph</a:t>
            </a:r>
            <a:r>
              <a:rPr lang="en-US" sz="2400" dirty="0"/>
              <a:t> in the API selector, then choose the permission required, for example </a:t>
            </a:r>
            <a:r>
              <a:rPr lang="en-US" sz="2400" b="1" dirty="0"/>
              <a:t>Read Directory Data</a:t>
            </a:r>
            <a:r>
              <a:rPr lang="en-US" sz="2400" dirty="0"/>
              <a:t>.</a:t>
            </a:r>
          </a:p>
          <a:p>
            <a:pPr marL="342900" indent="-342900">
              <a:lnSpc>
                <a:spcPct val="120000"/>
              </a:lnSpc>
              <a:spcAft>
                <a:spcPts val="600"/>
              </a:spcAft>
              <a:buFont typeface="Arial" panose="020B0604020202020204" pitchFamily="34" charset="0"/>
              <a:buChar char="•"/>
            </a:pPr>
            <a:r>
              <a:rPr lang="en-US" sz="2400" dirty="0"/>
              <a:t>The </a:t>
            </a:r>
            <a:r>
              <a:rPr lang="en-US" sz="2400" dirty="0">
                <a:latin typeface="Segoe UI Black" panose="020B0A02040204020203" pitchFamily="34" charset="0"/>
                <a:ea typeface="Segoe UI Black" panose="020B0A02040204020203" pitchFamily="34" charset="0"/>
                <a:cs typeface="Segoe UI Black" panose="020B0A02040204020203" pitchFamily="34" charset="0"/>
              </a:rPr>
              <a:t>Keys</a:t>
            </a:r>
            <a:r>
              <a:rPr lang="en-US" sz="2400" dirty="0"/>
              <a:t> page allows you to add application secrets. The secret will only be displayed once immediately after creation, so make sure to copy it for further use.</a:t>
            </a:r>
          </a:p>
        </p:txBody>
      </p:sp>
      <p:pic>
        <p:nvPicPr>
          <p:cNvPr id="2" name="Picture 1"/>
          <p:cNvPicPr>
            <a:picLocks noChangeAspect="1"/>
          </p:cNvPicPr>
          <p:nvPr/>
        </p:nvPicPr>
        <p:blipFill>
          <a:blip r:embed="rId2"/>
          <a:stretch>
            <a:fillRect/>
          </a:stretch>
        </p:blipFill>
        <p:spPr>
          <a:xfrm>
            <a:off x="195799" y="373062"/>
            <a:ext cx="4078962" cy="5486400"/>
          </a:xfrm>
          <a:prstGeom prst="rect">
            <a:avLst/>
          </a:prstGeom>
          <a:ln>
            <a:solidFill>
              <a:schemeClr val="bg1">
                <a:lumMod val="85000"/>
              </a:schemeClr>
            </a:solidFill>
          </a:ln>
        </p:spPr>
      </p:pic>
    </p:spTree>
    <p:extLst>
      <p:ext uri="{BB962C8B-B14F-4D97-AF65-F5344CB8AC3E}">
        <p14:creationId xmlns:p14="http://schemas.microsoft.com/office/powerpoint/2010/main" val="30884560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122237" y="220662"/>
            <a:ext cx="12192000" cy="1676400"/>
          </a:xfrm>
        </p:spPr>
        <p:txBody>
          <a:bodyPr/>
          <a:lstStyle/>
          <a:p>
            <a:pPr>
              <a:lnSpc>
                <a:spcPct val="120000"/>
              </a:lnSpc>
              <a:spcAft>
                <a:spcPts val="0"/>
              </a:spcAft>
            </a:pPr>
            <a:r>
              <a:rPr lang="en-US" sz="3200" spc="-150" dirty="0"/>
              <a:t>You can use the inline manifest editor to modify certain application properties that are not exposed directly in the Azure portal. </a:t>
            </a:r>
            <a:r>
              <a:rPr lang="en-US" sz="3200" spc="-150" dirty="0">
                <a:ea typeface="Segoe UI Black" panose="020B0A02040204020203" pitchFamily="34" charset="0"/>
                <a:cs typeface="Segoe UI Black" panose="020B0A02040204020203" pitchFamily="34" charset="0"/>
              </a:rPr>
              <a:t>Click </a:t>
            </a:r>
            <a:r>
              <a:rPr lang="en-US" sz="3200" spc="-150" dirty="0">
                <a:latin typeface="Segoe UI Black" panose="020B0A02040204020203" pitchFamily="34" charset="0"/>
                <a:ea typeface="Segoe UI Black" panose="020B0A02040204020203" pitchFamily="34" charset="0"/>
                <a:cs typeface="Segoe UI Black" panose="020B0A02040204020203" pitchFamily="34" charset="0"/>
              </a:rPr>
              <a:t>Manifest</a:t>
            </a:r>
            <a:r>
              <a:rPr lang="en-US" sz="3200" spc="-150" dirty="0">
                <a:ea typeface="Segoe UI Black" panose="020B0A02040204020203" pitchFamily="34" charset="0"/>
                <a:cs typeface="Segoe UI Black" panose="020B0A02040204020203" pitchFamily="34" charset="0"/>
              </a:rPr>
              <a:t>..</a:t>
            </a:r>
          </a:p>
          <a:p>
            <a:pPr>
              <a:lnSpc>
                <a:spcPct val="100000"/>
              </a:lnSpc>
              <a:spcAft>
                <a:spcPts val="0"/>
              </a:spcAft>
            </a:pPr>
            <a:endParaRPr lang="en-US" sz="3200" dirty="0">
              <a:ea typeface="Segoe UI Black" panose="020B0A02040204020203" pitchFamily="34" charset="0"/>
              <a:cs typeface="Segoe UI Black" panose="020B0A02040204020203" pitchFamily="34" charset="0"/>
            </a:endParaRPr>
          </a:p>
        </p:txBody>
      </p:sp>
      <p:sp>
        <p:nvSpPr>
          <p:cNvPr id="6" name="Text Placeholder 4"/>
          <p:cNvSpPr txBox="1">
            <a:spLocks/>
          </p:cNvSpPr>
          <p:nvPr/>
        </p:nvSpPr>
        <p:spPr>
          <a:xfrm>
            <a:off x="8369097" y="1725405"/>
            <a:ext cx="4038600" cy="749438"/>
          </a:xfrm>
          <a:prstGeom prst="rect">
            <a:avLst/>
          </a:prstGeom>
        </p:spPr>
        <p:txBody>
          <a:bodyPr vert="horz" wrap="square" lIns="182880" tIns="146304" rIns="182880" bIns="146304" rtlCol="0" anchor="ctr">
            <a:noAutofit/>
          </a:bodyPr>
          <a:lstStyle>
            <a:lvl1pPr marL="0" marR="0" indent="0" algn="l" defTabSz="932742" rtl="0" eaLnBrk="1" fontAlgn="auto" latinLnBrk="0" hangingPunct="1">
              <a:lnSpc>
                <a:spcPct val="95000"/>
              </a:lnSpc>
              <a:spcBef>
                <a:spcPts val="0"/>
              </a:spcBef>
              <a:spcAft>
                <a:spcPts val="1632"/>
              </a:spcAft>
              <a:buClrTx/>
              <a:buSzPct val="90000"/>
              <a:buFont typeface="Arial" pitchFamily="34" charset="0"/>
              <a:buNone/>
              <a:tabLst/>
              <a:defRPr lang="en-US" sz="3600" kern="1200" spc="0" baseline="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marL="584200" marR="0" indent="-241300" algn="l" defTabSz="932742" rtl="0" eaLnBrk="1" fontAlgn="auto" latinLnBrk="0" hangingPunct="1">
              <a:lnSpc>
                <a:spcPct val="100000"/>
              </a:lnSpc>
              <a:spcBef>
                <a:spcPts val="816"/>
              </a:spcBef>
              <a:spcAft>
                <a:spcPts val="0"/>
              </a:spcAft>
              <a:buClrTx/>
              <a:buSzPct val="90000"/>
              <a:buFont typeface="Arial" pitchFamily="34" charset="0"/>
              <a:buChar char="•"/>
              <a:tabLst/>
              <a:defRPr sz="1900" kern="1200" spc="0" baseline="0">
                <a:solidFill>
                  <a:srgbClr val="FFFFFF"/>
                </a:solidFill>
                <a:latin typeface="+mn-lt"/>
                <a:ea typeface="+mn-ea"/>
                <a:cs typeface="+mn-cs"/>
              </a:defRPr>
            </a:lvl2pPr>
            <a:lvl3pPr marL="800100" marR="0" indent="-228600" algn="l" defTabSz="932742" rtl="0" eaLnBrk="1" fontAlgn="auto" latinLnBrk="0" hangingPunct="1">
              <a:lnSpc>
                <a:spcPct val="100000"/>
              </a:lnSpc>
              <a:spcBef>
                <a:spcPts val="816"/>
              </a:spcBef>
              <a:spcAft>
                <a:spcPts val="0"/>
              </a:spcAft>
              <a:buClrTx/>
              <a:buSzPct val="90000"/>
              <a:buFont typeface="Arial" pitchFamily="34" charset="0"/>
              <a:buChar char="•"/>
              <a:tabLst/>
              <a:defRPr sz="1900" kern="1200" spc="0" baseline="0">
                <a:solidFill>
                  <a:srgbClr val="FFFFFF"/>
                </a:solidFill>
                <a:latin typeface="+mn-lt"/>
                <a:ea typeface="+mn-ea"/>
                <a:cs typeface="+mn-cs"/>
              </a:defRPr>
            </a:lvl3pPr>
            <a:lvl4pPr marL="1028700" marR="0" indent="-228600" algn="l" defTabSz="932742" rtl="0" eaLnBrk="1" fontAlgn="auto" latinLnBrk="0" hangingPunct="1">
              <a:lnSpc>
                <a:spcPct val="100000"/>
              </a:lnSpc>
              <a:spcBef>
                <a:spcPts val="816"/>
              </a:spcBef>
              <a:spcAft>
                <a:spcPts val="0"/>
              </a:spcAft>
              <a:buClrTx/>
              <a:buSzPct val="90000"/>
              <a:buFont typeface="Arial" pitchFamily="34" charset="0"/>
              <a:buChar char="•"/>
              <a:tabLst/>
              <a:defRPr sz="1900" kern="1200" spc="0" baseline="0">
                <a:solidFill>
                  <a:srgbClr val="FFFFFF"/>
                </a:solidFill>
                <a:latin typeface="+mn-lt"/>
                <a:ea typeface="+mn-ea"/>
                <a:cs typeface="+mn-cs"/>
              </a:defRPr>
            </a:lvl4pPr>
            <a:lvl5pPr marL="1257300" marR="0" indent="-228600" algn="l" defTabSz="932742" rtl="0" eaLnBrk="1" fontAlgn="auto" latinLnBrk="0" hangingPunct="1">
              <a:lnSpc>
                <a:spcPct val="100000"/>
              </a:lnSpc>
              <a:spcBef>
                <a:spcPts val="816"/>
              </a:spcBef>
              <a:spcAft>
                <a:spcPts val="0"/>
              </a:spcAft>
              <a:buClrTx/>
              <a:buSzPct val="90000"/>
              <a:buFont typeface="Arial" pitchFamily="34" charset="0"/>
              <a:buChar char="•"/>
              <a:tabLst/>
              <a:defRPr sz="1900" kern="1200" spc="0" baseline="0">
                <a:solidFill>
                  <a:srgbClr val="FFFFFF"/>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Aft>
                <a:spcPts val="0"/>
              </a:spcAft>
            </a:pPr>
            <a:endParaRPr lang="en-US" sz="3200" dirty="0">
              <a:ea typeface="Segoe UI Black" panose="020B0A02040204020203" pitchFamily="34" charset="0"/>
              <a:cs typeface="Segoe UI Black" panose="020B0A02040204020203" pitchFamily="34" charset="0"/>
            </a:endParaRPr>
          </a:p>
        </p:txBody>
      </p:sp>
      <p:sp>
        <p:nvSpPr>
          <p:cNvPr id="7" name="Text Placeholder 4"/>
          <p:cNvSpPr txBox="1">
            <a:spLocks/>
          </p:cNvSpPr>
          <p:nvPr/>
        </p:nvSpPr>
        <p:spPr>
          <a:xfrm>
            <a:off x="122237" y="5330772"/>
            <a:ext cx="12192000" cy="1504744"/>
          </a:xfrm>
          <a:prstGeom prst="rect">
            <a:avLst/>
          </a:prstGeom>
        </p:spPr>
        <p:txBody>
          <a:bodyPr vert="horz" wrap="square" lIns="182880" tIns="146304" rIns="182880" bIns="146304" rtlCol="0" anchor="ctr">
            <a:noAutofit/>
          </a:bodyPr>
          <a:lstStyle>
            <a:lvl1pPr marL="0" marR="0" indent="0" algn="l" defTabSz="932742" rtl="0" eaLnBrk="1" fontAlgn="auto" latinLnBrk="0" hangingPunct="1">
              <a:lnSpc>
                <a:spcPct val="95000"/>
              </a:lnSpc>
              <a:spcBef>
                <a:spcPts val="0"/>
              </a:spcBef>
              <a:spcAft>
                <a:spcPts val="1632"/>
              </a:spcAft>
              <a:buClrTx/>
              <a:buSzPct val="90000"/>
              <a:buFont typeface="Arial" pitchFamily="34" charset="0"/>
              <a:buNone/>
              <a:tabLst/>
              <a:defRPr lang="en-US" sz="3600" kern="1200" spc="0" baseline="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marL="584200" marR="0" indent="-241300" algn="l" defTabSz="932742" rtl="0" eaLnBrk="1" fontAlgn="auto" latinLnBrk="0" hangingPunct="1">
              <a:lnSpc>
                <a:spcPct val="100000"/>
              </a:lnSpc>
              <a:spcBef>
                <a:spcPts val="816"/>
              </a:spcBef>
              <a:spcAft>
                <a:spcPts val="0"/>
              </a:spcAft>
              <a:buClrTx/>
              <a:buSzPct val="90000"/>
              <a:buFont typeface="Arial" pitchFamily="34" charset="0"/>
              <a:buChar char="•"/>
              <a:tabLst/>
              <a:defRPr sz="1900" kern="1200" spc="0" baseline="0">
                <a:solidFill>
                  <a:srgbClr val="FFFFFF"/>
                </a:solidFill>
                <a:latin typeface="+mn-lt"/>
                <a:ea typeface="+mn-ea"/>
                <a:cs typeface="+mn-cs"/>
              </a:defRPr>
            </a:lvl2pPr>
            <a:lvl3pPr marL="800100" marR="0" indent="-228600" algn="l" defTabSz="932742" rtl="0" eaLnBrk="1" fontAlgn="auto" latinLnBrk="0" hangingPunct="1">
              <a:lnSpc>
                <a:spcPct val="100000"/>
              </a:lnSpc>
              <a:spcBef>
                <a:spcPts val="816"/>
              </a:spcBef>
              <a:spcAft>
                <a:spcPts val="0"/>
              </a:spcAft>
              <a:buClrTx/>
              <a:buSzPct val="90000"/>
              <a:buFont typeface="Arial" pitchFamily="34" charset="0"/>
              <a:buChar char="•"/>
              <a:tabLst/>
              <a:defRPr sz="1900" kern="1200" spc="0" baseline="0">
                <a:solidFill>
                  <a:srgbClr val="FFFFFF"/>
                </a:solidFill>
                <a:latin typeface="+mn-lt"/>
                <a:ea typeface="+mn-ea"/>
                <a:cs typeface="+mn-cs"/>
              </a:defRPr>
            </a:lvl3pPr>
            <a:lvl4pPr marL="1028700" marR="0" indent="-228600" algn="l" defTabSz="932742" rtl="0" eaLnBrk="1" fontAlgn="auto" latinLnBrk="0" hangingPunct="1">
              <a:lnSpc>
                <a:spcPct val="100000"/>
              </a:lnSpc>
              <a:spcBef>
                <a:spcPts val="816"/>
              </a:spcBef>
              <a:spcAft>
                <a:spcPts val="0"/>
              </a:spcAft>
              <a:buClrTx/>
              <a:buSzPct val="90000"/>
              <a:buFont typeface="Arial" pitchFamily="34" charset="0"/>
              <a:buChar char="•"/>
              <a:tabLst/>
              <a:defRPr sz="1900" kern="1200" spc="0" baseline="0">
                <a:solidFill>
                  <a:srgbClr val="FFFFFF"/>
                </a:solidFill>
                <a:latin typeface="+mn-lt"/>
                <a:ea typeface="+mn-ea"/>
                <a:cs typeface="+mn-cs"/>
              </a:defRPr>
            </a:lvl4pPr>
            <a:lvl5pPr marL="1257300" marR="0" indent="-228600" algn="l" defTabSz="932742" rtl="0" eaLnBrk="1" fontAlgn="auto" latinLnBrk="0" hangingPunct="1">
              <a:lnSpc>
                <a:spcPct val="100000"/>
              </a:lnSpc>
              <a:spcBef>
                <a:spcPts val="816"/>
              </a:spcBef>
              <a:spcAft>
                <a:spcPts val="0"/>
              </a:spcAft>
              <a:buClrTx/>
              <a:buSzPct val="90000"/>
              <a:buFont typeface="Arial" pitchFamily="34" charset="0"/>
              <a:buChar char="•"/>
              <a:tabLst/>
              <a:defRPr sz="1900" kern="1200" spc="0" baseline="0">
                <a:solidFill>
                  <a:srgbClr val="FFFFFF"/>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pPr>
            <a:r>
              <a:rPr lang="en-US" sz="2800" dirty="0"/>
              <a:t>You can directly make changes to the manifest and save it when you're ready. Alternatively, you can </a:t>
            </a:r>
            <a:r>
              <a:rPr lang="en-US" sz="2800" dirty="0">
                <a:latin typeface="Segoe UI Black" panose="020B0A02040204020203" pitchFamily="34" charset="0"/>
                <a:ea typeface="Segoe UI Black" panose="020B0A02040204020203" pitchFamily="34" charset="0"/>
                <a:cs typeface="Segoe UI Black" panose="020B0A02040204020203" pitchFamily="34" charset="0"/>
              </a:rPr>
              <a:t>download</a:t>
            </a:r>
            <a:r>
              <a:rPr lang="en-US" sz="2800" dirty="0"/>
              <a:t> the manifest to open it in your favorite editor and </a:t>
            </a:r>
            <a:r>
              <a:rPr lang="en-US" sz="2800" dirty="0">
                <a:latin typeface="Segoe UI Black" panose="020B0A02040204020203" pitchFamily="34" charset="0"/>
                <a:ea typeface="Segoe UI Black" panose="020B0A02040204020203" pitchFamily="34" charset="0"/>
                <a:cs typeface="Segoe UI Black" panose="020B0A02040204020203" pitchFamily="34" charset="0"/>
              </a:rPr>
              <a:t>upload</a:t>
            </a:r>
            <a:r>
              <a:rPr lang="en-US" sz="2800" dirty="0"/>
              <a:t> the updated manifest.</a:t>
            </a:r>
          </a:p>
        </p:txBody>
      </p:sp>
      <p:pic>
        <p:nvPicPr>
          <p:cNvPr id="4" name="Picture 3"/>
          <p:cNvPicPr>
            <a:picLocks noChangeAspect="1"/>
          </p:cNvPicPr>
          <p:nvPr/>
        </p:nvPicPr>
        <p:blipFill rotWithShape="1">
          <a:blip r:embed="rId3"/>
          <a:srcRect b="10049"/>
          <a:stretch/>
        </p:blipFill>
        <p:spPr>
          <a:xfrm>
            <a:off x="350837" y="1439862"/>
            <a:ext cx="11734800" cy="3757767"/>
          </a:xfrm>
          <a:prstGeom prst="rect">
            <a:avLst/>
          </a:prstGeom>
          <a:ln>
            <a:solidFill>
              <a:schemeClr val="bg1">
                <a:lumMod val="85000"/>
              </a:schemeClr>
            </a:solidFill>
          </a:ln>
        </p:spPr>
      </p:pic>
    </p:spTree>
    <p:extLst>
      <p:ext uri="{BB962C8B-B14F-4D97-AF65-F5344CB8AC3E}">
        <p14:creationId xmlns:p14="http://schemas.microsoft.com/office/powerpoint/2010/main" val="2108110359"/>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89038" y="2125663"/>
            <a:ext cx="10439399" cy="1828800"/>
          </a:xfrm>
        </p:spPr>
        <p:txBody>
          <a:bodyPr/>
          <a:lstStyle/>
          <a:p>
            <a:r>
              <a:rPr lang="en-US" dirty="0"/>
              <a:t>Appendix</a:t>
            </a:r>
          </a:p>
        </p:txBody>
      </p:sp>
    </p:spTree>
    <p:extLst>
      <p:ext uri="{BB962C8B-B14F-4D97-AF65-F5344CB8AC3E}">
        <p14:creationId xmlns:p14="http://schemas.microsoft.com/office/powerpoint/2010/main" val="125698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3877985"/>
          </a:xfrm>
        </p:spPr>
        <p:txBody>
          <a:bodyPr/>
          <a:lstStyle/>
          <a:p>
            <a:endParaRPr lang="en-US" dirty="0">
              <a:hlinkClick r:id="rId2"/>
            </a:endParaRPr>
          </a:p>
          <a:p>
            <a:r>
              <a:rPr lang="en-US" dirty="0">
                <a:hlinkClick r:id="rId2"/>
              </a:rPr>
              <a:t>Have your app appear in the Office 365 app launcher</a:t>
            </a:r>
            <a:r>
              <a:rPr lang="en-US" dirty="0"/>
              <a:t> so students and teachers can easily access your solution from the Office 365 online portal </a:t>
            </a:r>
          </a:p>
          <a:p>
            <a:r>
              <a:rPr lang="en-US" dirty="0">
                <a:hlinkClick r:id="rId3"/>
              </a:rPr>
              <a:t>Review and follow our branding guidelines </a:t>
            </a:r>
            <a:endParaRPr lang="en-US" dirty="0"/>
          </a:p>
          <a:p>
            <a:endParaRPr lang="en-US" dirty="0"/>
          </a:p>
        </p:txBody>
      </p:sp>
      <p:sp>
        <p:nvSpPr>
          <p:cNvPr id="2" name="Title 1"/>
          <p:cNvSpPr>
            <a:spLocks noGrp="1"/>
          </p:cNvSpPr>
          <p:nvPr>
            <p:ph type="title"/>
          </p:nvPr>
        </p:nvSpPr>
        <p:spPr/>
        <p:txBody>
          <a:bodyPr/>
          <a:lstStyle/>
          <a:p>
            <a:r>
              <a:rPr lang="en-US" dirty="0"/>
              <a:t>Next Steps</a:t>
            </a:r>
          </a:p>
        </p:txBody>
      </p:sp>
    </p:spTree>
    <p:extLst>
      <p:ext uri="{BB962C8B-B14F-4D97-AF65-F5344CB8AC3E}">
        <p14:creationId xmlns:p14="http://schemas.microsoft.com/office/powerpoint/2010/main" val="3613589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355312"/>
          </a:xfrm>
        </p:spPr>
        <p:txBody>
          <a:bodyPr/>
          <a:lstStyle/>
          <a:p>
            <a:r>
              <a:rPr lang="en-US" dirty="0">
                <a:hlinkClick r:id="rId2"/>
              </a:rPr>
              <a:t>What is Azure Active Directory?</a:t>
            </a:r>
            <a:endParaRPr lang="en-US" dirty="0"/>
          </a:p>
          <a:p>
            <a:r>
              <a:rPr lang="en-US" dirty="0">
                <a:hlinkClick r:id="rId3"/>
              </a:rPr>
              <a:t>Azure Active Directory developer's guide</a:t>
            </a:r>
            <a:endParaRPr lang="en-US" dirty="0"/>
          </a:p>
          <a:p>
            <a:r>
              <a:rPr lang="en-US" dirty="0">
                <a:hlinkClick r:id="rId4"/>
              </a:rPr>
              <a:t>Azure Active Directory Authentication Protocols</a:t>
            </a:r>
            <a:endParaRPr lang="en-US" dirty="0"/>
          </a:p>
          <a:p>
            <a:r>
              <a:rPr lang="en-US" dirty="0">
                <a:hlinkClick r:id="rId5"/>
              </a:rPr>
              <a:t>Register your application with your Azure Active Directory tenant</a:t>
            </a:r>
            <a:endParaRPr lang="en-US" dirty="0"/>
          </a:p>
          <a:p>
            <a:r>
              <a:rPr lang="en-US" dirty="0">
                <a:hlinkClick r:id="rId6"/>
              </a:rPr>
              <a:t>Branding Guidelines for Applications</a:t>
            </a:r>
            <a:endParaRPr lang="en-US" dirty="0"/>
          </a:p>
          <a:p>
            <a:endParaRPr lang="en-US" dirty="0"/>
          </a:p>
          <a:p>
            <a:endParaRPr lang="en-US" dirty="0"/>
          </a:p>
        </p:txBody>
      </p:sp>
      <p:sp>
        <p:nvSpPr>
          <p:cNvPr id="2" name="Title 1"/>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888486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6875728"/>
          </a:xfrm>
        </p:spPr>
        <p:txBody>
          <a:bodyPr/>
          <a:lstStyle/>
          <a:p>
            <a:pPr fontAlgn="base">
              <a:lnSpc>
                <a:spcPct val="110000"/>
              </a:lnSpc>
              <a:spcBef>
                <a:spcPts val="0"/>
              </a:spcBef>
              <a:spcAft>
                <a:spcPts val="1800"/>
              </a:spcAft>
            </a:pPr>
            <a:r>
              <a:rPr lang="en-US" sz="3200" b="1" dirty="0">
                <a:latin typeface="+mj-lt"/>
              </a:rPr>
              <a:t>AAD Developer's Guide</a:t>
            </a:r>
            <a:r>
              <a:rPr lang="en-US" sz="3200" dirty="0">
                <a:latin typeface="+mj-lt"/>
              </a:rPr>
              <a:t>: </a:t>
            </a:r>
            <a:br>
              <a:rPr lang="en-US" sz="3200" dirty="0"/>
            </a:br>
            <a:r>
              <a:rPr lang="en-US" sz="3200" u="sng" dirty="0">
                <a:latin typeface="+mj-lt"/>
                <a:hlinkClick r:id="rId2"/>
              </a:rPr>
              <a:t>https://azure.microsoft.com/en-us/documentation/articles/active-directory-developers-guide/#reference</a:t>
            </a:r>
            <a:r>
              <a:rPr lang="en-US" sz="3200" dirty="0">
                <a:latin typeface="+mj-lt"/>
              </a:rPr>
              <a:t>.  </a:t>
            </a:r>
          </a:p>
          <a:p>
            <a:pPr fontAlgn="base">
              <a:lnSpc>
                <a:spcPct val="110000"/>
              </a:lnSpc>
              <a:spcBef>
                <a:spcPts val="0"/>
              </a:spcBef>
              <a:spcAft>
                <a:spcPts val="1800"/>
              </a:spcAft>
            </a:pPr>
            <a:r>
              <a:rPr lang="en-US" sz="3200" u="sng" dirty="0">
                <a:latin typeface="+mj-lt"/>
                <a:hlinkClick r:id="rId3"/>
              </a:rPr>
              <a:t>Stack Overflow</a:t>
            </a:r>
            <a:r>
              <a:rPr lang="en-US" sz="3200" dirty="0">
                <a:latin typeface="+mj-lt"/>
              </a:rPr>
              <a:t> -  If you are in need of assistance, please reference and add your issues to the forum… be sure to tag your entries with </a:t>
            </a:r>
            <a:r>
              <a:rPr lang="en-US" sz="3200" b="1" i="1" dirty="0">
                <a:latin typeface="+mj-lt"/>
              </a:rPr>
              <a:t>Azure-Active-Directory </a:t>
            </a:r>
            <a:r>
              <a:rPr lang="en-US" sz="3200" dirty="0">
                <a:latin typeface="+mj-lt"/>
              </a:rPr>
              <a:t>as the forum is monitored by engineering.  We highly recommend posting your question to the forum first, and then sending us a link to your question in the forum so that we can follow up if there is no timely response.  </a:t>
            </a:r>
          </a:p>
          <a:p>
            <a:endParaRPr lang="en-US" dirty="0"/>
          </a:p>
          <a:p>
            <a:endParaRPr lang="en-US" dirty="0"/>
          </a:p>
        </p:txBody>
      </p:sp>
      <p:sp>
        <p:nvSpPr>
          <p:cNvPr id="2" name="Title 1"/>
          <p:cNvSpPr>
            <a:spLocks noGrp="1"/>
          </p:cNvSpPr>
          <p:nvPr>
            <p:ph type="title"/>
          </p:nvPr>
        </p:nvSpPr>
        <p:spPr/>
        <p:txBody>
          <a:bodyPr/>
          <a:lstStyle/>
          <a:p>
            <a:r>
              <a:rPr lang="en-US" b="1" dirty="0"/>
              <a:t>Additional Technical Resources</a:t>
            </a:r>
            <a:r>
              <a:rPr lang="en-US" dirty="0"/>
              <a:t> </a:t>
            </a:r>
            <a:br>
              <a:rPr lang="en-US" dirty="0"/>
            </a:br>
            <a:endParaRPr lang="en-US" dirty="0"/>
          </a:p>
        </p:txBody>
      </p:sp>
    </p:spTree>
    <p:extLst>
      <p:ext uri="{BB962C8B-B14F-4D97-AF65-F5344CB8AC3E}">
        <p14:creationId xmlns:p14="http://schemas.microsoft.com/office/powerpoint/2010/main" val="2840381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120000"/>
              </a:lnSpc>
            </a:pPr>
            <a:r>
              <a:rPr lang="en-US" dirty="0"/>
              <a:t>For </a:t>
            </a:r>
            <a:r>
              <a:rPr lang="en-US" b="1" dirty="0">
                <a:latin typeface="Segoe UI Black" panose="020B0A02040204020203" pitchFamily="34" charset="0"/>
                <a:ea typeface="Segoe UI Black" panose="020B0A02040204020203" pitchFamily="34" charset="0"/>
                <a:cs typeface="Segoe UI Black" panose="020B0A02040204020203" pitchFamily="34" charset="0"/>
              </a:rPr>
              <a:t>IT Admins</a:t>
            </a:r>
            <a:r>
              <a:rPr lang="en-US" dirty="0"/>
              <a:t>, Azure AD provides an affordable, easy to use solution to give employees and business partners </a:t>
            </a:r>
            <a:r>
              <a:rPr lang="en-US" b="1" dirty="0">
                <a:latin typeface="Segoe UI Black" panose="020B0A02040204020203" pitchFamily="34" charset="0"/>
                <a:ea typeface="Segoe UI Black" panose="020B0A02040204020203" pitchFamily="34" charset="0"/>
                <a:cs typeface="Segoe UI Black" panose="020B0A02040204020203" pitchFamily="34" charset="0"/>
              </a:rPr>
              <a:t>single sign-on (SSO)</a:t>
            </a:r>
            <a:r>
              <a:rPr lang="en-US" dirty="0">
                <a:latin typeface="Segoe UI Black" panose="020B0A02040204020203" pitchFamily="34" charset="0"/>
                <a:ea typeface="Segoe UI Black" panose="020B0A02040204020203" pitchFamily="34" charset="0"/>
                <a:cs typeface="Segoe UI Black" panose="020B0A02040204020203" pitchFamily="34" charset="0"/>
              </a:rPr>
              <a:t> </a:t>
            </a:r>
            <a:r>
              <a:rPr lang="en-US" dirty="0"/>
              <a:t>access to </a:t>
            </a:r>
            <a:r>
              <a:rPr lang="en-US" dirty="0">
                <a:hlinkClick r:id="rId3"/>
              </a:rPr>
              <a:t>thousands of cloud SaaS Applications</a:t>
            </a:r>
            <a:r>
              <a:rPr lang="en-US" dirty="0"/>
              <a:t> like Office365, Salesforce.com, DropBox, and Concur.</a:t>
            </a:r>
          </a:p>
        </p:txBody>
      </p:sp>
      <p:sp>
        <p:nvSpPr>
          <p:cNvPr id="5" name="Title 4"/>
          <p:cNvSpPr>
            <a:spLocks noGrp="1"/>
          </p:cNvSpPr>
          <p:nvPr>
            <p:ph type="ctrTitle"/>
          </p:nvPr>
        </p:nvSpPr>
        <p:spPr/>
        <p:txBody>
          <a:bodyPr/>
          <a:lstStyle/>
          <a:p>
            <a:pPr algn="ctr"/>
            <a:r>
              <a:rPr lang="en-US" dirty="0"/>
              <a:t>Azure AD</a:t>
            </a:r>
          </a:p>
        </p:txBody>
      </p:sp>
    </p:spTree>
    <p:extLst>
      <p:ext uri="{BB962C8B-B14F-4D97-AF65-F5344CB8AC3E}">
        <p14:creationId xmlns:p14="http://schemas.microsoft.com/office/powerpoint/2010/main" val="392346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lnSpc>
                <a:spcPct val="120000"/>
              </a:lnSpc>
            </a:pPr>
            <a:r>
              <a:rPr lang="en-US" b="1" dirty="0"/>
              <a:t>For </a:t>
            </a:r>
            <a:r>
              <a:rPr lang="en-US" b="1" dirty="0">
                <a:latin typeface="Segoe UI Black" panose="020B0A02040204020203" pitchFamily="34" charset="0"/>
                <a:ea typeface="Segoe UI Black" panose="020B0A02040204020203" pitchFamily="34" charset="0"/>
                <a:cs typeface="Segoe UI Black" panose="020B0A02040204020203" pitchFamily="34" charset="0"/>
              </a:rPr>
              <a:t>application developers</a:t>
            </a:r>
            <a:r>
              <a:rPr lang="en-US" dirty="0"/>
              <a:t>, Azure AD lets you focus on building your application by making it fast and simple to integrate with a world class identity management solution used by millions of organizations around the world.</a:t>
            </a:r>
          </a:p>
        </p:txBody>
      </p:sp>
      <p:sp>
        <p:nvSpPr>
          <p:cNvPr id="5" name="Title 4"/>
          <p:cNvSpPr>
            <a:spLocks noGrp="1"/>
          </p:cNvSpPr>
          <p:nvPr>
            <p:ph type="ctrTitle"/>
          </p:nvPr>
        </p:nvSpPr>
        <p:spPr/>
        <p:txBody>
          <a:bodyPr/>
          <a:lstStyle/>
          <a:p>
            <a:pPr algn="ctr"/>
            <a:r>
              <a:rPr lang="en-US" dirty="0"/>
              <a:t>Azure AD</a:t>
            </a:r>
          </a:p>
        </p:txBody>
      </p:sp>
    </p:spTree>
    <p:extLst>
      <p:ext uri="{BB962C8B-B14F-4D97-AF65-F5344CB8AC3E}">
        <p14:creationId xmlns:p14="http://schemas.microsoft.com/office/powerpoint/2010/main" val="1365513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A full suite of identity management capabilities </a:t>
            </a:r>
          </a:p>
          <a:p>
            <a:pPr marL="571500" indent="-571500">
              <a:spcBef>
                <a:spcPts val="300"/>
              </a:spcBef>
              <a:spcAft>
                <a:spcPts val="300"/>
              </a:spcAft>
              <a:buFont typeface="Arial" panose="020B0604020202020204" pitchFamily="34" charset="0"/>
              <a:buChar char="•"/>
            </a:pPr>
            <a:r>
              <a:rPr lang="en-US" sz="2600" dirty="0"/>
              <a:t>Multi-factor authentication</a:t>
            </a:r>
          </a:p>
          <a:p>
            <a:pPr marL="571500" indent="-571500">
              <a:spcBef>
                <a:spcPts val="300"/>
              </a:spcBef>
              <a:spcAft>
                <a:spcPts val="300"/>
              </a:spcAft>
              <a:buFont typeface="Arial" panose="020B0604020202020204" pitchFamily="34" charset="0"/>
              <a:buChar char="•"/>
            </a:pPr>
            <a:r>
              <a:rPr lang="en-US" sz="2600" dirty="0"/>
              <a:t>Device registration</a:t>
            </a:r>
          </a:p>
          <a:p>
            <a:pPr marL="571500" indent="-571500">
              <a:spcBef>
                <a:spcPts val="300"/>
              </a:spcBef>
              <a:spcAft>
                <a:spcPts val="300"/>
              </a:spcAft>
              <a:buFont typeface="Arial" panose="020B0604020202020204" pitchFamily="34" charset="0"/>
              <a:buChar char="•"/>
            </a:pPr>
            <a:r>
              <a:rPr lang="en-US" sz="2600" dirty="0"/>
              <a:t>Self-service password management </a:t>
            </a:r>
          </a:p>
          <a:p>
            <a:pPr marL="571500" indent="-571500">
              <a:spcBef>
                <a:spcPts val="300"/>
              </a:spcBef>
              <a:spcAft>
                <a:spcPts val="300"/>
              </a:spcAft>
              <a:buFont typeface="Arial" panose="020B0604020202020204" pitchFamily="34" charset="0"/>
              <a:buChar char="•"/>
            </a:pPr>
            <a:r>
              <a:rPr lang="en-US" sz="2600" dirty="0"/>
              <a:t>Self-service group</a:t>
            </a:r>
          </a:p>
          <a:p>
            <a:pPr marL="571500" indent="-571500">
              <a:spcBef>
                <a:spcPts val="300"/>
              </a:spcBef>
              <a:spcAft>
                <a:spcPts val="300"/>
              </a:spcAft>
              <a:buFont typeface="Arial" panose="020B0604020202020204" pitchFamily="34" charset="0"/>
              <a:buChar char="•"/>
            </a:pPr>
            <a:r>
              <a:rPr lang="en-US" sz="2600" dirty="0"/>
              <a:t>Management</a:t>
            </a:r>
          </a:p>
          <a:p>
            <a:pPr marL="571500" indent="-571500">
              <a:spcBef>
                <a:spcPts val="300"/>
              </a:spcBef>
              <a:spcAft>
                <a:spcPts val="300"/>
              </a:spcAft>
              <a:buFont typeface="Arial" panose="020B0604020202020204" pitchFamily="34" charset="0"/>
              <a:buChar char="•"/>
            </a:pPr>
            <a:r>
              <a:rPr lang="en-US" sz="2600" dirty="0"/>
              <a:t>Privileged account management</a:t>
            </a:r>
          </a:p>
          <a:p>
            <a:pPr marL="571500" indent="-571500">
              <a:spcBef>
                <a:spcPts val="300"/>
              </a:spcBef>
              <a:spcAft>
                <a:spcPts val="300"/>
              </a:spcAft>
              <a:buFont typeface="Arial" panose="020B0604020202020204" pitchFamily="34" charset="0"/>
              <a:buChar char="•"/>
            </a:pPr>
            <a:r>
              <a:rPr lang="en-US" sz="2600" dirty="0"/>
              <a:t>Role based access control</a:t>
            </a:r>
          </a:p>
          <a:p>
            <a:pPr marL="571500" indent="-571500">
              <a:spcBef>
                <a:spcPts val="300"/>
              </a:spcBef>
              <a:spcAft>
                <a:spcPts val="300"/>
              </a:spcAft>
              <a:buFont typeface="Arial" panose="020B0604020202020204" pitchFamily="34" charset="0"/>
              <a:buChar char="•"/>
            </a:pPr>
            <a:r>
              <a:rPr lang="en-US" sz="2600" dirty="0"/>
              <a:t>Application usage monitoring</a:t>
            </a:r>
          </a:p>
          <a:p>
            <a:pPr marL="571500" indent="-571500">
              <a:spcBef>
                <a:spcPts val="300"/>
              </a:spcBef>
              <a:spcAft>
                <a:spcPts val="300"/>
              </a:spcAft>
              <a:buFont typeface="Arial" panose="020B0604020202020204" pitchFamily="34" charset="0"/>
              <a:buChar char="•"/>
            </a:pPr>
            <a:r>
              <a:rPr lang="en-US" sz="2600" dirty="0"/>
              <a:t>Rich auditing</a:t>
            </a:r>
          </a:p>
          <a:p>
            <a:pPr marL="571500" indent="-571500">
              <a:spcBef>
                <a:spcPts val="300"/>
              </a:spcBef>
              <a:spcAft>
                <a:spcPts val="300"/>
              </a:spcAft>
              <a:buFont typeface="Arial" panose="020B0604020202020204" pitchFamily="34" charset="0"/>
              <a:buChar char="•"/>
            </a:pPr>
            <a:r>
              <a:rPr lang="en-US" sz="2600" dirty="0"/>
              <a:t>Security monitoring and alerting</a:t>
            </a:r>
          </a:p>
          <a:p>
            <a:pPr marL="571500" indent="-571500">
              <a:spcBef>
                <a:spcPts val="300"/>
              </a:spcBef>
              <a:spcAft>
                <a:spcPts val="300"/>
              </a:spcAft>
              <a:buFont typeface="Arial" panose="020B0604020202020204" pitchFamily="34" charset="0"/>
              <a:buChar char="•"/>
            </a:pPr>
            <a:r>
              <a:rPr lang="en-US" sz="2600" dirty="0"/>
              <a:t>…</a:t>
            </a:r>
          </a:p>
        </p:txBody>
      </p:sp>
      <p:sp>
        <p:nvSpPr>
          <p:cNvPr id="5" name="Title 4"/>
          <p:cNvSpPr>
            <a:spLocks noGrp="1"/>
          </p:cNvSpPr>
          <p:nvPr>
            <p:ph type="ctrTitle"/>
          </p:nvPr>
        </p:nvSpPr>
        <p:spPr/>
        <p:txBody>
          <a:bodyPr/>
          <a:lstStyle/>
          <a:p>
            <a:pPr algn="ctr"/>
            <a:r>
              <a:rPr lang="en-US" dirty="0"/>
              <a:t>Azure AD</a:t>
            </a:r>
          </a:p>
        </p:txBody>
      </p:sp>
    </p:spTree>
    <p:extLst>
      <p:ext uri="{BB962C8B-B14F-4D97-AF65-F5344CB8AC3E}">
        <p14:creationId xmlns:p14="http://schemas.microsoft.com/office/powerpoint/2010/main" val="3844544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552289"/>
          </a:xfrm>
        </p:spPr>
        <p:txBody>
          <a:bodyPr/>
          <a:lstStyle/>
          <a:p>
            <a:r>
              <a:rPr lang="en-US" sz="3200" dirty="0">
                <a:hlinkClick r:id="rId2"/>
              </a:rPr>
              <a:t>Supported Token and Claim Types</a:t>
            </a:r>
            <a:r>
              <a:rPr lang="en-US" sz="3200" dirty="0"/>
              <a:t> - Learn about the claims in the tokens that Azure AD issue.</a:t>
            </a:r>
          </a:p>
          <a:p>
            <a:r>
              <a:rPr lang="en-US" sz="3200" dirty="0">
                <a:hlinkClick r:id="rId3"/>
              </a:rPr>
              <a:t>Federation Metadata</a:t>
            </a:r>
            <a:r>
              <a:rPr lang="en-US" sz="3200" dirty="0"/>
              <a:t> - Learn how to find and interpret the metadata documents that Azure AD generates.</a:t>
            </a:r>
          </a:p>
          <a:p>
            <a:r>
              <a:rPr lang="en-US" sz="3200" dirty="0">
                <a:hlinkClick r:id="rId4"/>
              </a:rPr>
              <a:t>OAuth 2.0 in Azure AD</a:t>
            </a:r>
            <a:r>
              <a:rPr lang="en-US" sz="3200" dirty="0"/>
              <a:t> - Learn about the implementation of OAuth 2.0 in Azure AD.</a:t>
            </a:r>
          </a:p>
          <a:p>
            <a:r>
              <a:rPr lang="en-US" sz="3200" dirty="0">
                <a:hlinkClick r:id="rId5"/>
              </a:rPr>
              <a:t>OpenID Connect 1.0</a:t>
            </a:r>
            <a:r>
              <a:rPr lang="en-US" sz="3200" dirty="0"/>
              <a:t> - Learn how to use OAuth 2.0, an authorization protocol, for authentication.</a:t>
            </a:r>
          </a:p>
          <a:p>
            <a:r>
              <a:rPr lang="en-US" sz="3200" dirty="0">
                <a:hlinkClick r:id="rId6"/>
              </a:rPr>
              <a:t>SAML Protocol Reference</a:t>
            </a:r>
            <a:r>
              <a:rPr lang="en-US" sz="3200" dirty="0"/>
              <a:t> - Learn about the Single Sign-On and Single Sign-out SAML profiles of Azure AD.</a:t>
            </a:r>
          </a:p>
          <a:p>
            <a:r>
              <a:rPr lang="en-US" sz="3200" dirty="0">
                <a:hlinkClick r:id="rId7"/>
              </a:rPr>
              <a:t>WS-Federation 1.2</a:t>
            </a:r>
            <a:r>
              <a:rPr lang="en-US" sz="3200" dirty="0"/>
              <a:t> - Learn about WS-Federation 1.2 in Azure AD.</a:t>
            </a:r>
          </a:p>
        </p:txBody>
      </p:sp>
      <p:sp>
        <p:nvSpPr>
          <p:cNvPr id="2" name="Title 1"/>
          <p:cNvSpPr>
            <a:spLocks noGrp="1"/>
          </p:cNvSpPr>
          <p:nvPr>
            <p:ph type="title"/>
          </p:nvPr>
        </p:nvSpPr>
        <p:spPr/>
        <p:txBody>
          <a:bodyPr/>
          <a:lstStyle/>
          <a:p>
            <a:r>
              <a:rPr lang="en-US" spc="-400" dirty="0"/>
              <a:t>Light Documentation on OAuth 2 &amp; Open ID connect</a:t>
            </a:r>
          </a:p>
        </p:txBody>
      </p:sp>
    </p:spTree>
    <p:extLst>
      <p:ext uri="{BB962C8B-B14F-4D97-AF65-F5344CB8AC3E}">
        <p14:creationId xmlns:p14="http://schemas.microsoft.com/office/powerpoint/2010/main" val="2937032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US" dirty="0"/>
              <a:t>Your organization can use Azure AD to improve employee productivity, streamline IT processes, improve security and cut costs in many ways</a:t>
            </a:r>
          </a:p>
        </p:txBody>
      </p:sp>
      <p:sp>
        <p:nvSpPr>
          <p:cNvPr id="5" name="Title 4"/>
          <p:cNvSpPr>
            <a:spLocks noGrp="1"/>
          </p:cNvSpPr>
          <p:nvPr>
            <p:ph type="ctrTitle"/>
          </p:nvPr>
        </p:nvSpPr>
        <p:spPr/>
        <p:txBody>
          <a:bodyPr/>
          <a:lstStyle/>
          <a:p>
            <a:pPr algn="ctr"/>
            <a:r>
              <a:rPr lang="en-US" dirty="0"/>
              <a:t>Azure AD</a:t>
            </a:r>
          </a:p>
        </p:txBody>
      </p:sp>
    </p:spTree>
    <p:extLst>
      <p:ext uri="{BB962C8B-B14F-4D97-AF65-F5344CB8AC3E}">
        <p14:creationId xmlns:p14="http://schemas.microsoft.com/office/powerpoint/2010/main" val="1192539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2.xml><?xml version="1.0" encoding="utf-8"?>
<a:theme xmlns:a="http://schemas.openxmlformats.org/drawingml/2006/main" name="5-30629_Build_Template_DARK BLU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55C22E20-5440-413C-80BF-A4D7C920F46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433B08FA9EE742BB667ECEF5AA0226" ma:contentTypeVersion="4" ma:contentTypeDescription="Create a new document." ma:contentTypeScope="" ma:versionID="898350153c3cb7409c9d00c11df4aa1a">
  <xsd:schema xmlns:xsd="http://www.w3.org/2001/XMLSchema" xmlns:xs="http://www.w3.org/2001/XMLSchema" xmlns:p="http://schemas.microsoft.com/office/2006/metadata/properties" xmlns:ns2="09eba053-c572-4474-974d-b0bef0e9174f" targetNamespace="http://schemas.microsoft.com/office/2006/metadata/properties" ma:root="true" ma:fieldsID="f69afda497831ad76ed280df00c0bf48" ns2:_="">
    <xsd:import namespace="09eba053-c572-4474-974d-b0bef0e9174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eba053-c572-4474-974d-b0bef0e917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F7FE33-E5CA-47B4-B8F6-126891A96C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eba053-c572-4474-974d-b0bef0e917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9EF7F2-79F0-4950-9137-4016BE64CE46}">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09eba053-c572-4474-974d-b0bef0e9174f"/>
    <ds:schemaRef ds:uri="http://www.w3.org/XML/1998/namespace"/>
  </ds:schemaRefs>
</ds:datastoreItem>
</file>

<file path=customXml/itemProps3.xml><?xml version="1.0" encoding="utf-8"?>
<ds:datastoreItem xmlns:ds="http://schemas.openxmlformats.org/officeDocument/2006/customXml" ds:itemID="{41543473-98BF-41A8-AEE8-AF1C274C4D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Canviz</Template>
  <TotalTime>0</TotalTime>
  <Words>4010</Words>
  <Application>Microsoft Office PowerPoint</Application>
  <PresentationFormat>Custom</PresentationFormat>
  <Paragraphs>225</Paragraphs>
  <Slides>46</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46</vt:i4>
      </vt:variant>
    </vt:vector>
  </HeadingPairs>
  <TitlesOfParts>
    <vt:vector size="55" baseType="lpstr">
      <vt:lpstr>ＭＳ Ｐゴシック</vt:lpstr>
      <vt:lpstr>Arial</vt:lpstr>
      <vt:lpstr>Avenir LT Pro 45 Book</vt:lpstr>
      <vt:lpstr>Consolas</vt:lpstr>
      <vt:lpstr>Segoe UI</vt:lpstr>
      <vt:lpstr>Segoe UI Black</vt:lpstr>
      <vt:lpstr>Segoe UI Light</vt:lpstr>
      <vt:lpstr>5-30629_Build_Template_WHITE</vt:lpstr>
      <vt:lpstr>5-30629_Build_Template_DARK BLUE</vt:lpstr>
      <vt:lpstr>EDU GRAPH-API  Summary</vt:lpstr>
      <vt:lpstr>Agenda </vt:lpstr>
      <vt:lpstr>A brief outline of Microsoft SSO (Azure Active Directory) and the benefits to ISVs</vt:lpstr>
      <vt:lpstr>Azure AD</vt:lpstr>
      <vt:lpstr>Azure AD</vt:lpstr>
      <vt:lpstr>Azure AD</vt:lpstr>
      <vt:lpstr>Azure AD</vt:lpstr>
      <vt:lpstr>Light Documentation on OAuth 2 &amp; Open ID connect</vt:lpstr>
      <vt:lpstr>Azure AD</vt:lpstr>
      <vt:lpstr>Benefits of Azure AD</vt:lpstr>
      <vt:lpstr>Application Types and Scenarios</vt:lpstr>
      <vt:lpstr>PowerPoint Presentation</vt:lpstr>
      <vt:lpstr>Auth scenarios</vt:lpstr>
      <vt:lpstr>PowerPoint Presentation</vt:lpstr>
      <vt:lpstr>Auth scenarios</vt:lpstr>
      <vt:lpstr>PowerPoint Presentation</vt:lpstr>
      <vt:lpstr>Auth scenarios</vt:lpstr>
      <vt:lpstr>PowerPoint Presentation</vt:lpstr>
      <vt:lpstr>Auth scenarios</vt:lpstr>
      <vt:lpstr>PowerPoint Presentation</vt:lpstr>
      <vt:lpstr>Auth scenarios</vt:lpstr>
      <vt:lpstr>PowerPoint Presentation</vt:lpstr>
      <vt:lpstr>Overview of implementation </vt:lpstr>
      <vt:lpstr>The key scenarios – Linked accounts and Full SSO</vt:lpstr>
      <vt:lpstr>Auth scenarios</vt:lpstr>
      <vt:lpstr>PowerPoint Presentation</vt:lpstr>
      <vt:lpstr>Auth scenarios</vt:lpstr>
      <vt:lpstr>PowerPoint Presentation</vt:lpstr>
      <vt:lpstr>Auth scenarios</vt:lpstr>
      <vt:lpstr>PowerPoint Presentation</vt:lpstr>
      <vt:lpstr>Auth scenarios</vt:lpstr>
      <vt:lpstr>PowerPoint Presentation</vt:lpstr>
      <vt:lpstr>Curated EDU Samples</vt:lpstr>
      <vt:lpstr>EDU Samples</vt:lpstr>
      <vt:lpstr>Adding an Azure Active Directory (AAD) application to AAD with the Ibiza portal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vt:lpstr>
      <vt:lpstr>Next Steps</vt:lpstr>
      <vt:lpstr>Resources</vt:lpstr>
      <vt:lpstr>Additional Technical Resources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2015-08-04T19:41:25Z</dcterms:created>
  <dcterms:modified xsi:type="dcterms:W3CDTF">2017-02-06T13:51:26Z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0x01010053433B08FA9EE742BB667ECEF5AA0226</vt:lpwstr>
  </property>
</Properties>
</file>