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63" r:id="rId3"/>
    <p:sldId id="264" r:id="rId4"/>
    <p:sldId id="275" r:id="rId5"/>
    <p:sldId id="276" r:id="rId6"/>
    <p:sldId id="277" r:id="rId7"/>
    <p:sldId id="278" r:id="rId8"/>
    <p:sldId id="279" r:id="rId9"/>
    <p:sldId id="280" r:id="rId10"/>
    <p:sldId id="266" r:id="rId11"/>
    <p:sldId id="291" r:id="rId12"/>
    <p:sldId id="290" r:id="rId13"/>
    <p:sldId id="292" r:id="rId14"/>
    <p:sldId id="293" r:id="rId15"/>
    <p:sldId id="297" r:id="rId16"/>
    <p:sldId id="268" r:id="rId17"/>
    <p:sldId id="294" r:id="rId18"/>
    <p:sldId id="295" r:id="rId19"/>
    <p:sldId id="296" r:id="rId20"/>
    <p:sldId id="270" r:id="rId21"/>
    <p:sldId id="282" r:id="rId22"/>
    <p:sldId id="283" r:id="rId23"/>
    <p:sldId id="271" r:id="rId24"/>
    <p:sldId id="284" r:id="rId25"/>
    <p:sldId id="285" r:id="rId26"/>
    <p:sldId id="272" r:id="rId27"/>
    <p:sldId id="286" r:id="rId28"/>
    <p:sldId id="288" r:id="rId29"/>
    <p:sldId id="273" r:id="rId30"/>
    <p:sldId id="287" r:id="rId31"/>
    <p:sldId id="289" r:id="rId32"/>
    <p:sldId id="27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1" autoAdjust="0"/>
    <p:restoredTop sz="94660"/>
  </p:normalViewPr>
  <p:slideViewPr>
    <p:cSldViewPr snapToGrid="0">
      <p:cViewPr>
        <p:scale>
          <a:sx n="82" d="100"/>
          <a:sy n="82" d="100"/>
        </p:scale>
        <p:origin x="1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41D63-8858-4900-8BAB-FB4F5E44202E}" type="datetimeFigureOut">
              <a:rPr lang="en-US" smtClean="0"/>
              <a:t>11/19/2023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A0C27-94F0-44F5-9B7D-A4CBD4F573A1}" type="slidenum">
              <a:rPr lang="en-US" smtClean="0"/>
              <a:t>‹Nº›</a:t>
            </a:fld>
            <a:endParaRPr lang="en-US"/>
          </a:p>
        </p:txBody>
      </p:sp>
    </p:spTree>
    <p:extLst>
      <p:ext uri="{BB962C8B-B14F-4D97-AF65-F5344CB8AC3E}">
        <p14:creationId xmlns:p14="http://schemas.microsoft.com/office/powerpoint/2010/main" val="325881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392269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143235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253197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53009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129420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404601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36494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120187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199492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386491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F3CDE27-8F52-4DCD-A78A-ABA843C2D639}" type="datetimeFigureOut">
              <a:rPr lang="en-US" smtClean="0"/>
              <a:t>11/19/2023</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2000CC-3935-45D3-A913-05454EECA3DC}" type="slidenum">
              <a:rPr lang="en-US" smtClean="0"/>
              <a:t>‹Nº›</a:t>
            </a:fld>
            <a:endParaRPr lang="en-US"/>
          </a:p>
        </p:txBody>
      </p:sp>
    </p:spTree>
    <p:extLst>
      <p:ext uri="{BB962C8B-B14F-4D97-AF65-F5344CB8AC3E}">
        <p14:creationId xmlns:p14="http://schemas.microsoft.com/office/powerpoint/2010/main" val="342622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715841"/>
            <a:ext cx="8708874" cy="687840"/>
          </a:xfrm>
          <a:prstGeom prst="rect">
            <a:avLst/>
          </a:prstGeom>
        </p:spPr>
        <p:txBody>
          <a:bodyPr vert="horz" lIns="91440" tIns="45720" rIns="91440" bIns="45720" rtlCol="0" anchor="ctr">
            <a:normAutofit/>
          </a:bodyPr>
          <a:lstStyle/>
          <a:p>
            <a:r>
              <a:rPr lang="es-ES" noProof="0"/>
              <a:t>Haga clic para modificar el estilo de título del patrón</a:t>
            </a:r>
            <a:endParaRPr lang="es-CL" noProof="0" dirty="0"/>
          </a:p>
        </p:txBody>
      </p:sp>
      <p:sp>
        <p:nvSpPr>
          <p:cNvPr id="3" name="Text Placeholder 2"/>
          <p:cNvSpPr>
            <a:spLocks noGrp="1"/>
          </p:cNvSpPr>
          <p:nvPr>
            <p:ph type="body" idx="1"/>
          </p:nvPr>
        </p:nvSpPr>
        <p:spPr>
          <a:xfrm>
            <a:off x="628650" y="1571105"/>
            <a:ext cx="7886700" cy="460585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7" name="Imagen 99" descr="Logotipo">
            <a:extLst>
              <a:ext uri="{FF2B5EF4-FFF2-40B4-BE49-F238E27FC236}">
                <a16:creationId xmlns:a16="http://schemas.microsoft.com/office/drawing/2014/main" id="{3EC85378-0732-5731-4A3C-66C6A473623F}"/>
              </a:ext>
            </a:extLst>
          </p:cNvPr>
          <p:cNvPicPr>
            <a:picLocks noChangeAspect="1"/>
          </p:cNvPicPr>
          <p:nvPr userDrawn="1"/>
        </p:nvPicPr>
        <p:blipFill rotWithShape="1">
          <a:blip r:embed="rId13"/>
          <a:srcRect b="9820"/>
          <a:stretch/>
        </p:blipFill>
        <p:spPr>
          <a:xfrm>
            <a:off x="3009208" y="39433"/>
            <a:ext cx="2172214" cy="540000"/>
          </a:xfrm>
          <a:prstGeom prst="rect">
            <a:avLst/>
          </a:prstGeom>
        </p:spPr>
      </p:pic>
      <p:pic>
        <p:nvPicPr>
          <p:cNvPr id="8" name="Google Shape;106;p13">
            <a:extLst>
              <a:ext uri="{FF2B5EF4-FFF2-40B4-BE49-F238E27FC236}">
                <a16:creationId xmlns:a16="http://schemas.microsoft.com/office/drawing/2014/main" id="{D44CAC4D-FCB0-89C7-48E2-3AC6FCCFE9B1}"/>
              </a:ext>
            </a:extLst>
          </p:cNvPr>
          <p:cNvPicPr preferRelativeResize="0">
            <a:picLocks noChangeAspect="1"/>
          </p:cNvPicPr>
          <p:nvPr userDrawn="1"/>
        </p:nvPicPr>
        <p:blipFill rotWithShape="1">
          <a:blip r:embed="rId14">
            <a:alphaModFix/>
            <a:extLst>
              <a:ext uri="{BEBA8EAE-BF5A-486C-A8C5-ECC9F3942E4B}">
                <a14:imgProps xmlns:a14="http://schemas.microsoft.com/office/drawing/2010/main">
                  <a14:imgLayer r:embed="rId15">
                    <a14:imgEffect>
                      <a14:artisticPhotocopy trans="85000" detail="10"/>
                    </a14:imgEffect>
                    <a14:imgEffect>
                      <a14:saturation sat="76000"/>
                    </a14:imgEffect>
                  </a14:imgLayer>
                </a14:imgProps>
              </a:ext>
            </a:extLst>
          </a:blip>
          <a:srcRect l="8262" t="11430" r="7935" b="10917"/>
          <a:stretch/>
        </p:blipFill>
        <p:spPr>
          <a:xfrm>
            <a:off x="8047506" y="39433"/>
            <a:ext cx="940597" cy="540000"/>
          </a:xfrm>
          <a:prstGeom prst="rect">
            <a:avLst/>
          </a:prstGeom>
          <a:noFill/>
          <a:ln>
            <a:noFill/>
          </a:ln>
          <a:effectLst>
            <a:glow>
              <a:schemeClr val="accent1">
                <a:alpha val="40000"/>
              </a:schemeClr>
            </a:glow>
          </a:effectLst>
        </p:spPr>
      </p:pic>
      <p:pic>
        <p:nvPicPr>
          <p:cNvPr id="9" name="Imagen 1" descr="UC I CHILE1.jpg">
            <a:extLst>
              <a:ext uri="{FF2B5EF4-FFF2-40B4-BE49-F238E27FC236}">
                <a16:creationId xmlns:a16="http://schemas.microsoft.com/office/drawing/2014/main" id="{2DF45A5F-BB86-7CE5-A6F9-85E03018BD93}"/>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99508" y="39433"/>
            <a:ext cx="1393379"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E9ED575A-4DAE-E324-EE8B-2BEFB81D4B62}"/>
              </a:ext>
            </a:extLst>
          </p:cNvPr>
          <p:cNvCxnSpPr/>
          <p:nvPr userDrawn="1"/>
        </p:nvCxnSpPr>
        <p:spPr>
          <a:xfrm flipV="1">
            <a:off x="0" y="610157"/>
            <a:ext cx="9144000" cy="708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669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3062-F12D-FC65-1A3C-723C670204EB}"/>
              </a:ext>
            </a:extLst>
          </p:cNvPr>
          <p:cNvSpPr>
            <a:spLocks noGrp="1"/>
          </p:cNvSpPr>
          <p:nvPr>
            <p:ph type="ctrTitle"/>
          </p:nvPr>
        </p:nvSpPr>
        <p:spPr/>
        <p:txBody>
          <a:bodyPr/>
          <a:lstStyle/>
          <a:p>
            <a:r>
              <a:rPr lang="es-CL" dirty="0"/>
              <a:t>Basic </a:t>
            </a:r>
            <a:r>
              <a:rPr lang="es-CL" dirty="0" err="1"/>
              <a:t>Signal</a:t>
            </a:r>
            <a:r>
              <a:rPr lang="es-CL" dirty="0"/>
              <a:t> </a:t>
            </a:r>
            <a:r>
              <a:rPr lang="es-CL" dirty="0" err="1"/>
              <a:t>Procesing</a:t>
            </a:r>
            <a:endParaRPr lang="es-CL" dirty="0"/>
          </a:p>
        </p:txBody>
      </p:sp>
      <p:sp>
        <p:nvSpPr>
          <p:cNvPr id="3" name="Subtitle 2">
            <a:extLst>
              <a:ext uri="{FF2B5EF4-FFF2-40B4-BE49-F238E27FC236}">
                <a16:creationId xmlns:a16="http://schemas.microsoft.com/office/drawing/2014/main" id="{83D42F62-3BF9-630A-B8C4-CAACB3CBDFCB}"/>
              </a:ext>
            </a:extLst>
          </p:cNvPr>
          <p:cNvSpPr>
            <a:spLocks noGrp="1"/>
          </p:cNvSpPr>
          <p:nvPr>
            <p:ph type="subTitle" idx="1"/>
          </p:nvPr>
        </p:nvSpPr>
        <p:spPr/>
        <p:txBody>
          <a:bodyPr/>
          <a:lstStyle/>
          <a:p>
            <a:r>
              <a:rPr lang="es-CL" dirty="0"/>
              <a:t>Pablo Irarrazaval</a:t>
            </a:r>
          </a:p>
        </p:txBody>
      </p:sp>
    </p:spTree>
    <p:extLst>
      <p:ext uri="{BB962C8B-B14F-4D97-AF65-F5344CB8AC3E}">
        <p14:creationId xmlns:p14="http://schemas.microsoft.com/office/powerpoint/2010/main" val="1971369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C1AB9-44F2-94C3-B6F6-1C0BA619240A}"/>
              </a:ext>
            </a:extLst>
          </p:cNvPr>
          <p:cNvSpPr>
            <a:spLocks noGrp="1"/>
          </p:cNvSpPr>
          <p:nvPr>
            <p:ph type="title"/>
          </p:nvPr>
        </p:nvSpPr>
        <p:spPr/>
        <p:txBody>
          <a:bodyPr/>
          <a:lstStyle/>
          <a:p>
            <a:r>
              <a:rPr lang="es-CL" dirty="0" err="1"/>
              <a:t>The</a:t>
            </a:r>
            <a:r>
              <a:rPr lang="es-CL" dirty="0"/>
              <a:t> Fourier </a:t>
            </a:r>
            <a:r>
              <a:rPr lang="es-CL" dirty="0" err="1"/>
              <a:t>Transform</a:t>
            </a:r>
            <a:endParaRPr lang="es-CL" dirty="0"/>
          </a:p>
        </p:txBody>
      </p:sp>
      <p:sp>
        <p:nvSpPr>
          <p:cNvPr id="3" name="Marcador de contenido 2">
            <a:extLst>
              <a:ext uri="{FF2B5EF4-FFF2-40B4-BE49-F238E27FC236}">
                <a16:creationId xmlns:a16="http://schemas.microsoft.com/office/drawing/2014/main" id="{8EB5A8FB-7DFC-20B4-2A57-BF480BACC0F3}"/>
              </a:ext>
            </a:extLst>
          </p:cNvPr>
          <p:cNvSpPr>
            <a:spLocks noGrp="1"/>
          </p:cNvSpPr>
          <p:nvPr>
            <p:ph idx="1"/>
          </p:nvPr>
        </p:nvSpPr>
        <p:spPr>
          <a:xfrm>
            <a:off x="628650" y="5489121"/>
            <a:ext cx="7886700" cy="687841"/>
          </a:xfrm>
        </p:spPr>
        <p:txBody>
          <a:bodyPr>
            <a:normAutofit fontScale="62500" lnSpcReduction="20000"/>
          </a:bodyPr>
          <a:lstStyle/>
          <a:p>
            <a:pPr marL="0" indent="0" algn="ctr">
              <a:buNone/>
            </a:pPr>
            <a:r>
              <a:rPr lang="en-US" dirty="0"/>
              <a:t>The Fourier transform is a mathematical operation that allows signals from the time or space domain to the temporal or spatial frequency domain respectively.</a:t>
            </a:r>
            <a:endParaRPr lang="es-CL" dirty="0"/>
          </a:p>
        </p:txBody>
      </p:sp>
      <p:pic>
        <p:nvPicPr>
          <p:cNvPr id="7" name="Imagen 6">
            <a:extLst>
              <a:ext uri="{FF2B5EF4-FFF2-40B4-BE49-F238E27FC236}">
                <a16:creationId xmlns:a16="http://schemas.microsoft.com/office/drawing/2014/main" id="{513168AF-125B-C8DD-CADD-D434F4DDFEED}"/>
              </a:ext>
            </a:extLst>
          </p:cNvPr>
          <p:cNvPicPr>
            <a:picLocks noChangeAspect="1"/>
          </p:cNvPicPr>
          <p:nvPr/>
        </p:nvPicPr>
        <p:blipFill>
          <a:blip r:embed="rId2"/>
          <a:stretch>
            <a:fillRect/>
          </a:stretch>
        </p:blipFill>
        <p:spPr>
          <a:xfrm>
            <a:off x="1232008" y="2324384"/>
            <a:ext cx="6679984" cy="2209232"/>
          </a:xfrm>
          <a:prstGeom prst="rect">
            <a:avLst/>
          </a:prstGeom>
        </p:spPr>
      </p:pic>
    </p:spTree>
    <p:extLst>
      <p:ext uri="{BB962C8B-B14F-4D97-AF65-F5344CB8AC3E}">
        <p14:creationId xmlns:p14="http://schemas.microsoft.com/office/powerpoint/2010/main" val="218829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C1AB9-44F2-94C3-B6F6-1C0BA619240A}"/>
              </a:ext>
            </a:extLst>
          </p:cNvPr>
          <p:cNvSpPr>
            <a:spLocks noGrp="1"/>
          </p:cNvSpPr>
          <p:nvPr>
            <p:ph type="title"/>
          </p:nvPr>
        </p:nvSpPr>
        <p:spPr/>
        <p:txBody>
          <a:bodyPr/>
          <a:lstStyle/>
          <a:p>
            <a:r>
              <a:rPr lang="es-CL" dirty="0" err="1"/>
              <a:t>The</a:t>
            </a:r>
            <a:r>
              <a:rPr lang="es-CL" dirty="0"/>
              <a:t> Inverse Fourier </a:t>
            </a:r>
            <a:r>
              <a:rPr lang="es-CL" dirty="0" err="1"/>
              <a:t>Transform</a:t>
            </a:r>
            <a:endParaRPr lang="es-CL" dirty="0"/>
          </a:p>
        </p:txBody>
      </p:sp>
      <p:sp>
        <p:nvSpPr>
          <p:cNvPr id="3" name="Marcador de contenido 2">
            <a:extLst>
              <a:ext uri="{FF2B5EF4-FFF2-40B4-BE49-F238E27FC236}">
                <a16:creationId xmlns:a16="http://schemas.microsoft.com/office/drawing/2014/main" id="{8EB5A8FB-7DFC-20B4-2A57-BF480BACC0F3}"/>
              </a:ext>
            </a:extLst>
          </p:cNvPr>
          <p:cNvSpPr>
            <a:spLocks noGrp="1"/>
          </p:cNvSpPr>
          <p:nvPr>
            <p:ph idx="1"/>
          </p:nvPr>
        </p:nvSpPr>
        <p:spPr>
          <a:xfrm>
            <a:off x="628650" y="5489121"/>
            <a:ext cx="7886700" cy="687841"/>
          </a:xfrm>
        </p:spPr>
        <p:txBody>
          <a:bodyPr>
            <a:normAutofit fontScale="70000" lnSpcReduction="20000"/>
          </a:bodyPr>
          <a:lstStyle/>
          <a:p>
            <a:pPr marL="0" indent="0" algn="ctr">
              <a:buNone/>
            </a:pPr>
            <a:r>
              <a:rPr lang="en-US" dirty="0"/>
              <a:t>The Inverse Fourier transform is a mathematical operation that allows signals from the </a:t>
            </a:r>
            <a:r>
              <a:rPr lang="en-US" dirty="0" err="1"/>
              <a:t>frecuncy</a:t>
            </a:r>
            <a:r>
              <a:rPr lang="en-US" dirty="0"/>
              <a:t> domain to the time domain respectively.</a:t>
            </a:r>
            <a:endParaRPr lang="es-CL" dirty="0"/>
          </a:p>
        </p:txBody>
      </p:sp>
      <p:pic>
        <p:nvPicPr>
          <p:cNvPr id="5" name="Imagen 4">
            <a:extLst>
              <a:ext uri="{FF2B5EF4-FFF2-40B4-BE49-F238E27FC236}">
                <a16:creationId xmlns:a16="http://schemas.microsoft.com/office/drawing/2014/main" id="{63C73D0D-43DD-BDC6-DD65-02C58431BE51}"/>
              </a:ext>
            </a:extLst>
          </p:cNvPr>
          <p:cNvPicPr>
            <a:picLocks noChangeAspect="1"/>
          </p:cNvPicPr>
          <p:nvPr/>
        </p:nvPicPr>
        <p:blipFill>
          <a:blip r:embed="rId2"/>
          <a:stretch>
            <a:fillRect/>
          </a:stretch>
        </p:blipFill>
        <p:spPr>
          <a:xfrm>
            <a:off x="480526" y="2132893"/>
            <a:ext cx="8182947" cy="2592214"/>
          </a:xfrm>
          <a:prstGeom prst="rect">
            <a:avLst/>
          </a:prstGeom>
        </p:spPr>
      </p:pic>
    </p:spTree>
    <p:extLst>
      <p:ext uri="{BB962C8B-B14F-4D97-AF65-F5344CB8AC3E}">
        <p14:creationId xmlns:p14="http://schemas.microsoft.com/office/powerpoint/2010/main" val="88881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C1AB9-44F2-94C3-B6F6-1C0BA619240A}"/>
              </a:ext>
            </a:extLst>
          </p:cNvPr>
          <p:cNvSpPr>
            <a:spLocks noGrp="1"/>
          </p:cNvSpPr>
          <p:nvPr>
            <p:ph type="title"/>
          </p:nvPr>
        </p:nvSpPr>
        <p:spPr/>
        <p:txBody>
          <a:bodyPr/>
          <a:lstStyle/>
          <a:p>
            <a:r>
              <a:rPr lang="es-CL" dirty="0"/>
              <a:t>2D Discrete Fourier </a:t>
            </a:r>
            <a:r>
              <a:rPr lang="es-CL" dirty="0" err="1"/>
              <a:t>Transform</a:t>
            </a:r>
            <a:endParaRPr lang="es-CL" dirty="0"/>
          </a:p>
        </p:txBody>
      </p:sp>
      <p:pic>
        <p:nvPicPr>
          <p:cNvPr id="5" name="Imagen 4">
            <a:extLst>
              <a:ext uri="{FF2B5EF4-FFF2-40B4-BE49-F238E27FC236}">
                <a16:creationId xmlns:a16="http://schemas.microsoft.com/office/drawing/2014/main" id="{A900CE20-A589-0610-7632-85AA506092D3}"/>
              </a:ext>
            </a:extLst>
          </p:cNvPr>
          <p:cNvPicPr>
            <a:picLocks noChangeAspect="1"/>
          </p:cNvPicPr>
          <p:nvPr/>
        </p:nvPicPr>
        <p:blipFill>
          <a:blip r:embed="rId2"/>
          <a:stretch>
            <a:fillRect/>
          </a:stretch>
        </p:blipFill>
        <p:spPr>
          <a:xfrm>
            <a:off x="628650" y="1582064"/>
            <a:ext cx="7783011" cy="2219635"/>
          </a:xfrm>
          <a:prstGeom prst="rect">
            <a:avLst/>
          </a:prstGeom>
        </p:spPr>
      </p:pic>
      <p:sp>
        <p:nvSpPr>
          <p:cNvPr id="9" name="Título 1">
            <a:extLst>
              <a:ext uri="{FF2B5EF4-FFF2-40B4-BE49-F238E27FC236}">
                <a16:creationId xmlns:a16="http://schemas.microsoft.com/office/drawing/2014/main" id="{9CA2E6E9-CBA0-53A0-8E4F-EBB8242CE0D3}"/>
              </a:ext>
            </a:extLst>
          </p:cNvPr>
          <p:cNvSpPr txBox="1">
            <a:spLocks/>
          </p:cNvSpPr>
          <p:nvPr/>
        </p:nvSpPr>
        <p:spPr>
          <a:xfrm>
            <a:off x="435126" y="3801699"/>
            <a:ext cx="8708874" cy="687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CL" dirty="0"/>
              <a:t>Inverse D Discrete Fourier </a:t>
            </a:r>
            <a:r>
              <a:rPr lang="es-CL" dirty="0" err="1"/>
              <a:t>Transform</a:t>
            </a:r>
            <a:endParaRPr lang="es-CL" dirty="0"/>
          </a:p>
        </p:txBody>
      </p:sp>
      <p:pic>
        <p:nvPicPr>
          <p:cNvPr id="11" name="Imagen 10">
            <a:extLst>
              <a:ext uri="{FF2B5EF4-FFF2-40B4-BE49-F238E27FC236}">
                <a16:creationId xmlns:a16="http://schemas.microsoft.com/office/drawing/2014/main" id="{D25D1C53-654C-59CA-54CC-D1D7F2BF4AC4}"/>
              </a:ext>
            </a:extLst>
          </p:cNvPr>
          <p:cNvPicPr>
            <a:picLocks noChangeAspect="1"/>
          </p:cNvPicPr>
          <p:nvPr/>
        </p:nvPicPr>
        <p:blipFill>
          <a:blip r:embed="rId3"/>
          <a:stretch>
            <a:fillRect/>
          </a:stretch>
        </p:blipFill>
        <p:spPr>
          <a:xfrm>
            <a:off x="460988" y="4570470"/>
            <a:ext cx="8335538" cy="1952898"/>
          </a:xfrm>
          <a:prstGeom prst="rect">
            <a:avLst/>
          </a:prstGeom>
        </p:spPr>
      </p:pic>
    </p:spTree>
    <p:extLst>
      <p:ext uri="{BB962C8B-B14F-4D97-AF65-F5344CB8AC3E}">
        <p14:creationId xmlns:p14="http://schemas.microsoft.com/office/powerpoint/2010/main" val="47861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C1AB9-44F2-94C3-B6F6-1C0BA619240A}"/>
              </a:ext>
            </a:extLst>
          </p:cNvPr>
          <p:cNvSpPr>
            <a:spLocks noGrp="1"/>
          </p:cNvSpPr>
          <p:nvPr>
            <p:ph type="title"/>
          </p:nvPr>
        </p:nvSpPr>
        <p:spPr/>
        <p:txBody>
          <a:bodyPr/>
          <a:lstStyle/>
          <a:p>
            <a:r>
              <a:rPr lang="es-CL" dirty="0"/>
              <a:t>2D Discrete Fourier </a:t>
            </a:r>
            <a:r>
              <a:rPr lang="es-CL" dirty="0" err="1"/>
              <a:t>Transform</a:t>
            </a:r>
            <a:endParaRPr lang="es-CL" dirty="0"/>
          </a:p>
        </p:txBody>
      </p:sp>
      <p:pic>
        <p:nvPicPr>
          <p:cNvPr id="5" name="Imagen 4">
            <a:extLst>
              <a:ext uri="{FF2B5EF4-FFF2-40B4-BE49-F238E27FC236}">
                <a16:creationId xmlns:a16="http://schemas.microsoft.com/office/drawing/2014/main" id="{A900CE20-A589-0610-7632-85AA506092D3}"/>
              </a:ext>
            </a:extLst>
          </p:cNvPr>
          <p:cNvPicPr>
            <a:picLocks noChangeAspect="1"/>
          </p:cNvPicPr>
          <p:nvPr/>
        </p:nvPicPr>
        <p:blipFill>
          <a:blip r:embed="rId2"/>
          <a:stretch>
            <a:fillRect/>
          </a:stretch>
        </p:blipFill>
        <p:spPr>
          <a:xfrm>
            <a:off x="628650" y="1582064"/>
            <a:ext cx="7783011" cy="2219635"/>
          </a:xfrm>
          <a:prstGeom prst="rect">
            <a:avLst/>
          </a:prstGeom>
        </p:spPr>
      </p:pic>
      <p:sp>
        <p:nvSpPr>
          <p:cNvPr id="9" name="Título 1">
            <a:extLst>
              <a:ext uri="{FF2B5EF4-FFF2-40B4-BE49-F238E27FC236}">
                <a16:creationId xmlns:a16="http://schemas.microsoft.com/office/drawing/2014/main" id="{9CA2E6E9-CBA0-53A0-8E4F-EBB8242CE0D3}"/>
              </a:ext>
            </a:extLst>
          </p:cNvPr>
          <p:cNvSpPr txBox="1">
            <a:spLocks/>
          </p:cNvSpPr>
          <p:nvPr/>
        </p:nvSpPr>
        <p:spPr>
          <a:xfrm>
            <a:off x="435126" y="3801699"/>
            <a:ext cx="8708874" cy="16287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CL" sz="2800" dirty="0"/>
              <a:t>2D Discrete Fourier </a:t>
            </a:r>
            <a:r>
              <a:rPr lang="es-CL" sz="2800" dirty="0" err="1"/>
              <a:t>transform</a:t>
            </a:r>
            <a:r>
              <a:rPr lang="es-CL" sz="2800" dirty="0"/>
              <a:t> </a:t>
            </a:r>
            <a:r>
              <a:rPr lang="es-CL" sz="2800" dirty="0" err="1"/>
              <a:t>is</a:t>
            </a:r>
            <a:r>
              <a:rPr lang="es-CL" sz="2800" dirty="0"/>
              <a:t> </a:t>
            </a:r>
            <a:r>
              <a:rPr lang="es-CL" sz="2800" dirty="0" err="1"/>
              <a:t>for</a:t>
            </a:r>
            <a:r>
              <a:rPr lang="es-CL" sz="2800" dirty="0"/>
              <a:t> discrete and </a:t>
            </a:r>
            <a:r>
              <a:rPr lang="es-CL" sz="2800" dirty="0" err="1"/>
              <a:t>periodic</a:t>
            </a:r>
            <a:r>
              <a:rPr lang="es-CL" sz="2800" dirty="0"/>
              <a:t> </a:t>
            </a:r>
            <a:r>
              <a:rPr lang="es-CL" sz="2800" dirty="0" err="1"/>
              <a:t>signals</a:t>
            </a:r>
            <a:r>
              <a:rPr lang="es-CL" sz="2800" dirty="0"/>
              <a:t>. </a:t>
            </a:r>
            <a:r>
              <a:rPr lang="es-CL" sz="2800" dirty="0" err="1"/>
              <a:t>The</a:t>
            </a:r>
            <a:r>
              <a:rPr lang="es-CL" sz="2800" dirty="0"/>
              <a:t> </a:t>
            </a:r>
            <a:r>
              <a:rPr lang="es-CL" sz="2800" dirty="0" err="1"/>
              <a:t>number</a:t>
            </a:r>
            <a:r>
              <a:rPr lang="es-CL" sz="2800" dirty="0"/>
              <a:t> </a:t>
            </a:r>
            <a:r>
              <a:rPr lang="es-CL" sz="2800" dirty="0" err="1"/>
              <a:t>of</a:t>
            </a:r>
            <a:r>
              <a:rPr lang="es-CL" sz="2800" dirty="0"/>
              <a:t> </a:t>
            </a:r>
            <a:r>
              <a:rPr lang="es-CL" sz="2800" dirty="0" err="1"/>
              <a:t>samples</a:t>
            </a:r>
            <a:r>
              <a:rPr lang="es-CL" sz="2800" dirty="0"/>
              <a:t> (N), </a:t>
            </a:r>
            <a:r>
              <a:rPr lang="es-CL" sz="2800" dirty="0" err="1"/>
              <a:t>the</a:t>
            </a:r>
            <a:r>
              <a:rPr lang="es-CL" sz="2800" dirty="0"/>
              <a:t> </a:t>
            </a:r>
            <a:r>
              <a:rPr lang="es-CL" sz="2800" dirty="0" err="1"/>
              <a:t>sample</a:t>
            </a:r>
            <a:r>
              <a:rPr lang="es-CL" sz="2800" dirty="0"/>
              <a:t> </a:t>
            </a:r>
            <a:r>
              <a:rPr lang="es-CL" sz="2800" dirty="0" err="1"/>
              <a:t>period</a:t>
            </a:r>
            <a:r>
              <a:rPr lang="es-CL" sz="2800" dirty="0"/>
              <a:t> </a:t>
            </a:r>
            <a:r>
              <a:rPr lang="es-CL" sz="2800" dirty="0" err="1"/>
              <a:t>on</a:t>
            </a:r>
            <a:r>
              <a:rPr lang="es-CL" sz="2800" dirty="0"/>
              <a:t> time(T) and </a:t>
            </a:r>
            <a:r>
              <a:rPr lang="es-CL" sz="2800" dirty="0" err="1"/>
              <a:t>the</a:t>
            </a:r>
            <a:r>
              <a:rPr lang="es-CL" sz="2800" dirty="0"/>
              <a:t> </a:t>
            </a:r>
            <a:r>
              <a:rPr lang="es-CL" sz="2800" dirty="0" err="1"/>
              <a:t>sample</a:t>
            </a:r>
            <a:r>
              <a:rPr lang="es-CL" sz="2800" dirty="0"/>
              <a:t> </a:t>
            </a:r>
            <a:r>
              <a:rPr lang="es-CL" sz="2800" dirty="0" err="1"/>
              <a:t>period</a:t>
            </a:r>
            <a:r>
              <a:rPr lang="es-CL" sz="2800" dirty="0"/>
              <a:t> </a:t>
            </a:r>
            <a:r>
              <a:rPr lang="es-CL" sz="2800" dirty="0" err="1"/>
              <a:t>on</a:t>
            </a:r>
            <a:r>
              <a:rPr lang="es-CL" sz="2800" dirty="0"/>
              <a:t> </a:t>
            </a:r>
            <a:r>
              <a:rPr lang="es-CL" sz="2800" dirty="0" err="1"/>
              <a:t>frecuency</a:t>
            </a:r>
            <a:r>
              <a:rPr lang="es-CL" sz="2800" dirty="0"/>
              <a:t> are </a:t>
            </a:r>
            <a:r>
              <a:rPr lang="es-CL" sz="2800" dirty="0" err="1"/>
              <a:t>related</a:t>
            </a:r>
            <a:r>
              <a:rPr lang="es-CL" sz="2800" dirty="0"/>
              <a:t> </a:t>
            </a:r>
            <a:r>
              <a:rPr lang="es-CL" sz="2800" dirty="0" err="1"/>
              <a:t>by</a:t>
            </a:r>
            <a:r>
              <a:rPr lang="es-CL" sz="2800" dirty="0"/>
              <a:t>:</a:t>
            </a:r>
          </a:p>
        </p:txBody>
      </p:sp>
      <p:pic>
        <p:nvPicPr>
          <p:cNvPr id="4" name="Imagen 3">
            <a:extLst>
              <a:ext uri="{FF2B5EF4-FFF2-40B4-BE49-F238E27FC236}">
                <a16:creationId xmlns:a16="http://schemas.microsoft.com/office/drawing/2014/main" id="{B9C63E9C-00EE-D7AD-0525-EEF9E0D23B1B}"/>
              </a:ext>
            </a:extLst>
          </p:cNvPr>
          <p:cNvPicPr>
            <a:picLocks noChangeAspect="1"/>
          </p:cNvPicPr>
          <p:nvPr/>
        </p:nvPicPr>
        <p:blipFill>
          <a:blip r:embed="rId3"/>
          <a:stretch>
            <a:fillRect/>
          </a:stretch>
        </p:blipFill>
        <p:spPr>
          <a:xfrm>
            <a:off x="2637658" y="5275936"/>
            <a:ext cx="3868683" cy="1430651"/>
          </a:xfrm>
          <a:prstGeom prst="rect">
            <a:avLst/>
          </a:prstGeom>
        </p:spPr>
      </p:pic>
    </p:spTree>
    <p:extLst>
      <p:ext uri="{BB962C8B-B14F-4D97-AF65-F5344CB8AC3E}">
        <p14:creationId xmlns:p14="http://schemas.microsoft.com/office/powerpoint/2010/main" val="271471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67416-F939-16A3-411F-2C6006A09CBD}"/>
              </a:ext>
            </a:extLst>
          </p:cNvPr>
          <p:cNvSpPr>
            <a:spLocks noGrp="1"/>
          </p:cNvSpPr>
          <p:nvPr>
            <p:ph type="title"/>
          </p:nvPr>
        </p:nvSpPr>
        <p:spPr/>
        <p:txBody>
          <a:bodyPr/>
          <a:lstStyle/>
          <a:p>
            <a:r>
              <a:rPr lang="es-CL" dirty="0" err="1"/>
              <a:t>Example</a:t>
            </a:r>
            <a:r>
              <a:rPr lang="es-CL" dirty="0"/>
              <a:t> Fourier </a:t>
            </a:r>
            <a:r>
              <a:rPr lang="es-CL" dirty="0" err="1"/>
              <a:t>Transform</a:t>
            </a:r>
            <a:endParaRPr lang="es-CL" dirty="0"/>
          </a:p>
        </p:txBody>
      </p:sp>
      <p:pic>
        <p:nvPicPr>
          <p:cNvPr id="5" name="Imagen 4">
            <a:extLst>
              <a:ext uri="{FF2B5EF4-FFF2-40B4-BE49-F238E27FC236}">
                <a16:creationId xmlns:a16="http://schemas.microsoft.com/office/drawing/2014/main" id="{B1D23926-B4D6-5005-4B7D-07B239D5185C}"/>
              </a:ext>
            </a:extLst>
          </p:cNvPr>
          <p:cNvPicPr>
            <a:picLocks noChangeAspect="1"/>
          </p:cNvPicPr>
          <p:nvPr/>
        </p:nvPicPr>
        <p:blipFill>
          <a:blip r:embed="rId2"/>
          <a:stretch>
            <a:fillRect/>
          </a:stretch>
        </p:blipFill>
        <p:spPr>
          <a:xfrm>
            <a:off x="1365989" y="2361008"/>
            <a:ext cx="6525536" cy="3143689"/>
          </a:xfrm>
          <a:prstGeom prst="rect">
            <a:avLst/>
          </a:prstGeom>
        </p:spPr>
      </p:pic>
    </p:spTree>
    <p:extLst>
      <p:ext uri="{BB962C8B-B14F-4D97-AF65-F5344CB8AC3E}">
        <p14:creationId xmlns:p14="http://schemas.microsoft.com/office/powerpoint/2010/main" val="54791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67416-F939-16A3-411F-2C6006A09CBD}"/>
              </a:ext>
            </a:extLst>
          </p:cNvPr>
          <p:cNvSpPr>
            <a:spLocks noGrp="1"/>
          </p:cNvSpPr>
          <p:nvPr>
            <p:ph type="title"/>
          </p:nvPr>
        </p:nvSpPr>
        <p:spPr/>
        <p:txBody>
          <a:bodyPr/>
          <a:lstStyle/>
          <a:p>
            <a:r>
              <a:rPr lang="es-CL" dirty="0" err="1"/>
              <a:t>Example</a:t>
            </a:r>
            <a:r>
              <a:rPr lang="es-CL" dirty="0"/>
              <a:t> Fourier </a:t>
            </a:r>
            <a:r>
              <a:rPr lang="es-CL" dirty="0" err="1"/>
              <a:t>Transform</a:t>
            </a:r>
            <a:endParaRPr lang="es-CL" dirty="0"/>
          </a:p>
        </p:txBody>
      </p:sp>
      <p:pic>
        <p:nvPicPr>
          <p:cNvPr id="4" name="Imagen 3">
            <a:extLst>
              <a:ext uri="{FF2B5EF4-FFF2-40B4-BE49-F238E27FC236}">
                <a16:creationId xmlns:a16="http://schemas.microsoft.com/office/drawing/2014/main" id="{F9E004FB-C4F3-BF03-A12C-CD8AB8FB15E8}"/>
              </a:ext>
            </a:extLst>
          </p:cNvPr>
          <p:cNvPicPr>
            <a:picLocks noChangeAspect="1"/>
          </p:cNvPicPr>
          <p:nvPr/>
        </p:nvPicPr>
        <p:blipFill>
          <a:blip r:embed="rId2"/>
          <a:stretch>
            <a:fillRect/>
          </a:stretch>
        </p:blipFill>
        <p:spPr>
          <a:xfrm>
            <a:off x="604284" y="2355855"/>
            <a:ext cx="7935432" cy="3191320"/>
          </a:xfrm>
          <a:prstGeom prst="rect">
            <a:avLst/>
          </a:prstGeom>
        </p:spPr>
      </p:pic>
    </p:spTree>
    <p:extLst>
      <p:ext uri="{BB962C8B-B14F-4D97-AF65-F5344CB8AC3E}">
        <p14:creationId xmlns:p14="http://schemas.microsoft.com/office/powerpoint/2010/main" val="777860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A5542-1117-6ACB-4B29-190AB25F80A2}"/>
              </a:ext>
            </a:extLst>
          </p:cNvPr>
          <p:cNvSpPr>
            <a:spLocks noGrp="1"/>
          </p:cNvSpPr>
          <p:nvPr>
            <p:ph type="title"/>
          </p:nvPr>
        </p:nvSpPr>
        <p:spPr/>
        <p:txBody>
          <a:bodyPr/>
          <a:lstStyle/>
          <a:p>
            <a:r>
              <a:rPr lang="es-CL" dirty="0"/>
              <a:t>Propiedades transformada de Fourier</a:t>
            </a:r>
          </a:p>
        </p:txBody>
      </p:sp>
      <p:pic>
        <p:nvPicPr>
          <p:cNvPr id="5" name="Imagen 4">
            <a:extLst>
              <a:ext uri="{FF2B5EF4-FFF2-40B4-BE49-F238E27FC236}">
                <a16:creationId xmlns:a16="http://schemas.microsoft.com/office/drawing/2014/main" id="{72D6A14E-163E-1979-83FA-CAA5700EE025}"/>
              </a:ext>
            </a:extLst>
          </p:cNvPr>
          <p:cNvPicPr>
            <a:picLocks noChangeAspect="1"/>
          </p:cNvPicPr>
          <p:nvPr/>
        </p:nvPicPr>
        <p:blipFill>
          <a:blip r:embed="rId2"/>
          <a:stretch>
            <a:fillRect/>
          </a:stretch>
        </p:blipFill>
        <p:spPr>
          <a:xfrm>
            <a:off x="18414" y="1601708"/>
            <a:ext cx="9107171" cy="4848902"/>
          </a:xfrm>
          <a:prstGeom prst="rect">
            <a:avLst/>
          </a:prstGeom>
        </p:spPr>
      </p:pic>
    </p:spTree>
    <p:extLst>
      <p:ext uri="{BB962C8B-B14F-4D97-AF65-F5344CB8AC3E}">
        <p14:creationId xmlns:p14="http://schemas.microsoft.com/office/powerpoint/2010/main" val="223650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A5542-1117-6ACB-4B29-190AB25F80A2}"/>
              </a:ext>
            </a:extLst>
          </p:cNvPr>
          <p:cNvSpPr>
            <a:spLocks noGrp="1"/>
          </p:cNvSpPr>
          <p:nvPr>
            <p:ph type="title"/>
          </p:nvPr>
        </p:nvSpPr>
        <p:spPr/>
        <p:txBody>
          <a:bodyPr/>
          <a:lstStyle/>
          <a:p>
            <a:r>
              <a:rPr lang="es-CL" dirty="0"/>
              <a:t>Propiedades transformada de Fourier</a:t>
            </a:r>
          </a:p>
        </p:txBody>
      </p:sp>
      <p:pic>
        <p:nvPicPr>
          <p:cNvPr id="4" name="Imagen 3">
            <a:extLst>
              <a:ext uri="{FF2B5EF4-FFF2-40B4-BE49-F238E27FC236}">
                <a16:creationId xmlns:a16="http://schemas.microsoft.com/office/drawing/2014/main" id="{90651AFE-6950-1F22-BD56-982215DEA916}"/>
              </a:ext>
            </a:extLst>
          </p:cNvPr>
          <p:cNvPicPr>
            <a:picLocks noChangeAspect="1"/>
          </p:cNvPicPr>
          <p:nvPr/>
        </p:nvPicPr>
        <p:blipFill>
          <a:blip r:embed="rId2"/>
          <a:stretch>
            <a:fillRect/>
          </a:stretch>
        </p:blipFill>
        <p:spPr>
          <a:xfrm>
            <a:off x="56520" y="1571369"/>
            <a:ext cx="9030960" cy="5077534"/>
          </a:xfrm>
          <a:prstGeom prst="rect">
            <a:avLst/>
          </a:prstGeom>
        </p:spPr>
      </p:pic>
    </p:spTree>
    <p:extLst>
      <p:ext uri="{BB962C8B-B14F-4D97-AF65-F5344CB8AC3E}">
        <p14:creationId xmlns:p14="http://schemas.microsoft.com/office/powerpoint/2010/main" val="162937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A5542-1117-6ACB-4B29-190AB25F80A2}"/>
              </a:ext>
            </a:extLst>
          </p:cNvPr>
          <p:cNvSpPr>
            <a:spLocks noGrp="1"/>
          </p:cNvSpPr>
          <p:nvPr>
            <p:ph type="title"/>
          </p:nvPr>
        </p:nvSpPr>
        <p:spPr/>
        <p:txBody>
          <a:bodyPr/>
          <a:lstStyle/>
          <a:p>
            <a:r>
              <a:rPr lang="es-CL" dirty="0"/>
              <a:t>Propiedades transformada de Fourier</a:t>
            </a:r>
          </a:p>
        </p:txBody>
      </p:sp>
      <p:pic>
        <p:nvPicPr>
          <p:cNvPr id="5" name="Imagen 4">
            <a:extLst>
              <a:ext uri="{FF2B5EF4-FFF2-40B4-BE49-F238E27FC236}">
                <a16:creationId xmlns:a16="http://schemas.microsoft.com/office/drawing/2014/main" id="{6495DE9F-61EF-7892-A0B7-F9DB66CC6488}"/>
              </a:ext>
            </a:extLst>
          </p:cNvPr>
          <p:cNvPicPr>
            <a:picLocks noChangeAspect="1"/>
          </p:cNvPicPr>
          <p:nvPr/>
        </p:nvPicPr>
        <p:blipFill>
          <a:blip r:embed="rId2"/>
          <a:stretch>
            <a:fillRect/>
          </a:stretch>
        </p:blipFill>
        <p:spPr>
          <a:xfrm>
            <a:off x="1567542" y="1403681"/>
            <a:ext cx="6358973" cy="5233667"/>
          </a:xfrm>
          <a:prstGeom prst="rect">
            <a:avLst/>
          </a:prstGeom>
        </p:spPr>
      </p:pic>
    </p:spTree>
    <p:extLst>
      <p:ext uri="{BB962C8B-B14F-4D97-AF65-F5344CB8AC3E}">
        <p14:creationId xmlns:p14="http://schemas.microsoft.com/office/powerpoint/2010/main" val="359229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A5542-1117-6ACB-4B29-190AB25F80A2}"/>
              </a:ext>
            </a:extLst>
          </p:cNvPr>
          <p:cNvSpPr>
            <a:spLocks noGrp="1"/>
          </p:cNvSpPr>
          <p:nvPr>
            <p:ph type="title"/>
          </p:nvPr>
        </p:nvSpPr>
        <p:spPr/>
        <p:txBody>
          <a:bodyPr/>
          <a:lstStyle/>
          <a:p>
            <a:r>
              <a:rPr lang="es-CL" dirty="0"/>
              <a:t>Propiedades transformada de Fourier</a:t>
            </a:r>
          </a:p>
        </p:txBody>
      </p:sp>
      <p:pic>
        <p:nvPicPr>
          <p:cNvPr id="4" name="Imagen 3">
            <a:extLst>
              <a:ext uri="{FF2B5EF4-FFF2-40B4-BE49-F238E27FC236}">
                <a16:creationId xmlns:a16="http://schemas.microsoft.com/office/drawing/2014/main" id="{5EEC622D-1C17-BB31-6550-28B31A98A1A9}"/>
              </a:ext>
            </a:extLst>
          </p:cNvPr>
          <p:cNvPicPr>
            <a:picLocks noChangeAspect="1"/>
          </p:cNvPicPr>
          <p:nvPr/>
        </p:nvPicPr>
        <p:blipFill>
          <a:blip r:embed="rId2"/>
          <a:stretch>
            <a:fillRect/>
          </a:stretch>
        </p:blipFill>
        <p:spPr>
          <a:xfrm>
            <a:off x="987313" y="1403681"/>
            <a:ext cx="7282887" cy="5129223"/>
          </a:xfrm>
          <a:prstGeom prst="rect">
            <a:avLst/>
          </a:prstGeom>
        </p:spPr>
      </p:pic>
    </p:spTree>
    <p:extLst>
      <p:ext uri="{BB962C8B-B14F-4D97-AF65-F5344CB8AC3E}">
        <p14:creationId xmlns:p14="http://schemas.microsoft.com/office/powerpoint/2010/main" val="321930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818B1-E991-8E8D-5528-DB3E7CFC5A9B}"/>
              </a:ext>
            </a:extLst>
          </p:cNvPr>
          <p:cNvSpPr>
            <a:spLocks noGrp="1"/>
          </p:cNvSpPr>
          <p:nvPr>
            <p:ph type="title"/>
          </p:nvPr>
        </p:nvSpPr>
        <p:spPr/>
        <p:txBody>
          <a:bodyPr/>
          <a:lstStyle/>
          <a:p>
            <a:r>
              <a:rPr lang="es-CL" dirty="0" err="1"/>
              <a:t>Signals</a:t>
            </a:r>
            <a:endParaRPr lang="es-CL" dirty="0"/>
          </a:p>
        </p:txBody>
      </p:sp>
      <p:sp>
        <p:nvSpPr>
          <p:cNvPr id="3" name="Marcador de contenido 2">
            <a:extLst>
              <a:ext uri="{FF2B5EF4-FFF2-40B4-BE49-F238E27FC236}">
                <a16:creationId xmlns:a16="http://schemas.microsoft.com/office/drawing/2014/main" id="{466AF6D8-53BE-3216-5877-478BACB68169}"/>
              </a:ext>
            </a:extLst>
          </p:cNvPr>
          <p:cNvSpPr>
            <a:spLocks noGrp="1"/>
          </p:cNvSpPr>
          <p:nvPr>
            <p:ph idx="1"/>
          </p:nvPr>
        </p:nvSpPr>
        <p:spPr>
          <a:xfrm>
            <a:off x="596958" y="5054137"/>
            <a:ext cx="7950084" cy="1305705"/>
          </a:xfrm>
        </p:spPr>
        <p:txBody>
          <a:bodyPr>
            <a:normAutofit/>
          </a:bodyPr>
          <a:lstStyle/>
          <a:p>
            <a:pPr marL="0" indent="0" algn="just">
              <a:buNone/>
            </a:pPr>
            <a:r>
              <a:rPr lang="en-US" sz="2400" dirty="0"/>
              <a:t>A signal is a variable or detectable physical quantity by which information can be transmitted. This can be measured in time, space or in another domain.</a:t>
            </a:r>
            <a:endParaRPr lang="es-CL" sz="2400" dirty="0"/>
          </a:p>
        </p:txBody>
      </p:sp>
      <p:pic>
        <p:nvPicPr>
          <p:cNvPr id="7" name="Imagen 6">
            <a:extLst>
              <a:ext uri="{FF2B5EF4-FFF2-40B4-BE49-F238E27FC236}">
                <a16:creationId xmlns:a16="http://schemas.microsoft.com/office/drawing/2014/main" id="{0BF7B7C0-FBD4-E6CA-5D3B-65364F1186F7}"/>
              </a:ext>
            </a:extLst>
          </p:cNvPr>
          <p:cNvPicPr>
            <a:picLocks noChangeAspect="1"/>
          </p:cNvPicPr>
          <p:nvPr/>
        </p:nvPicPr>
        <p:blipFill>
          <a:blip r:embed="rId2"/>
          <a:stretch>
            <a:fillRect/>
          </a:stretch>
        </p:blipFill>
        <p:spPr>
          <a:xfrm>
            <a:off x="573580" y="1620029"/>
            <a:ext cx="3766761" cy="2708785"/>
          </a:xfrm>
          <a:prstGeom prst="rect">
            <a:avLst/>
          </a:prstGeom>
        </p:spPr>
      </p:pic>
      <p:pic>
        <p:nvPicPr>
          <p:cNvPr id="9" name="Imagen 8">
            <a:extLst>
              <a:ext uri="{FF2B5EF4-FFF2-40B4-BE49-F238E27FC236}">
                <a16:creationId xmlns:a16="http://schemas.microsoft.com/office/drawing/2014/main" id="{6FD4E624-E5C0-7804-904A-6343528B9583}"/>
              </a:ext>
            </a:extLst>
          </p:cNvPr>
          <p:cNvPicPr>
            <a:picLocks noChangeAspect="1"/>
          </p:cNvPicPr>
          <p:nvPr/>
        </p:nvPicPr>
        <p:blipFill>
          <a:blip r:embed="rId3"/>
          <a:stretch>
            <a:fillRect/>
          </a:stretch>
        </p:blipFill>
        <p:spPr>
          <a:xfrm>
            <a:off x="5063462" y="1620029"/>
            <a:ext cx="3390583" cy="2994220"/>
          </a:xfrm>
          <a:prstGeom prst="rect">
            <a:avLst/>
          </a:prstGeom>
        </p:spPr>
      </p:pic>
    </p:spTree>
    <p:extLst>
      <p:ext uri="{BB962C8B-B14F-4D97-AF65-F5344CB8AC3E}">
        <p14:creationId xmlns:p14="http://schemas.microsoft.com/office/powerpoint/2010/main" val="1004523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F89E8-ED41-3387-4F00-4BA4A11FFD86}"/>
              </a:ext>
            </a:extLst>
          </p:cNvPr>
          <p:cNvSpPr>
            <a:spLocks noGrp="1"/>
          </p:cNvSpPr>
          <p:nvPr>
            <p:ph type="title"/>
          </p:nvPr>
        </p:nvSpPr>
        <p:spPr>
          <a:xfrm>
            <a:off x="274320" y="715840"/>
            <a:ext cx="8708874" cy="1178273"/>
          </a:xfrm>
        </p:spPr>
        <p:txBody>
          <a:bodyPr anchor="ctr">
            <a:normAutofit/>
          </a:bodyPr>
          <a:lstStyle/>
          <a:p>
            <a:r>
              <a:rPr lang="es-CL" dirty="0"/>
              <a:t>Low </a:t>
            </a:r>
            <a:r>
              <a:rPr lang="es-CL" dirty="0" err="1"/>
              <a:t>pass</a:t>
            </a:r>
            <a:r>
              <a:rPr lang="es-CL" dirty="0"/>
              <a:t> </a:t>
            </a:r>
            <a:r>
              <a:rPr lang="es-CL" dirty="0" err="1"/>
              <a:t>filter</a:t>
            </a:r>
            <a:r>
              <a:rPr lang="es-CL" dirty="0"/>
              <a:t>:</a:t>
            </a:r>
            <a:r>
              <a:rPr lang="en-US" dirty="0"/>
              <a:t> attenuate frequencies that are greater than a specified cutoff frequency</a:t>
            </a:r>
            <a:endParaRPr lang="es-CL" dirty="0"/>
          </a:p>
        </p:txBody>
      </p:sp>
      <p:pic>
        <p:nvPicPr>
          <p:cNvPr id="14" name="Imagen 13">
            <a:extLst>
              <a:ext uri="{FF2B5EF4-FFF2-40B4-BE49-F238E27FC236}">
                <a16:creationId xmlns:a16="http://schemas.microsoft.com/office/drawing/2014/main" id="{5125B30F-2671-5DBB-732F-605B67F48EB8}"/>
              </a:ext>
            </a:extLst>
          </p:cNvPr>
          <p:cNvPicPr>
            <a:picLocks noChangeAspect="1"/>
          </p:cNvPicPr>
          <p:nvPr/>
        </p:nvPicPr>
        <p:blipFill>
          <a:blip r:embed="rId2"/>
          <a:stretch>
            <a:fillRect/>
          </a:stretch>
        </p:blipFill>
        <p:spPr>
          <a:xfrm>
            <a:off x="1023442" y="1974867"/>
            <a:ext cx="7097115" cy="4401164"/>
          </a:xfrm>
          <a:prstGeom prst="rect">
            <a:avLst/>
          </a:prstGeom>
        </p:spPr>
      </p:pic>
    </p:spTree>
    <p:extLst>
      <p:ext uri="{BB962C8B-B14F-4D97-AF65-F5344CB8AC3E}">
        <p14:creationId xmlns:p14="http://schemas.microsoft.com/office/powerpoint/2010/main" val="63390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F89E8-ED41-3387-4F00-4BA4A11FFD86}"/>
              </a:ext>
            </a:extLst>
          </p:cNvPr>
          <p:cNvSpPr>
            <a:spLocks noGrp="1"/>
          </p:cNvSpPr>
          <p:nvPr>
            <p:ph type="title"/>
          </p:nvPr>
        </p:nvSpPr>
        <p:spPr>
          <a:xfrm>
            <a:off x="217563" y="1154380"/>
            <a:ext cx="8708874" cy="687840"/>
          </a:xfrm>
        </p:spPr>
        <p:txBody>
          <a:bodyPr anchor="ctr">
            <a:normAutofit fontScale="90000"/>
          </a:bodyPr>
          <a:lstStyle/>
          <a:p>
            <a:r>
              <a:rPr lang="es-CL" dirty="0"/>
              <a:t>2D </a:t>
            </a:r>
            <a:r>
              <a:rPr lang="es-CL" dirty="0" err="1"/>
              <a:t>low</a:t>
            </a:r>
            <a:r>
              <a:rPr lang="es-CL" dirty="0"/>
              <a:t> </a:t>
            </a:r>
            <a:r>
              <a:rPr lang="es-CL" dirty="0" err="1"/>
              <a:t>pass</a:t>
            </a:r>
            <a:r>
              <a:rPr lang="es-CL" dirty="0"/>
              <a:t> </a:t>
            </a:r>
            <a:r>
              <a:rPr lang="es-CL" dirty="0" err="1"/>
              <a:t>filters</a:t>
            </a:r>
            <a:r>
              <a:rPr lang="es-CL" dirty="0"/>
              <a:t>: </a:t>
            </a:r>
            <a:r>
              <a:rPr lang="en-US" dirty="0"/>
              <a:t>they work analogously to 1D filters. It is possible to have a different cutoff frequency for each spatial frequency</a:t>
            </a:r>
            <a:endParaRPr lang="es-CL" dirty="0"/>
          </a:p>
        </p:txBody>
      </p:sp>
      <p:pic>
        <p:nvPicPr>
          <p:cNvPr id="10" name="Imagen 9">
            <a:extLst>
              <a:ext uri="{FF2B5EF4-FFF2-40B4-BE49-F238E27FC236}">
                <a16:creationId xmlns:a16="http://schemas.microsoft.com/office/drawing/2014/main" id="{68D90CC0-CDAE-ADE4-7B93-50359EAB336B}"/>
              </a:ext>
            </a:extLst>
          </p:cNvPr>
          <p:cNvPicPr>
            <a:picLocks noChangeAspect="1"/>
          </p:cNvPicPr>
          <p:nvPr/>
        </p:nvPicPr>
        <p:blipFill>
          <a:blip r:embed="rId2"/>
          <a:stretch>
            <a:fillRect/>
          </a:stretch>
        </p:blipFill>
        <p:spPr>
          <a:xfrm>
            <a:off x="1519980" y="2082396"/>
            <a:ext cx="6104040" cy="4631427"/>
          </a:xfrm>
          <a:prstGeom prst="rect">
            <a:avLst/>
          </a:prstGeom>
        </p:spPr>
      </p:pic>
    </p:spTree>
    <p:extLst>
      <p:ext uri="{BB962C8B-B14F-4D97-AF65-F5344CB8AC3E}">
        <p14:creationId xmlns:p14="http://schemas.microsoft.com/office/powerpoint/2010/main" val="2922631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F89E8-ED41-3387-4F00-4BA4A11FFD86}"/>
              </a:ext>
            </a:extLst>
          </p:cNvPr>
          <p:cNvSpPr>
            <a:spLocks noGrp="1"/>
          </p:cNvSpPr>
          <p:nvPr>
            <p:ph type="title"/>
          </p:nvPr>
        </p:nvSpPr>
        <p:spPr>
          <a:xfrm>
            <a:off x="217563" y="939776"/>
            <a:ext cx="8708874" cy="687840"/>
          </a:xfrm>
        </p:spPr>
        <p:txBody>
          <a:bodyPr anchor="ctr">
            <a:normAutofit/>
          </a:bodyPr>
          <a:lstStyle/>
          <a:p>
            <a:r>
              <a:rPr lang="es-CL" dirty="0"/>
              <a:t>2D </a:t>
            </a:r>
            <a:r>
              <a:rPr lang="es-CL" dirty="0" err="1"/>
              <a:t>low</a:t>
            </a:r>
            <a:r>
              <a:rPr lang="es-CL" dirty="0"/>
              <a:t> </a:t>
            </a:r>
            <a:r>
              <a:rPr lang="es-CL" dirty="0" err="1"/>
              <a:t>pass</a:t>
            </a:r>
            <a:r>
              <a:rPr lang="es-CL" dirty="0"/>
              <a:t> </a:t>
            </a:r>
            <a:r>
              <a:rPr lang="es-CL" dirty="0" err="1"/>
              <a:t>filter</a:t>
            </a:r>
            <a:r>
              <a:rPr lang="es-CL" dirty="0"/>
              <a:t> </a:t>
            </a:r>
            <a:r>
              <a:rPr lang="es-CL" dirty="0" err="1"/>
              <a:t>example</a:t>
            </a:r>
            <a:endParaRPr lang="es-CL" dirty="0"/>
          </a:p>
        </p:txBody>
      </p:sp>
      <p:pic>
        <p:nvPicPr>
          <p:cNvPr id="5" name="Imagen 4">
            <a:extLst>
              <a:ext uri="{FF2B5EF4-FFF2-40B4-BE49-F238E27FC236}">
                <a16:creationId xmlns:a16="http://schemas.microsoft.com/office/drawing/2014/main" id="{C0D6E9D6-F493-7BAF-5BE0-A96BA67CAD61}"/>
              </a:ext>
            </a:extLst>
          </p:cNvPr>
          <p:cNvPicPr>
            <a:picLocks noChangeAspect="1"/>
          </p:cNvPicPr>
          <p:nvPr/>
        </p:nvPicPr>
        <p:blipFill>
          <a:blip r:embed="rId2"/>
          <a:stretch>
            <a:fillRect/>
          </a:stretch>
        </p:blipFill>
        <p:spPr>
          <a:xfrm>
            <a:off x="0" y="2220112"/>
            <a:ext cx="9144000" cy="3033596"/>
          </a:xfrm>
          <a:prstGeom prst="rect">
            <a:avLst/>
          </a:prstGeom>
        </p:spPr>
      </p:pic>
    </p:spTree>
    <p:extLst>
      <p:ext uri="{BB962C8B-B14F-4D97-AF65-F5344CB8AC3E}">
        <p14:creationId xmlns:p14="http://schemas.microsoft.com/office/powerpoint/2010/main" val="71164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C3729-B025-0CDD-8271-156BA3C87755}"/>
              </a:ext>
            </a:extLst>
          </p:cNvPr>
          <p:cNvSpPr>
            <a:spLocks noGrp="1"/>
          </p:cNvSpPr>
          <p:nvPr>
            <p:ph type="title"/>
          </p:nvPr>
        </p:nvSpPr>
        <p:spPr>
          <a:xfrm>
            <a:off x="217562" y="958437"/>
            <a:ext cx="8708874" cy="687840"/>
          </a:xfrm>
        </p:spPr>
        <p:txBody>
          <a:bodyPr>
            <a:normAutofit fontScale="90000"/>
          </a:bodyPr>
          <a:lstStyle/>
          <a:p>
            <a:r>
              <a:rPr lang="es-CL" dirty="0"/>
              <a:t>High </a:t>
            </a:r>
            <a:r>
              <a:rPr lang="es-CL" dirty="0" err="1"/>
              <a:t>pass</a:t>
            </a:r>
            <a:r>
              <a:rPr lang="es-CL" dirty="0"/>
              <a:t> </a:t>
            </a:r>
            <a:r>
              <a:rPr lang="es-CL" dirty="0" err="1"/>
              <a:t>filters</a:t>
            </a:r>
            <a:r>
              <a:rPr lang="es-CL" dirty="0"/>
              <a:t>: </a:t>
            </a:r>
            <a:r>
              <a:rPr lang="en-US" dirty="0"/>
              <a:t>attenuate frequencies that are lower than a specified cutoff frequency</a:t>
            </a:r>
            <a:endParaRPr lang="es-CL" dirty="0"/>
          </a:p>
        </p:txBody>
      </p:sp>
      <p:pic>
        <p:nvPicPr>
          <p:cNvPr id="5" name="Imagen 4">
            <a:extLst>
              <a:ext uri="{FF2B5EF4-FFF2-40B4-BE49-F238E27FC236}">
                <a16:creationId xmlns:a16="http://schemas.microsoft.com/office/drawing/2014/main" id="{6E1D6FF3-0934-B66B-58A8-8899071D05FE}"/>
              </a:ext>
            </a:extLst>
          </p:cNvPr>
          <p:cNvPicPr>
            <a:picLocks noChangeAspect="1"/>
          </p:cNvPicPr>
          <p:nvPr/>
        </p:nvPicPr>
        <p:blipFill>
          <a:blip r:embed="rId2"/>
          <a:stretch>
            <a:fillRect/>
          </a:stretch>
        </p:blipFill>
        <p:spPr>
          <a:xfrm>
            <a:off x="1113942" y="1970886"/>
            <a:ext cx="6916115" cy="4334480"/>
          </a:xfrm>
          <a:prstGeom prst="rect">
            <a:avLst/>
          </a:prstGeom>
        </p:spPr>
      </p:pic>
    </p:spTree>
    <p:extLst>
      <p:ext uri="{BB962C8B-B14F-4D97-AF65-F5344CB8AC3E}">
        <p14:creationId xmlns:p14="http://schemas.microsoft.com/office/powerpoint/2010/main" val="1405210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C3729-B025-0CDD-8271-156BA3C87755}"/>
              </a:ext>
            </a:extLst>
          </p:cNvPr>
          <p:cNvSpPr>
            <a:spLocks noGrp="1"/>
          </p:cNvSpPr>
          <p:nvPr>
            <p:ph type="title"/>
          </p:nvPr>
        </p:nvSpPr>
        <p:spPr>
          <a:xfrm>
            <a:off x="217562" y="958437"/>
            <a:ext cx="8708874" cy="687840"/>
          </a:xfrm>
        </p:spPr>
        <p:txBody>
          <a:bodyPr>
            <a:normAutofit/>
          </a:bodyPr>
          <a:lstStyle/>
          <a:p>
            <a:r>
              <a:rPr lang="es-CL" dirty="0"/>
              <a:t>2D High </a:t>
            </a:r>
            <a:r>
              <a:rPr lang="es-CL" dirty="0" err="1"/>
              <a:t>pass</a:t>
            </a:r>
            <a:r>
              <a:rPr lang="es-CL" dirty="0"/>
              <a:t> </a:t>
            </a:r>
            <a:r>
              <a:rPr lang="es-CL" dirty="0" err="1"/>
              <a:t>filters</a:t>
            </a:r>
            <a:endParaRPr lang="es-CL" dirty="0"/>
          </a:p>
        </p:txBody>
      </p:sp>
      <p:pic>
        <p:nvPicPr>
          <p:cNvPr id="4" name="Imagen 3">
            <a:extLst>
              <a:ext uri="{FF2B5EF4-FFF2-40B4-BE49-F238E27FC236}">
                <a16:creationId xmlns:a16="http://schemas.microsoft.com/office/drawing/2014/main" id="{B97D5269-7391-0068-2798-C017E9D4FD77}"/>
              </a:ext>
            </a:extLst>
          </p:cNvPr>
          <p:cNvPicPr>
            <a:picLocks noChangeAspect="1"/>
          </p:cNvPicPr>
          <p:nvPr/>
        </p:nvPicPr>
        <p:blipFill>
          <a:blip r:embed="rId2"/>
          <a:stretch>
            <a:fillRect/>
          </a:stretch>
        </p:blipFill>
        <p:spPr>
          <a:xfrm>
            <a:off x="1468825" y="1646277"/>
            <a:ext cx="6284911" cy="4713683"/>
          </a:xfrm>
          <a:prstGeom prst="rect">
            <a:avLst/>
          </a:prstGeom>
        </p:spPr>
      </p:pic>
    </p:spTree>
    <p:extLst>
      <p:ext uri="{BB962C8B-B14F-4D97-AF65-F5344CB8AC3E}">
        <p14:creationId xmlns:p14="http://schemas.microsoft.com/office/powerpoint/2010/main" val="114281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C3729-B025-0CDD-8271-156BA3C87755}"/>
              </a:ext>
            </a:extLst>
          </p:cNvPr>
          <p:cNvSpPr>
            <a:spLocks noGrp="1"/>
          </p:cNvSpPr>
          <p:nvPr>
            <p:ph type="title"/>
          </p:nvPr>
        </p:nvSpPr>
        <p:spPr>
          <a:xfrm>
            <a:off x="217562" y="958437"/>
            <a:ext cx="8708874" cy="687840"/>
          </a:xfrm>
        </p:spPr>
        <p:txBody>
          <a:bodyPr>
            <a:normAutofit/>
          </a:bodyPr>
          <a:lstStyle/>
          <a:p>
            <a:r>
              <a:rPr lang="es-CL" dirty="0"/>
              <a:t>2D High </a:t>
            </a:r>
            <a:r>
              <a:rPr lang="es-CL" dirty="0" err="1"/>
              <a:t>pass</a:t>
            </a:r>
            <a:r>
              <a:rPr lang="es-CL" dirty="0"/>
              <a:t> </a:t>
            </a:r>
            <a:r>
              <a:rPr lang="es-CL" dirty="0" err="1"/>
              <a:t>filters</a:t>
            </a:r>
            <a:endParaRPr lang="es-CL" dirty="0"/>
          </a:p>
        </p:txBody>
      </p:sp>
      <p:pic>
        <p:nvPicPr>
          <p:cNvPr id="4" name="Imagen 3">
            <a:extLst>
              <a:ext uri="{FF2B5EF4-FFF2-40B4-BE49-F238E27FC236}">
                <a16:creationId xmlns:a16="http://schemas.microsoft.com/office/drawing/2014/main" id="{1506D6EE-413A-9D32-0EF9-C99878EFB8B5}"/>
              </a:ext>
            </a:extLst>
          </p:cNvPr>
          <p:cNvPicPr>
            <a:picLocks noChangeAspect="1"/>
          </p:cNvPicPr>
          <p:nvPr/>
        </p:nvPicPr>
        <p:blipFill>
          <a:blip r:embed="rId2"/>
          <a:stretch>
            <a:fillRect/>
          </a:stretch>
        </p:blipFill>
        <p:spPr>
          <a:xfrm>
            <a:off x="0" y="2472124"/>
            <a:ext cx="9144000" cy="3070747"/>
          </a:xfrm>
          <a:prstGeom prst="rect">
            <a:avLst/>
          </a:prstGeom>
        </p:spPr>
      </p:pic>
    </p:spTree>
    <p:extLst>
      <p:ext uri="{BB962C8B-B14F-4D97-AF65-F5344CB8AC3E}">
        <p14:creationId xmlns:p14="http://schemas.microsoft.com/office/powerpoint/2010/main" val="257173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882FA-5591-755C-6DD9-6990D9ABBDFE}"/>
              </a:ext>
            </a:extLst>
          </p:cNvPr>
          <p:cNvSpPr>
            <a:spLocks noGrp="1"/>
          </p:cNvSpPr>
          <p:nvPr>
            <p:ph type="title"/>
          </p:nvPr>
        </p:nvSpPr>
        <p:spPr/>
        <p:txBody>
          <a:bodyPr/>
          <a:lstStyle/>
          <a:p>
            <a:r>
              <a:rPr lang="es-CL" dirty="0"/>
              <a:t>Band-</a:t>
            </a:r>
            <a:r>
              <a:rPr lang="es-CL" dirty="0" err="1"/>
              <a:t>pass</a:t>
            </a:r>
            <a:r>
              <a:rPr lang="es-CL" dirty="0"/>
              <a:t> </a:t>
            </a:r>
            <a:r>
              <a:rPr lang="es-CL" dirty="0" err="1"/>
              <a:t>filter</a:t>
            </a:r>
            <a:endParaRPr lang="es-CL" dirty="0"/>
          </a:p>
        </p:txBody>
      </p:sp>
      <p:pic>
        <p:nvPicPr>
          <p:cNvPr id="5" name="Imagen 4">
            <a:extLst>
              <a:ext uri="{FF2B5EF4-FFF2-40B4-BE49-F238E27FC236}">
                <a16:creationId xmlns:a16="http://schemas.microsoft.com/office/drawing/2014/main" id="{66224EA9-9FD1-F9BB-C77E-0E4F5D41FB53}"/>
              </a:ext>
            </a:extLst>
          </p:cNvPr>
          <p:cNvPicPr>
            <a:picLocks noChangeAspect="1"/>
          </p:cNvPicPr>
          <p:nvPr/>
        </p:nvPicPr>
        <p:blipFill>
          <a:blip r:embed="rId2"/>
          <a:stretch>
            <a:fillRect/>
          </a:stretch>
        </p:blipFill>
        <p:spPr>
          <a:xfrm>
            <a:off x="796629" y="1541855"/>
            <a:ext cx="7550741" cy="4600304"/>
          </a:xfrm>
          <a:prstGeom prst="rect">
            <a:avLst/>
          </a:prstGeom>
        </p:spPr>
      </p:pic>
    </p:spTree>
    <p:extLst>
      <p:ext uri="{BB962C8B-B14F-4D97-AF65-F5344CB8AC3E}">
        <p14:creationId xmlns:p14="http://schemas.microsoft.com/office/powerpoint/2010/main" val="2198637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882FA-5591-755C-6DD9-6990D9ABBDFE}"/>
              </a:ext>
            </a:extLst>
          </p:cNvPr>
          <p:cNvSpPr>
            <a:spLocks noGrp="1"/>
          </p:cNvSpPr>
          <p:nvPr>
            <p:ph type="title"/>
          </p:nvPr>
        </p:nvSpPr>
        <p:spPr/>
        <p:txBody>
          <a:bodyPr/>
          <a:lstStyle/>
          <a:p>
            <a:r>
              <a:rPr lang="es-CL" dirty="0"/>
              <a:t>Band-</a:t>
            </a:r>
            <a:r>
              <a:rPr lang="es-CL" dirty="0" err="1"/>
              <a:t>pass</a:t>
            </a:r>
            <a:r>
              <a:rPr lang="es-CL" dirty="0"/>
              <a:t> </a:t>
            </a:r>
            <a:r>
              <a:rPr lang="es-CL" dirty="0" err="1"/>
              <a:t>filter</a:t>
            </a:r>
            <a:endParaRPr lang="es-CL" dirty="0"/>
          </a:p>
        </p:txBody>
      </p:sp>
      <p:pic>
        <p:nvPicPr>
          <p:cNvPr id="7" name="Imagen 6">
            <a:extLst>
              <a:ext uri="{FF2B5EF4-FFF2-40B4-BE49-F238E27FC236}">
                <a16:creationId xmlns:a16="http://schemas.microsoft.com/office/drawing/2014/main" id="{E10991CC-9C71-6B83-005B-F9F87778190A}"/>
              </a:ext>
            </a:extLst>
          </p:cNvPr>
          <p:cNvPicPr>
            <a:picLocks noChangeAspect="1"/>
          </p:cNvPicPr>
          <p:nvPr/>
        </p:nvPicPr>
        <p:blipFill>
          <a:blip r:embed="rId2"/>
          <a:stretch>
            <a:fillRect/>
          </a:stretch>
        </p:blipFill>
        <p:spPr>
          <a:xfrm>
            <a:off x="1316892" y="1649990"/>
            <a:ext cx="6510215" cy="4733618"/>
          </a:xfrm>
          <a:prstGeom prst="rect">
            <a:avLst/>
          </a:prstGeom>
        </p:spPr>
      </p:pic>
    </p:spTree>
    <p:extLst>
      <p:ext uri="{BB962C8B-B14F-4D97-AF65-F5344CB8AC3E}">
        <p14:creationId xmlns:p14="http://schemas.microsoft.com/office/powerpoint/2010/main" val="2865316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882FA-5591-755C-6DD9-6990D9ABBDFE}"/>
              </a:ext>
            </a:extLst>
          </p:cNvPr>
          <p:cNvSpPr>
            <a:spLocks noGrp="1"/>
          </p:cNvSpPr>
          <p:nvPr>
            <p:ph type="title"/>
          </p:nvPr>
        </p:nvSpPr>
        <p:spPr/>
        <p:txBody>
          <a:bodyPr/>
          <a:lstStyle/>
          <a:p>
            <a:r>
              <a:rPr lang="es-CL" dirty="0"/>
              <a:t>Band-</a:t>
            </a:r>
            <a:r>
              <a:rPr lang="es-CL" dirty="0" err="1"/>
              <a:t>pass</a:t>
            </a:r>
            <a:r>
              <a:rPr lang="es-CL" dirty="0"/>
              <a:t> </a:t>
            </a:r>
            <a:r>
              <a:rPr lang="es-CL" dirty="0" err="1"/>
              <a:t>filter</a:t>
            </a:r>
            <a:endParaRPr lang="es-CL" dirty="0"/>
          </a:p>
        </p:txBody>
      </p:sp>
      <p:pic>
        <p:nvPicPr>
          <p:cNvPr id="5" name="Imagen 4">
            <a:extLst>
              <a:ext uri="{FF2B5EF4-FFF2-40B4-BE49-F238E27FC236}">
                <a16:creationId xmlns:a16="http://schemas.microsoft.com/office/drawing/2014/main" id="{0BA705E2-AD7C-6E66-2F1A-F711DA0271C2}"/>
              </a:ext>
            </a:extLst>
          </p:cNvPr>
          <p:cNvPicPr>
            <a:picLocks noChangeAspect="1"/>
          </p:cNvPicPr>
          <p:nvPr/>
        </p:nvPicPr>
        <p:blipFill>
          <a:blip r:embed="rId2"/>
          <a:stretch>
            <a:fillRect/>
          </a:stretch>
        </p:blipFill>
        <p:spPr>
          <a:xfrm>
            <a:off x="0" y="1912182"/>
            <a:ext cx="9144000" cy="3033636"/>
          </a:xfrm>
          <a:prstGeom prst="rect">
            <a:avLst/>
          </a:prstGeom>
        </p:spPr>
      </p:pic>
    </p:spTree>
    <p:extLst>
      <p:ext uri="{BB962C8B-B14F-4D97-AF65-F5344CB8AC3E}">
        <p14:creationId xmlns:p14="http://schemas.microsoft.com/office/powerpoint/2010/main" val="3027227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9236B-C5E4-3050-5959-E276901B3C66}"/>
              </a:ext>
            </a:extLst>
          </p:cNvPr>
          <p:cNvSpPr>
            <a:spLocks noGrp="1"/>
          </p:cNvSpPr>
          <p:nvPr>
            <p:ph type="title"/>
          </p:nvPr>
        </p:nvSpPr>
        <p:spPr/>
        <p:txBody>
          <a:bodyPr/>
          <a:lstStyle/>
          <a:p>
            <a:r>
              <a:rPr lang="es-CL" dirty="0"/>
              <a:t>Band </a:t>
            </a:r>
            <a:r>
              <a:rPr lang="es-CL" dirty="0" err="1"/>
              <a:t>reject</a:t>
            </a:r>
            <a:r>
              <a:rPr lang="es-CL" dirty="0"/>
              <a:t> </a:t>
            </a:r>
            <a:r>
              <a:rPr lang="es-CL" dirty="0" err="1"/>
              <a:t>filter</a:t>
            </a:r>
            <a:endParaRPr lang="es-CL" dirty="0"/>
          </a:p>
        </p:txBody>
      </p:sp>
      <p:pic>
        <p:nvPicPr>
          <p:cNvPr id="7" name="Imagen 6">
            <a:extLst>
              <a:ext uri="{FF2B5EF4-FFF2-40B4-BE49-F238E27FC236}">
                <a16:creationId xmlns:a16="http://schemas.microsoft.com/office/drawing/2014/main" id="{0AB27003-3B19-9109-FD64-550C32672219}"/>
              </a:ext>
            </a:extLst>
          </p:cNvPr>
          <p:cNvPicPr>
            <a:picLocks noChangeAspect="1"/>
          </p:cNvPicPr>
          <p:nvPr/>
        </p:nvPicPr>
        <p:blipFill>
          <a:blip r:embed="rId2"/>
          <a:stretch>
            <a:fillRect/>
          </a:stretch>
        </p:blipFill>
        <p:spPr>
          <a:xfrm>
            <a:off x="1035121" y="1941048"/>
            <a:ext cx="6868484" cy="4201111"/>
          </a:xfrm>
          <a:prstGeom prst="rect">
            <a:avLst/>
          </a:prstGeom>
        </p:spPr>
      </p:pic>
    </p:spTree>
    <p:extLst>
      <p:ext uri="{BB962C8B-B14F-4D97-AF65-F5344CB8AC3E}">
        <p14:creationId xmlns:p14="http://schemas.microsoft.com/office/powerpoint/2010/main" val="197993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818B1-E991-8E8D-5528-DB3E7CFC5A9B}"/>
              </a:ext>
            </a:extLst>
          </p:cNvPr>
          <p:cNvSpPr>
            <a:spLocks noGrp="1"/>
          </p:cNvSpPr>
          <p:nvPr>
            <p:ph type="title"/>
          </p:nvPr>
        </p:nvSpPr>
        <p:spPr>
          <a:xfrm>
            <a:off x="274320" y="715841"/>
            <a:ext cx="8708874" cy="687840"/>
          </a:xfrm>
        </p:spPr>
        <p:txBody>
          <a:bodyPr anchor="ctr">
            <a:normAutofit/>
          </a:bodyPr>
          <a:lstStyle/>
          <a:p>
            <a:r>
              <a:rPr lang="es-CL" dirty="0" err="1"/>
              <a:t>Signal</a:t>
            </a:r>
            <a:r>
              <a:rPr lang="es-CL" dirty="0"/>
              <a:t> </a:t>
            </a:r>
            <a:r>
              <a:rPr lang="es-CL" dirty="0" err="1"/>
              <a:t>operations</a:t>
            </a:r>
            <a:endParaRPr lang="es-CL" dirty="0"/>
          </a:p>
        </p:txBody>
      </p:sp>
      <p:pic>
        <p:nvPicPr>
          <p:cNvPr id="9" name="Imagen 8">
            <a:extLst>
              <a:ext uri="{FF2B5EF4-FFF2-40B4-BE49-F238E27FC236}">
                <a16:creationId xmlns:a16="http://schemas.microsoft.com/office/drawing/2014/main" id="{760CC9F1-8979-CB05-23F0-8A88CE1E6F5A}"/>
              </a:ext>
            </a:extLst>
          </p:cNvPr>
          <p:cNvPicPr>
            <a:picLocks noChangeAspect="1"/>
          </p:cNvPicPr>
          <p:nvPr/>
        </p:nvPicPr>
        <p:blipFill>
          <a:blip r:embed="rId2"/>
          <a:stretch>
            <a:fillRect/>
          </a:stretch>
        </p:blipFill>
        <p:spPr>
          <a:xfrm>
            <a:off x="0" y="2278941"/>
            <a:ext cx="9144000" cy="3463901"/>
          </a:xfrm>
          <a:prstGeom prst="rect">
            <a:avLst/>
          </a:prstGeom>
        </p:spPr>
      </p:pic>
    </p:spTree>
    <p:extLst>
      <p:ext uri="{BB962C8B-B14F-4D97-AF65-F5344CB8AC3E}">
        <p14:creationId xmlns:p14="http://schemas.microsoft.com/office/powerpoint/2010/main" val="2444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9236B-C5E4-3050-5959-E276901B3C66}"/>
              </a:ext>
            </a:extLst>
          </p:cNvPr>
          <p:cNvSpPr>
            <a:spLocks noGrp="1"/>
          </p:cNvSpPr>
          <p:nvPr>
            <p:ph type="title"/>
          </p:nvPr>
        </p:nvSpPr>
        <p:spPr/>
        <p:txBody>
          <a:bodyPr/>
          <a:lstStyle/>
          <a:p>
            <a:r>
              <a:rPr lang="es-CL" dirty="0"/>
              <a:t>Band </a:t>
            </a:r>
            <a:r>
              <a:rPr lang="es-CL" dirty="0" err="1"/>
              <a:t>reject</a:t>
            </a:r>
            <a:r>
              <a:rPr lang="es-CL" dirty="0"/>
              <a:t> </a:t>
            </a:r>
            <a:r>
              <a:rPr lang="es-CL" dirty="0" err="1"/>
              <a:t>filter</a:t>
            </a:r>
            <a:endParaRPr lang="es-CL" dirty="0"/>
          </a:p>
        </p:txBody>
      </p:sp>
      <p:pic>
        <p:nvPicPr>
          <p:cNvPr id="4" name="Imagen 3">
            <a:extLst>
              <a:ext uri="{FF2B5EF4-FFF2-40B4-BE49-F238E27FC236}">
                <a16:creationId xmlns:a16="http://schemas.microsoft.com/office/drawing/2014/main" id="{83FAC886-C099-7D64-ACEE-76F22E7FB4C2}"/>
              </a:ext>
            </a:extLst>
          </p:cNvPr>
          <p:cNvPicPr>
            <a:picLocks noChangeAspect="1"/>
          </p:cNvPicPr>
          <p:nvPr/>
        </p:nvPicPr>
        <p:blipFill>
          <a:blip r:embed="rId2"/>
          <a:stretch>
            <a:fillRect/>
          </a:stretch>
        </p:blipFill>
        <p:spPr>
          <a:xfrm>
            <a:off x="1374349" y="1480865"/>
            <a:ext cx="6566003" cy="4936573"/>
          </a:xfrm>
          <a:prstGeom prst="rect">
            <a:avLst/>
          </a:prstGeom>
        </p:spPr>
      </p:pic>
    </p:spTree>
    <p:extLst>
      <p:ext uri="{BB962C8B-B14F-4D97-AF65-F5344CB8AC3E}">
        <p14:creationId xmlns:p14="http://schemas.microsoft.com/office/powerpoint/2010/main" val="3901637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9236B-C5E4-3050-5959-E276901B3C66}"/>
              </a:ext>
            </a:extLst>
          </p:cNvPr>
          <p:cNvSpPr>
            <a:spLocks noGrp="1"/>
          </p:cNvSpPr>
          <p:nvPr>
            <p:ph type="title"/>
          </p:nvPr>
        </p:nvSpPr>
        <p:spPr/>
        <p:txBody>
          <a:bodyPr/>
          <a:lstStyle/>
          <a:p>
            <a:r>
              <a:rPr lang="es-CL" dirty="0"/>
              <a:t>Band </a:t>
            </a:r>
            <a:r>
              <a:rPr lang="es-CL" dirty="0" err="1"/>
              <a:t>reject</a:t>
            </a:r>
            <a:r>
              <a:rPr lang="es-CL" dirty="0"/>
              <a:t> </a:t>
            </a:r>
            <a:r>
              <a:rPr lang="es-CL" dirty="0" err="1"/>
              <a:t>filter</a:t>
            </a:r>
            <a:endParaRPr lang="es-CL" dirty="0"/>
          </a:p>
        </p:txBody>
      </p:sp>
      <p:pic>
        <p:nvPicPr>
          <p:cNvPr id="5" name="Imagen 4">
            <a:extLst>
              <a:ext uri="{FF2B5EF4-FFF2-40B4-BE49-F238E27FC236}">
                <a16:creationId xmlns:a16="http://schemas.microsoft.com/office/drawing/2014/main" id="{0441923C-82AD-4DA0-B8F3-09E288506D9C}"/>
              </a:ext>
            </a:extLst>
          </p:cNvPr>
          <p:cNvPicPr>
            <a:picLocks noChangeAspect="1"/>
          </p:cNvPicPr>
          <p:nvPr/>
        </p:nvPicPr>
        <p:blipFill>
          <a:blip r:embed="rId2"/>
          <a:stretch>
            <a:fillRect/>
          </a:stretch>
        </p:blipFill>
        <p:spPr>
          <a:xfrm>
            <a:off x="0" y="1893432"/>
            <a:ext cx="9144000" cy="3071135"/>
          </a:xfrm>
          <a:prstGeom prst="rect">
            <a:avLst/>
          </a:prstGeom>
        </p:spPr>
      </p:pic>
    </p:spTree>
    <p:extLst>
      <p:ext uri="{BB962C8B-B14F-4D97-AF65-F5344CB8AC3E}">
        <p14:creationId xmlns:p14="http://schemas.microsoft.com/office/powerpoint/2010/main" val="246961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BE537-F15E-6C8C-C8BA-4C11EE6B85A0}"/>
              </a:ext>
            </a:extLst>
          </p:cNvPr>
          <p:cNvSpPr>
            <a:spLocks noGrp="1"/>
          </p:cNvSpPr>
          <p:nvPr>
            <p:ph type="title"/>
          </p:nvPr>
        </p:nvSpPr>
        <p:spPr/>
        <p:txBody>
          <a:bodyPr/>
          <a:lstStyle/>
          <a:p>
            <a:r>
              <a:rPr lang="es-CL" dirty="0"/>
              <a:t>Ventaneo</a:t>
            </a:r>
          </a:p>
        </p:txBody>
      </p:sp>
      <p:sp>
        <p:nvSpPr>
          <p:cNvPr id="3" name="Marcador de contenido 2">
            <a:extLst>
              <a:ext uri="{FF2B5EF4-FFF2-40B4-BE49-F238E27FC236}">
                <a16:creationId xmlns:a16="http://schemas.microsoft.com/office/drawing/2014/main" id="{0D28E558-8AED-AC1B-7333-677C49675331}"/>
              </a:ext>
            </a:extLst>
          </p:cNvPr>
          <p:cNvSpPr>
            <a:spLocks noGrp="1"/>
          </p:cNvSpPr>
          <p:nvPr>
            <p:ph idx="1"/>
          </p:nvPr>
        </p:nvSpPr>
        <p:spPr>
          <a:xfrm>
            <a:off x="628650" y="1571105"/>
            <a:ext cx="7886700" cy="2263777"/>
          </a:xfrm>
        </p:spPr>
        <p:txBody>
          <a:bodyPr>
            <a:normAutofit fontScale="77500" lnSpcReduction="20000"/>
          </a:bodyPr>
          <a:lstStyle/>
          <a:p>
            <a:pPr marL="0" indent="0">
              <a:buNone/>
            </a:pPr>
            <a:r>
              <a:rPr lang="es-MX" dirty="0"/>
              <a:t>Se dice que una señal es ventaneada cuando solo se selecciona una porción de la señal. Esto se puede interpretar como multiplicar la señal a ventanear por una señal que es de soporte compacto. Como bien sabemos, todas las señales de soporte compacto tienen una transformada de Fourier que es de ancho de banda ilimitado. Esto significa que al ventanear una función su espectro se </a:t>
            </a:r>
            <a:r>
              <a:rPr lang="es-MX" dirty="0" err="1"/>
              <a:t>convoluciona</a:t>
            </a:r>
            <a:r>
              <a:rPr lang="es-MX" dirty="0"/>
              <a:t> con una función infinita. El caso típico es el de la ventana rectangular, cuya transformada de Fourier es el </a:t>
            </a:r>
            <a:r>
              <a:rPr lang="es-MX" dirty="0" err="1"/>
              <a:t>sinc</a:t>
            </a:r>
            <a:r>
              <a:rPr lang="es-MX" dirty="0"/>
              <a:t>. De esta forma al ventanear:</a:t>
            </a:r>
            <a:endParaRPr lang="es-CL" dirty="0"/>
          </a:p>
        </p:txBody>
      </p:sp>
      <p:pic>
        <p:nvPicPr>
          <p:cNvPr id="5" name="Imagen 4">
            <a:extLst>
              <a:ext uri="{FF2B5EF4-FFF2-40B4-BE49-F238E27FC236}">
                <a16:creationId xmlns:a16="http://schemas.microsoft.com/office/drawing/2014/main" id="{24F0899D-DFE6-0345-7AE9-9B06E79295C6}"/>
              </a:ext>
            </a:extLst>
          </p:cNvPr>
          <p:cNvPicPr>
            <a:picLocks noChangeAspect="1"/>
          </p:cNvPicPr>
          <p:nvPr/>
        </p:nvPicPr>
        <p:blipFill>
          <a:blip r:embed="rId2"/>
          <a:stretch>
            <a:fillRect/>
          </a:stretch>
        </p:blipFill>
        <p:spPr>
          <a:xfrm>
            <a:off x="0" y="4405078"/>
            <a:ext cx="9144000" cy="1103430"/>
          </a:xfrm>
          <a:prstGeom prst="rect">
            <a:avLst/>
          </a:prstGeom>
        </p:spPr>
      </p:pic>
    </p:spTree>
    <p:extLst>
      <p:ext uri="{BB962C8B-B14F-4D97-AF65-F5344CB8AC3E}">
        <p14:creationId xmlns:p14="http://schemas.microsoft.com/office/powerpoint/2010/main" val="419649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818B1-E991-8E8D-5528-DB3E7CFC5A9B}"/>
              </a:ext>
            </a:extLst>
          </p:cNvPr>
          <p:cNvSpPr>
            <a:spLocks noGrp="1"/>
          </p:cNvSpPr>
          <p:nvPr>
            <p:ph type="title"/>
          </p:nvPr>
        </p:nvSpPr>
        <p:spPr>
          <a:xfrm>
            <a:off x="274320" y="715841"/>
            <a:ext cx="8708874" cy="687840"/>
          </a:xfrm>
        </p:spPr>
        <p:txBody>
          <a:bodyPr anchor="ctr">
            <a:normAutofit/>
          </a:bodyPr>
          <a:lstStyle/>
          <a:p>
            <a:r>
              <a:rPr lang="es-CL" dirty="0" err="1"/>
              <a:t>Signal</a:t>
            </a:r>
            <a:r>
              <a:rPr lang="es-CL" dirty="0"/>
              <a:t> </a:t>
            </a:r>
            <a:r>
              <a:rPr lang="es-CL" dirty="0" err="1"/>
              <a:t>operations</a:t>
            </a:r>
            <a:endParaRPr lang="es-CL" dirty="0"/>
          </a:p>
        </p:txBody>
      </p:sp>
      <p:pic>
        <p:nvPicPr>
          <p:cNvPr id="6" name="Imagen 5">
            <a:extLst>
              <a:ext uri="{FF2B5EF4-FFF2-40B4-BE49-F238E27FC236}">
                <a16:creationId xmlns:a16="http://schemas.microsoft.com/office/drawing/2014/main" id="{62B19E5D-3DA1-676C-A99E-D39E5F6B26A7}"/>
              </a:ext>
            </a:extLst>
          </p:cNvPr>
          <p:cNvPicPr>
            <a:picLocks noChangeAspect="1"/>
          </p:cNvPicPr>
          <p:nvPr/>
        </p:nvPicPr>
        <p:blipFill>
          <a:blip r:embed="rId2"/>
          <a:stretch>
            <a:fillRect/>
          </a:stretch>
        </p:blipFill>
        <p:spPr>
          <a:xfrm>
            <a:off x="0" y="2225583"/>
            <a:ext cx="9144000" cy="3470524"/>
          </a:xfrm>
          <a:prstGeom prst="rect">
            <a:avLst/>
          </a:prstGeom>
        </p:spPr>
      </p:pic>
    </p:spTree>
    <p:extLst>
      <p:ext uri="{BB962C8B-B14F-4D97-AF65-F5344CB8AC3E}">
        <p14:creationId xmlns:p14="http://schemas.microsoft.com/office/powerpoint/2010/main" val="123423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818B1-E991-8E8D-5528-DB3E7CFC5A9B}"/>
              </a:ext>
            </a:extLst>
          </p:cNvPr>
          <p:cNvSpPr>
            <a:spLocks noGrp="1"/>
          </p:cNvSpPr>
          <p:nvPr>
            <p:ph type="title"/>
          </p:nvPr>
        </p:nvSpPr>
        <p:spPr>
          <a:xfrm>
            <a:off x="274320" y="715841"/>
            <a:ext cx="8708874" cy="687840"/>
          </a:xfrm>
        </p:spPr>
        <p:txBody>
          <a:bodyPr anchor="ctr">
            <a:normAutofit/>
          </a:bodyPr>
          <a:lstStyle/>
          <a:p>
            <a:r>
              <a:rPr lang="es-CL" dirty="0" err="1"/>
              <a:t>Signal</a:t>
            </a:r>
            <a:r>
              <a:rPr lang="es-CL" dirty="0"/>
              <a:t> </a:t>
            </a:r>
            <a:r>
              <a:rPr lang="es-CL" dirty="0" err="1"/>
              <a:t>operations</a:t>
            </a:r>
            <a:endParaRPr lang="es-CL" dirty="0"/>
          </a:p>
        </p:txBody>
      </p:sp>
      <p:pic>
        <p:nvPicPr>
          <p:cNvPr id="4" name="Imagen 3">
            <a:extLst>
              <a:ext uri="{FF2B5EF4-FFF2-40B4-BE49-F238E27FC236}">
                <a16:creationId xmlns:a16="http://schemas.microsoft.com/office/drawing/2014/main" id="{CE260187-8611-EE8C-ED40-8E5A2D6DA3B3}"/>
              </a:ext>
            </a:extLst>
          </p:cNvPr>
          <p:cNvPicPr>
            <a:picLocks noChangeAspect="1"/>
          </p:cNvPicPr>
          <p:nvPr/>
        </p:nvPicPr>
        <p:blipFill>
          <a:blip r:embed="rId2"/>
          <a:stretch>
            <a:fillRect/>
          </a:stretch>
        </p:blipFill>
        <p:spPr>
          <a:xfrm>
            <a:off x="0" y="1883223"/>
            <a:ext cx="9144000" cy="4379178"/>
          </a:xfrm>
          <a:prstGeom prst="rect">
            <a:avLst/>
          </a:prstGeom>
        </p:spPr>
      </p:pic>
    </p:spTree>
    <p:extLst>
      <p:ext uri="{BB962C8B-B14F-4D97-AF65-F5344CB8AC3E}">
        <p14:creationId xmlns:p14="http://schemas.microsoft.com/office/powerpoint/2010/main" val="166021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818B1-E991-8E8D-5528-DB3E7CFC5A9B}"/>
              </a:ext>
            </a:extLst>
          </p:cNvPr>
          <p:cNvSpPr>
            <a:spLocks noGrp="1"/>
          </p:cNvSpPr>
          <p:nvPr>
            <p:ph type="title"/>
          </p:nvPr>
        </p:nvSpPr>
        <p:spPr>
          <a:xfrm>
            <a:off x="274320" y="715841"/>
            <a:ext cx="8708874" cy="687840"/>
          </a:xfrm>
        </p:spPr>
        <p:txBody>
          <a:bodyPr anchor="ctr">
            <a:normAutofit/>
          </a:bodyPr>
          <a:lstStyle/>
          <a:p>
            <a:r>
              <a:rPr lang="es-CL" dirty="0" err="1"/>
              <a:t>Signal</a:t>
            </a:r>
            <a:r>
              <a:rPr lang="es-CL" dirty="0"/>
              <a:t> </a:t>
            </a:r>
            <a:r>
              <a:rPr lang="es-CL" dirty="0" err="1"/>
              <a:t>operations</a:t>
            </a:r>
            <a:endParaRPr lang="es-CL" dirty="0"/>
          </a:p>
        </p:txBody>
      </p:sp>
      <p:pic>
        <p:nvPicPr>
          <p:cNvPr id="5" name="Imagen 4">
            <a:extLst>
              <a:ext uri="{FF2B5EF4-FFF2-40B4-BE49-F238E27FC236}">
                <a16:creationId xmlns:a16="http://schemas.microsoft.com/office/drawing/2014/main" id="{E3E1E697-2BBD-0DE1-ED9C-7C438B06B363}"/>
              </a:ext>
            </a:extLst>
          </p:cNvPr>
          <p:cNvPicPr>
            <a:picLocks noChangeAspect="1"/>
          </p:cNvPicPr>
          <p:nvPr/>
        </p:nvPicPr>
        <p:blipFill>
          <a:blip r:embed="rId2"/>
          <a:stretch>
            <a:fillRect/>
          </a:stretch>
        </p:blipFill>
        <p:spPr>
          <a:xfrm>
            <a:off x="0" y="1742805"/>
            <a:ext cx="9144000" cy="4286790"/>
          </a:xfrm>
          <a:prstGeom prst="rect">
            <a:avLst/>
          </a:prstGeom>
        </p:spPr>
      </p:pic>
    </p:spTree>
    <p:extLst>
      <p:ext uri="{BB962C8B-B14F-4D97-AF65-F5344CB8AC3E}">
        <p14:creationId xmlns:p14="http://schemas.microsoft.com/office/powerpoint/2010/main" val="196262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818B1-E991-8E8D-5528-DB3E7CFC5A9B}"/>
              </a:ext>
            </a:extLst>
          </p:cNvPr>
          <p:cNvSpPr>
            <a:spLocks noGrp="1"/>
          </p:cNvSpPr>
          <p:nvPr>
            <p:ph type="title"/>
          </p:nvPr>
        </p:nvSpPr>
        <p:spPr/>
        <p:txBody>
          <a:bodyPr/>
          <a:lstStyle/>
          <a:p>
            <a:r>
              <a:rPr lang="es-CL" dirty="0" err="1"/>
              <a:t>Systems</a:t>
            </a:r>
            <a:endParaRPr lang="es-CL" dirty="0"/>
          </a:p>
        </p:txBody>
      </p:sp>
      <p:sp>
        <p:nvSpPr>
          <p:cNvPr id="3" name="Marcador de contenido 2">
            <a:extLst>
              <a:ext uri="{FF2B5EF4-FFF2-40B4-BE49-F238E27FC236}">
                <a16:creationId xmlns:a16="http://schemas.microsoft.com/office/drawing/2014/main" id="{466AF6D8-53BE-3216-5877-478BACB68169}"/>
              </a:ext>
            </a:extLst>
          </p:cNvPr>
          <p:cNvSpPr>
            <a:spLocks noGrp="1"/>
          </p:cNvSpPr>
          <p:nvPr>
            <p:ph idx="1"/>
          </p:nvPr>
        </p:nvSpPr>
        <p:spPr>
          <a:xfrm>
            <a:off x="0" y="5672003"/>
            <a:ext cx="9144000" cy="687839"/>
          </a:xfrm>
        </p:spPr>
        <p:txBody>
          <a:bodyPr>
            <a:normAutofit/>
          </a:bodyPr>
          <a:lstStyle/>
          <a:p>
            <a:pPr marL="0" indent="0" algn="ctr">
              <a:buNone/>
            </a:pPr>
            <a:r>
              <a:rPr lang="en-US" sz="2400" dirty="0"/>
              <a:t>A system transforms signals into another signal</a:t>
            </a:r>
            <a:endParaRPr lang="es-CL" sz="2400" dirty="0"/>
          </a:p>
        </p:txBody>
      </p:sp>
      <p:pic>
        <p:nvPicPr>
          <p:cNvPr id="8" name="Imagen 7">
            <a:extLst>
              <a:ext uri="{FF2B5EF4-FFF2-40B4-BE49-F238E27FC236}">
                <a16:creationId xmlns:a16="http://schemas.microsoft.com/office/drawing/2014/main" id="{C1696AFA-38F1-550E-8176-E669E0BDD95C}"/>
              </a:ext>
            </a:extLst>
          </p:cNvPr>
          <p:cNvPicPr>
            <a:picLocks noChangeAspect="1"/>
          </p:cNvPicPr>
          <p:nvPr/>
        </p:nvPicPr>
        <p:blipFill>
          <a:blip r:embed="rId2"/>
          <a:stretch>
            <a:fillRect/>
          </a:stretch>
        </p:blipFill>
        <p:spPr>
          <a:xfrm>
            <a:off x="0" y="1907864"/>
            <a:ext cx="9144000" cy="3042271"/>
          </a:xfrm>
          <a:prstGeom prst="rect">
            <a:avLst/>
          </a:prstGeom>
        </p:spPr>
      </p:pic>
    </p:spTree>
    <p:extLst>
      <p:ext uri="{BB962C8B-B14F-4D97-AF65-F5344CB8AC3E}">
        <p14:creationId xmlns:p14="http://schemas.microsoft.com/office/powerpoint/2010/main" val="341973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818B1-E991-8E8D-5528-DB3E7CFC5A9B}"/>
              </a:ext>
            </a:extLst>
          </p:cNvPr>
          <p:cNvSpPr>
            <a:spLocks noGrp="1"/>
          </p:cNvSpPr>
          <p:nvPr>
            <p:ph type="title"/>
          </p:nvPr>
        </p:nvSpPr>
        <p:spPr/>
        <p:txBody>
          <a:bodyPr/>
          <a:lstStyle/>
          <a:p>
            <a:r>
              <a:rPr lang="es-CL" dirty="0"/>
              <a:t>PSF</a:t>
            </a:r>
          </a:p>
        </p:txBody>
      </p:sp>
      <p:sp>
        <p:nvSpPr>
          <p:cNvPr id="3" name="Marcador de contenido 2">
            <a:extLst>
              <a:ext uri="{FF2B5EF4-FFF2-40B4-BE49-F238E27FC236}">
                <a16:creationId xmlns:a16="http://schemas.microsoft.com/office/drawing/2014/main" id="{466AF6D8-53BE-3216-5877-478BACB68169}"/>
              </a:ext>
            </a:extLst>
          </p:cNvPr>
          <p:cNvSpPr>
            <a:spLocks noGrp="1"/>
          </p:cNvSpPr>
          <p:nvPr>
            <p:ph idx="1"/>
          </p:nvPr>
        </p:nvSpPr>
        <p:spPr>
          <a:xfrm>
            <a:off x="0" y="5672003"/>
            <a:ext cx="9144000" cy="687839"/>
          </a:xfrm>
        </p:spPr>
        <p:txBody>
          <a:bodyPr>
            <a:normAutofit lnSpcReduction="10000"/>
          </a:bodyPr>
          <a:lstStyle/>
          <a:p>
            <a:pPr marL="0" indent="0" algn="ctr">
              <a:buNone/>
            </a:pPr>
            <a:r>
              <a:rPr lang="en-US" sz="2400" dirty="0"/>
              <a:t>In a system the impulse response is the output of the system when the input is a </a:t>
            </a:r>
            <a:r>
              <a:rPr lang="en-US" sz="2400" dirty="0" err="1"/>
              <a:t>dirac</a:t>
            </a:r>
            <a:r>
              <a:rPr lang="en-US" sz="2400" dirty="0"/>
              <a:t> delta</a:t>
            </a:r>
            <a:endParaRPr lang="es-CL" sz="2400" dirty="0"/>
          </a:p>
        </p:txBody>
      </p:sp>
      <p:pic>
        <p:nvPicPr>
          <p:cNvPr id="5" name="Imagen 4">
            <a:extLst>
              <a:ext uri="{FF2B5EF4-FFF2-40B4-BE49-F238E27FC236}">
                <a16:creationId xmlns:a16="http://schemas.microsoft.com/office/drawing/2014/main" id="{7FB70223-1102-5D20-2D18-418A4D9317B8}"/>
              </a:ext>
            </a:extLst>
          </p:cNvPr>
          <p:cNvPicPr>
            <a:picLocks noChangeAspect="1"/>
          </p:cNvPicPr>
          <p:nvPr/>
        </p:nvPicPr>
        <p:blipFill>
          <a:blip r:embed="rId2"/>
          <a:stretch>
            <a:fillRect/>
          </a:stretch>
        </p:blipFill>
        <p:spPr>
          <a:xfrm>
            <a:off x="0" y="1912182"/>
            <a:ext cx="9144000" cy="3033636"/>
          </a:xfrm>
          <a:prstGeom prst="rect">
            <a:avLst/>
          </a:prstGeom>
        </p:spPr>
      </p:pic>
    </p:spTree>
    <p:extLst>
      <p:ext uri="{BB962C8B-B14F-4D97-AF65-F5344CB8AC3E}">
        <p14:creationId xmlns:p14="http://schemas.microsoft.com/office/powerpoint/2010/main" val="67763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818B1-E991-8E8D-5528-DB3E7CFC5A9B}"/>
              </a:ext>
            </a:extLst>
          </p:cNvPr>
          <p:cNvSpPr>
            <a:spLocks noGrp="1"/>
          </p:cNvSpPr>
          <p:nvPr>
            <p:ph type="title"/>
          </p:nvPr>
        </p:nvSpPr>
        <p:spPr/>
        <p:txBody>
          <a:bodyPr/>
          <a:lstStyle/>
          <a:p>
            <a:r>
              <a:rPr lang="es-CL" dirty="0" err="1"/>
              <a:t>Systems</a:t>
            </a:r>
            <a:endParaRPr lang="es-CL" dirty="0"/>
          </a:p>
        </p:txBody>
      </p:sp>
      <p:sp>
        <p:nvSpPr>
          <p:cNvPr id="3" name="Marcador de contenido 2">
            <a:extLst>
              <a:ext uri="{FF2B5EF4-FFF2-40B4-BE49-F238E27FC236}">
                <a16:creationId xmlns:a16="http://schemas.microsoft.com/office/drawing/2014/main" id="{466AF6D8-53BE-3216-5877-478BACB68169}"/>
              </a:ext>
            </a:extLst>
          </p:cNvPr>
          <p:cNvSpPr>
            <a:spLocks noGrp="1"/>
          </p:cNvSpPr>
          <p:nvPr>
            <p:ph idx="1"/>
          </p:nvPr>
        </p:nvSpPr>
        <p:spPr>
          <a:xfrm>
            <a:off x="0" y="5672003"/>
            <a:ext cx="9144000" cy="687839"/>
          </a:xfrm>
        </p:spPr>
        <p:txBody>
          <a:bodyPr>
            <a:normAutofit fontScale="92500" lnSpcReduction="10000"/>
          </a:bodyPr>
          <a:lstStyle/>
          <a:p>
            <a:pPr marL="0" indent="0" algn="ctr">
              <a:buNone/>
            </a:pPr>
            <a:r>
              <a:rPr lang="en-US" sz="2400" dirty="0"/>
              <a:t>In a linear and invariant system the output of the system is the convolution between the input and the impulse response of the system (PSF)</a:t>
            </a:r>
            <a:endParaRPr lang="es-CL" sz="2400" dirty="0"/>
          </a:p>
        </p:txBody>
      </p:sp>
      <p:pic>
        <p:nvPicPr>
          <p:cNvPr id="5" name="Imagen 4">
            <a:extLst>
              <a:ext uri="{FF2B5EF4-FFF2-40B4-BE49-F238E27FC236}">
                <a16:creationId xmlns:a16="http://schemas.microsoft.com/office/drawing/2014/main" id="{ADE71030-A511-50FD-F96B-E7CBEF66AEF2}"/>
              </a:ext>
            </a:extLst>
          </p:cNvPr>
          <p:cNvPicPr>
            <a:picLocks noChangeAspect="1"/>
          </p:cNvPicPr>
          <p:nvPr/>
        </p:nvPicPr>
        <p:blipFill>
          <a:blip r:embed="rId2"/>
          <a:stretch>
            <a:fillRect/>
          </a:stretch>
        </p:blipFill>
        <p:spPr>
          <a:xfrm>
            <a:off x="828152" y="1461813"/>
            <a:ext cx="7487695" cy="3934374"/>
          </a:xfrm>
          <a:prstGeom prst="rect">
            <a:avLst/>
          </a:prstGeom>
        </p:spPr>
      </p:pic>
    </p:spTree>
    <p:extLst>
      <p:ext uri="{BB962C8B-B14F-4D97-AF65-F5344CB8AC3E}">
        <p14:creationId xmlns:p14="http://schemas.microsoft.com/office/powerpoint/2010/main" val="3192843265"/>
      </p:ext>
    </p:extLst>
  </p:cSld>
  <p:clrMapOvr>
    <a:masterClrMapping/>
  </p:clrMapOvr>
</p:sld>
</file>

<file path=ppt/theme/theme1.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7DEE793-3632-4E00-A756-BC3E7396325F}" vid="{B0C108A4-A426-499B-95B3-72F8172086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taller</Template>
  <TotalTime>980</TotalTime>
  <Words>404</Words>
  <Application>Microsoft Office PowerPoint</Application>
  <PresentationFormat>Presentación en pantalla (4:3)</PresentationFormat>
  <Paragraphs>42</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Basic Signal Procesing</vt:lpstr>
      <vt:lpstr>Signals</vt:lpstr>
      <vt:lpstr>Signal operations</vt:lpstr>
      <vt:lpstr>Signal operations</vt:lpstr>
      <vt:lpstr>Signal operations</vt:lpstr>
      <vt:lpstr>Signal operations</vt:lpstr>
      <vt:lpstr>Systems</vt:lpstr>
      <vt:lpstr>PSF</vt:lpstr>
      <vt:lpstr>Systems</vt:lpstr>
      <vt:lpstr>The Fourier Transform</vt:lpstr>
      <vt:lpstr>The Inverse Fourier Transform</vt:lpstr>
      <vt:lpstr>2D Discrete Fourier Transform</vt:lpstr>
      <vt:lpstr>2D Discrete Fourier Transform</vt:lpstr>
      <vt:lpstr>Example Fourier Transform</vt:lpstr>
      <vt:lpstr>Example Fourier Transform</vt:lpstr>
      <vt:lpstr>Propiedades transformada de Fourier</vt:lpstr>
      <vt:lpstr>Propiedades transformada de Fourier</vt:lpstr>
      <vt:lpstr>Propiedades transformada de Fourier</vt:lpstr>
      <vt:lpstr>Propiedades transformada de Fourier</vt:lpstr>
      <vt:lpstr>Low pass filter: attenuate frequencies that are greater than a specified cutoff frequency</vt:lpstr>
      <vt:lpstr>2D low pass filters: they work analogously to 1D filters. It is possible to have a different cutoff frequency for each spatial frequency</vt:lpstr>
      <vt:lpstr>2D low pass filter example</vt:lpstr>
      <vt:lpstr>High pass filters: attenuate frequencies that are lower than a specified cutoff frequency</vt:lpstr>
      <vt:lpstr>2D High pass filters</vt:lpstr>
      <vt:lpstr>2D High pass filters</vt:lpstr>
      <vt:lpstr>Band-pass filter</vt:lpstr>
      <vt:lpstr>Band-pass filter</vt:lpstr>
      <vt:lpstr>Band-pass filter</vt:lpstr>
      <vt:lpstr>Band reject filter</vt:lpstr>
      <vt:lpstr>Band reject filter</vt:lpstr>
      <vt:lpstr>Band reject filter</vt:lpstr>
      <vt:lpstr>Ventaneo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Signal Procesing</dc:title>
  <dc:creator>Belén Karina Bravo Kunz</dc:creator>
  <cp:lastModifiedBy>Belén Karina Bravo Kunz</cp:lastModifiedBy>
  <cp:revision>2</cp:revision>
  <dcterms:created xsi:type="dcterms:W3CDTF">2023-11-20T02:07:51Z</dcterms:created>
  <dcterms:modified xsi:type="dcterms:W3CDTF">2023-11-20T18:28:31Z</dcterms:modified>
</cp:coreProperties>
</file>