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obo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Roboto-italic.fntdata"/><Relationship Id="rId10" Type="http://schemas.openxmlformats.org/officeDocument/2006/relationships/font" Target="fonts/Roboto-bold.fntdata"/><Relationship Id="rId12" Type="http://schemas.openxmlformats.org/officeDocument/2006/relationships/font" Target="fonts/Roboto-boldItalic.fntdata"/><Relationship Id="rId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1d199937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1d199937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dropped Activity (0) and subject 9 + converted subject into numerical using one-hot encoding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1d199937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1d199937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1d199937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1d199937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Datathon#5- Team 8</a:t>
            </a:r>
            <a:endParaRPr/>
          </a:p>
          <a:p>
            <a:pPr indent="0" lvl="0" marL="0" rtl="0" algn="l">
              <a:lnSpc>
                <a:spcPct val="115000"/>
              </a:lnSpc>
              <a:spcBef>
                <a:spcPts val="0"/>
              </a:spcBef>
              <a:spcAft>
                <a:spcPts val="0"/>
              </a:spcAft>
              <a:buNone/>
            </a:pPr>
            <a:r>
              <a:rPr b="1" lang="en" sz="1100">
                <a:solidFill>
                  <a:schemeClr val="accent3"/>
                </a:solidFill>
                <a:latin typeface="Arial"/>
                <a:ea typeface="Arial"/>
                <a:cs typeface="Arial"/>
                <a:sym typeface="Arial"/>
              </a:rPr>
              <a:t>Benjamin Zhang, Xiao Yan, Arij Al Chawaf</a:t>
            </a:r>
            <a:endParaRPr b="1" sz="1100">
              <a:solidFill>
                <a:schemeClr val="accent3"/>
              </a:solidFill>
              <a:latin typeface="Arial"/>
              <a:ea typeface="Arial"/>
              <a:cs typeface="Arial"/>
              <a:sym typeface="Arial"/>
            </a:endParaRPr>
          </a:p>
          <a:p>
            <a:pPr indent="0" lvl="0" marL="0" rtl="0" algn="l">
              <a:spcBef>
                <a:spcPts val="0"/>
              </a:spcBef>
              <a:spcAft>
                <a:spcPts val="0"/>
              </a:spcAft>
              <a:buNone/>
            </a:pPr>
            <a:r>
              <a:rPr lang="en"/>
              <a:t> </a:t>
            </a:r>
            <a:endParaRPr/>
          </a:p>
        </p:txBody>
      </p:sp>
      <p:sp>
        <p:nvSpPr>
          <p:cNvPr id="86" name="Google Shape;86;p13"/>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Using right-lower-arm sensor data only to predict Activity using Recurrent Neural Networks (RNN) and Long Short-Term Memory (LSTM) models</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87" name="Google Shape;87;p13"/>
          <p:cNvSpPr/>
          <p:nvPr/>
        </p:nvSpPr>
        <p:spPr>
          <a:xfrm>
            <a:off x="351000" y="2222225"/>
            <a:ext cx="907800" cy="607800"/>
          </a:xfrm>
          <a:prstGeom prst="roundRect">
            <a:avLst>
              <a:gd fmla="val 16667" name="adj"/>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Roboto"/>
                <a:ea typeface="Roboto"/>
                <a:cs typeface="Roboto"/>
                <a:sym typeface="Roboto"/>
              </a:rPr>
              <a:t>Feature Engineering</a:t>
            </a:r>
            <a:endParaRPr sz="800">
              <a:solidFill>
                <a:schemeClr val="lt1"/>
              </a:solidFill>
              <a:latin typeface="Roboto"/>
              <a:ea typeface="Roboto"/>
              <a:cs typeface="Roboto"/>
              <a:sym typeface="Roboto"/>
            </a:endParaRPr>
          </a:p>
        </p:txBody>
      </p:sp>
      <p:sp>
        <p:nvSpPr>
          <p:cNvPr id="88" name="Google Shape;88;p13"/>
          <p:cNvSpPr/>
          <p:nvPr/>
        </p:nvSpPr>
        <p:spPr>
          <a:xfrm>
            <a:off x="1532525" y="2222213"/>
            <a:ext cx="907800" cy="60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Roboto"/>
                <a:ea typeface="Roboto"/>
                <a:cs typeface="Roboto"/>
                <a:sym typeface="Roboto"/>
              </a:rPr>
              <a:t>Data Splitting</a:t>
            </a:r>
            <a:endParaRPr b="1" sz="500">
              <a:solidFill>
                <a:schemeClr val="lt1"/>
              </a:solidFill>
              <a:latin typeface="Roboto"/>
              <a:ea typeface="Roboto"/>
              <a:cs typeface="Roboto"/>
              <a:sym typeface="Roboto"/>
            </a:endParaRPr>
          </a:p>
        </p:txBody>
      </p:sp>
      <p:sp>
        <p:nvSpPr>
          <p:cNvPr id="89" name="Google Shape;89;p13"/>
          <p:cNvSpPr/>
          <p:nvPr/>
        </p:nvSpPr>
        <p:spPr>
          <a:xfrm>
            <a:off x="2681200" y="2222213"/>
            <a:ext cx="907800" cy="60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Roboto"/>
                <a:ea typeface="Roboto"/>
                <a:cs typeface="Roboto"/>
                <a:sym typeface="Roboto"/>
              </a:rPr>
              <a:t>Normalization</a:t>
            </a:r>
            <a:endParaRPr b="1" sz="500">
              <a:solidFill>
                <a:schemeClr val="lt1"/>
              </a:solidFill>
              <a:latin typeface="Roboto"/>
              <a:ea typeface="Roboto"/>
              <a:cs typeface="Roboto"/>
              <a:sym typeface="Roboto"/>
            </a:endParaRPr>
          </a:p>
        </p:txBody>
      </p:sp>
      <p:sp>
        <p:nvSpPr>
          <p:cNvPr id="90" name="Google Shape;90;p13"/>
          <p:cNvSpPr/>
          <p:nvPr/>
        </p:nvSpPr>
        <p:spPr>
          <a:xfrm>
            <a:off x="3846300" y="2222225"/>
            <a:ext cx="907800" cy="60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Roboto"/>
                <a:ea typeface="Roboto"/>
                <a:cs typeface="Roboto"/>
                <a:sym typeface="Roboto"/>
              </a:rPr>
              <a:t>Create sequences</a:t>
            </a:r>
            <a:endParaRPr b="1" sz="500">
              <a:solidFill>
                <a:schemeClr val="lt1"/>
              </a:solidFill>
              <a:latin typeface="Roboto"/>
              <a:ea typeface="Roboto"/>
              <a:cs typeface="Roboto"/>
              <a:sym typeface="Roboto"/>
            </a:endParaRPr>
          </a:p>
        </p:txBody>
      </p:sp>
      <p:sp>
        <p:nvSpPr>
          <p:cNvPr id="91" name="Google Shape;91;p13"/>
          <p:cNvSpPr/>
          <p:nvPr/>
        </p:nvSpPr>
        <p:spPr>
          <a:xfrm>
            <a:off x="464100" y="3478350"/>
            <a:ext cx="907800" cy="60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Roboto"/>
                <a:ea typeface="Roboto"/>
                <a:cs typeface="Roboto"/>
                <a:sym typeface="Roboto"/>
              </a:rPr>
              <a:t>Class Imbalance</a:t>
            </a:r>
            <a:endParaRPr b="1" sz="500">
              <a:solidFill>
                <a:schemeClr val="lt1"/>
              </a:solidFill>
              <a:latin typeface="Roboto"/>
              <a:ea typeface="Roboto"/>
              <a:cs typeface="Roboto"/>
              <a:sym typeface="Roboto"/>
            </a:endParaRPr>
          </a:p>
        </p:txBody>
      </p:sp>
      <p:sp>
        <p:nvSpPr>
          <p:cNvPr id="92" name="Google Shape;92;p13"/>
          <p:cNvSpPr/>
          <p:nvPr/>
        </p:nvSpPr>
        <p:spPr>
          <a:xfrm>
            <a:off x="2375925" y="3248400"/>
            <a:ext cx="907800" cy="60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Roboto"/>
                <a:ea typeface="Roboto"/>
                <a:cs typeface="Roboto"/>
                <a:sym typeface="Roboto"/>
              </a:rPr>
              <a:t>RNN</a:t>
            </a:r>
            <a:endParaRPr b="1" sz="500">
              <a:solidFill>
                <a:schemeClr val="lt1"/>
              </a:solidFill>
              <a:latin typeface="Roboto"/>
              <a:ea typeface="Roboto"/>
              <a:cs typeface="Roboto"/>
              <a:sym typeface="Roboto"/>
            </a:endParaRPr>
          </a:p>
        </p:txBody>
      </p:sp>
      <p:sp>
        <p:nvSpPr>
          <p:cNvPr id="93" name="Google Shape;93;p13"/>
          <p:cNvSpPr/>
          <p:nvPr/>
        </p:nvSpPr>
        <p:spPr>
          <a:xfrm>
            <a:off x="2375925" y="4034450"/>
            <a:ext cx="907800" cy="60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Roboto"/>
                <a:ea typeface="Roboto"/>
                <a:cs typeface="Roboto"/>
                <a:sym typeface="Roboto"/>
              </a:rPr>
              <a:t>LSTM</a:t>
            </a:r>
            <a:endParaRPr b="1" sz="500">
              <a:solidFill>
                <a:schemeClr val="lt1"/>
              </a:solidFill>
              <a:latin typeface="Roboto"/>
              <a:ea typeface="Roboto"/>
              <a:cs typeface="Roboto"/>
              <a:sym typeface="Roboto"/>
            </a:endParaRPr>
          </a:p>
        </p:txBody>
      </p:sp>
      <p:cxnSp>
        <p:nvCxnSpPr>
          <p:cNvPr id="94" name="Google Shape;94;p13"/>
          <p:cNvCxnSpPr>
            <a:stCxn id="87" idx="3"/>
            <a:endCxn id="88" idx="1"/>
          </p:cNvCxnSpPr>
          <p:nvPr/>
        </p:nvCxnSpPr>
        <p:spPr>
          <a:xfrm>
            <a:off x="1258800" y="2526125"/>
            <a:ext cx="273600" cy="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3"/>
          <p:cNvCxnSpPr>
            <a:stCxn id="88" idx="3"/>
            <a:endCxn id="89" idx="1"/>
          </p:cNvCxnSpPr>
          <p:nvPr/>
        </p:nvCxnSpPr>
        <p:spPr>
          <a:xfrm>
            <a:off x="2440325" y="2526113"/>
            <a:ext cx="240900" cy="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3"/>
          <p:cNvCxnSpPr>
            <a:stCxn id="89" idx="3"/>
            <a:endCxn id="90" idx="1"/>
          </p:cNvCxnSpPr>
          <p:nvPr/>
        </p:nvCxnSpPr>
        <p:spPr>
          <a:xfrm>
            <a:off x="3589000" y="2526113"/>
            <a:ext cx="257400" cy="0"/>
          </a:xfrm>
          <a:prstGeom prst="straightConnector1">
            <a:avLst/>
          </a:prstGeom>
          <a:noFill/>
          <a:ln cap="flat" cmpd="sng" w="9525">
            <a:solidFill>
              <a:schemeClr val="dk2"/>
            </a:solidFill>
            <a:prstDash val="solid"/>
            <a:round/>
            <a:headEnd len="med" w="med" type="none"/>
            <a:tailEnd len="med" w="med" type="triangle"/>
          </a:ln>
        </p:spPr>
      </p:cxnSp>
      <p:cxnSp>
        <p:nvCxnSpPr>
          <p:cNvPr id="97" name="Google Shape;97;p13"/>
          <p:cNvCxnSpPr>
            <a:stCxn id="90" idx="2"/>
            <a:endCxn id="91" idx="0"/>
          </p:cNvCxnSpPr>
          <p:nvPr/>
        </p:nvCxnSpPr>
        <p:spPr>
          <a:xfrm rot="5400000">
            <a:off x="2284950" y="1463075"/>
            <a:ext cx="648300" cy="3382200"/>
          </a:xfrm>
          <a:prstGeom prst="bentConnector3">
            <a:avLst>
              <a:gd fmla="val 33623" name="adj1"/>
            </a:avLst>
          </a:prstGeom>
          <a:noFill/>
          <a:ln cap="flat" cmpd="sng" w="9525">
            <a:solidFill>
              <a:schemeClr val="dk2"/>
            </a:solidFill>
            <a:prstDash val="solid"/>
            <a:round/>
            <a:headEnd len="med" w="med" type="none"/>
            <a:tailEnd len="med" w="med" type="triangle"/>
          </a:ln>
        </p:spPr>
      </p:cxnSp>
      <p:cxnSp>
        <p:nvCxnSpPr>
          <p:cNvPr id="98" name="Google Shape;98;p13"/>
          <p:cNvCxnSpPr>
            <a:stCxn id="91" idx="3"/>
            <a:endCxn id="92" idx="1"/>
          </p:cNvCxnSpPr>
          <p:nvPr/>
        </p:nvCxnSpPr>
        <p:spPr>
          <a:xfrm flipH="1" rot="10800000">
            <a:off x="1371900" y="3552150"/>
            <a:ext cx="1004100" cy="230100"/>
          </a:xfrm>
          <a:prstGeom prst="bentConnector3">
            <a:avLst>
              <a:gd fmla="val 49996" name="adj1"/>
            </a:avLst>
          </a:prstGeom>
          <a:noFill/>
          <a:ln cap="flat" cmpd="sng" w="9525">
            <a:solidFill>
              <a:schemeClr val="dk2"/>
            </a:solidFill>
            <a:prstDash val="solid"/>
            <a:round/>
            <a:headEnd len="med" w="med" type="none"/>
            <a:tailEnd len="med" w="med" type="triangle"/>
          </a:ln>
        </p:spPr>
      </p:cxnSp>
      <p:cxnSp>
        <p:nvCxnSpPr>
          <p:cNvPr id="99" name="Google Shape;99;p13"/>
          <p:cNvCxnSpPr>
            <a:stCxn id="91" idx="3"/>
            <a:endCxn id="93" idx="1"/>
          </p:cNvCxnSpPr>
          <p:nvPr/>
        </p:nvCxnSpPr>
        <p:spPr>
          <a:xfrm>
            <a:off x="1371900" y="3782250"/>
            <a:ext cx="1004100" cy="556200"/>
          </a:xfrm>
          <a:prstGeom prst="bentConnector3">
            <a:avLst>
              <a:gd fmla="val 49996" name="adj1"/>
            </a:avLst>
          </a:prstGeom>
          <a:noFill/>
          <a:ln cap="flat" cmpd="sng" w="9525">
            <a:solidFill>
              <a:schemeClr val="dk2"/>
            </a:solidFill>
            <a:prstDash val="solid"/>
            <a:round/>
            <a:headEnd len="med" w="med" type="none"/>
            <a:tailEnd len="med" w="med" type="triangle"/>
          </a:ln>
        </p:spPr>
      </p:cxnSp>
      <p:pic>
        <p:nvPicPr>
          <p:cNvPr id="100" name="Google Shape;100;p13"/>
          <p:cNvPicPr preferRelativeResize="0"/>
          <p:nvPr/>
        </p:nvPicPr>
        <p:blipFill>
          <a:blip r:embed="rId3">
            <a:alphaModFix/>
          </a:blip>
          <a:stretch>
            <a:fillRect/>
          </a:stretch>
        </p:blipFill>
        <p:spPr>
          <a:xfrm>
            <a:off x="5107500" y="898550"/>
            <a:ext cx="3820901" cy="3820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a:t>
            </a:r>
            <a:endParaRPr/>
          </a:p>
        </p:txBody>
      </p:sp>
      <p:sp>
        <p:nvSpPr>
          <p:cNvPr id="106" name="Google Shape;106;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3"/>
                </a:solidFill>
              </a:rPr>
              <a:t>Hyperparameters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hidden_size = 100  # Number of hidden units in RNN, Careful of the vanishing/exploding gradient problem</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num_classes = 12  # For 12-class classification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epochs = 30</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learning_rate = 0.0003</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batch_size = 300</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landa = 0.000001</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en" sz="1100">
                <a:solidFill>
                  <a:srgbClr val="000000"/>
                </a:solidFill>
                <a:latin typeface="Arial"/>
                <a:ea typeface="Arial"/>
                <a:cs typeface="Arial"/>
                <a:sym typeface="Arial"/>
              </a:rPr>
              <a:t>Activation function = Softmax</a:t>
            </a:r>
            <a:endParaRPr b="1" sz="1100">
              <a:solidFill>
                <a:srgbClr val="000000"/>
              </a:solidFill>
              <a:latin typeface="Arial"/>
              <a:ea typeface="Arial"/>
              <a:cs typeface="Arial"/>
              <a:sym typeface="Arial"/>
            </a:endParaRPr>
          </a:p>
        </p:txBody>
      </p:sp>
      <p:pic>
        <p:nvPicPr>
          <p:cNvPr id="107" name="Google Shape;107;p14"/>
          <p:cNvPicPr preferRelativeResize="0"/>
          <p:nvPr/>
        </p:nvPicPr>
        <p:blipFill>
          <a:blip r:embed="rId3">
            <a:alphaModFix/>
          </a:blip>
          <a:stretch>
            <a:fillRect/>
          </a:stretch>
        </p:blipFill>
        <p:spPr>
          <a:xfrm>
            <a:off x="4518059" y="310925"/>
            <a:ext cx="2936491" cy="2164250"/>
          </a:xfrm>
          <a:prstGeom prst="rect">
            <a:avLst/>
          </a:prstGeom>
          <a:noFill/>
          <a:ln>
            <a:noFill/>
          </a:ln>
        </p:spPr>
      </p:pic>
      <p:pic>
        <p:nvPicPr>
          <p:cNvPr id="108" name="Google Shape;108;p14"/>
          <p:cNvPicPr preferRelativeResize="0"/>
          <p:nvPr/>
        </p:nvPicPr>
        <p:blipFill>
          <a:blip r:embed="rId4">
            <a:alphaModFix/>
          </a:blip>
          <a:stretch>
            <a:fillRect/>
          </a:stretch>
        </p:blipFill>
        <p:spPr>
          <a:xfrm>
            <a:off x="5836625" y="2638125"/>
            <a:ext cx="2623909" cy="1930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a:t>
            </a:r>
            <a:endParaRPr/>
          </a:p>
        </p:txBody>
      </p:sp>
      <p:sp>
        <p:nvSpPr>
          <p:cNvPr id="114" name="Google Shape;114;p15"/>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3"/>
                </a:solidFill>
              </a:rPr>
              <a:t>Hyperparameters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hidden_size = 100  # Number of hidden units in RNN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num_classes = 12  # For three-class classification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epochs = 30</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learning_rate = 0.05</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batch_size = 300</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landa = 0.001  # Regularization term (lambda)</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en" sz="1100">
                <a:solidFill>
                  <a:srgbClr val="000000"/>
                </a:solidFill>
                <a:latin typeface="Arial"/>
                <a:ea typeface="Arial"/>
                <a:cs typeface="Arial"/>
                <a:sym typeface="Arial"/>
              </a:rPr>
              <a:t>Activation function = softmax</a:t>
            </a:r>
            <a:endParaRPr b="1" sz="1100">
              <a:solidFill>
                <a:srgbClr val="000000"/>
              </a:solidFill>
              <a:latin typeface="Arial"/>
              <a:ea typeface="Arial"/>
              <a:cs typeface="Arial"/>
              <a:sym typeface="Arial"/>
            </a:endParaRPr>
          </a:p>
        </p:txBody>
      </p:sp>
      <p:sp>
        <p:nvSpPr>
          <p:cNvPr id="115" name="Google Shape;115;p15"/>
          <p:cNvSpPr txBox="1"/>
          <p:nvPr>
            <p:ph idx="1" type="body"/>
          </p:nvPr>
        </p:nvSpPr>
        <p:spPr>
          <a:xfrm>
            <a:off x="5288253" y="2315425"/>
            <a:ext cx="3794100" cy="145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accent3"/>
                </a:solidFill>
              </a:rPr>
              <a:t>Findings/Conclusions</a:t>
            </a:r>
            <a:endParaRPr b="1">
              <a:solidFill>
                <a:schemeClr val="accent3"/>
              </a:solidFill>
            </a:endParaRPr>
          </a:p>
        </p:txBody>
      </p:sp>
      <p:sp>
        <p:nvSpPr>
          <p:cNvPr id="116" name="Google Shape;116;p15"/>
          <p:cNvSpPr txBox="1"/>
          <p:nvPr/>
        </p:nvSpPr>
        <p:spPr>
          <a:xfrm>
            <a:off x="4383075" y="2719225"/>
            <a:ext cx="4559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On Average, the LSTM model performed slightly better than the RNN model. With greater accuracy on the training dataset without sacrificing accuracy on the validation.  However, there seems to be little discriminatory value between these activities. </a:t>
            </a:r>
            <a:endParaRPr sz="1200">
              <a:solidFill>
                <a:schemeClr val="dk2"/>
              </a:solidFill>
              <a:latin typeface="Roboto"/>
              <a:ea typeface="Roboto"/>
              <a:cs typeface="Roboto"/>
              <a:sym typeface="Roboto"/>
            </a:endParaRPr>
          </a:p>
        </p:txBody>
      </p:sp>
      <p:sp>
        <p:nvSpPr>
          <p:cNvPr id="117" name="Google Shape;117;p15"/>
          <p:cNvSpPr txBox="1"/>
          <p:nvPr/>
        </p:nvSpPr>
        <p:spPr>
          <a:xfrm>
            <a:off x="4024225" y="4024250"/>
            <a:ext cx="1819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Issues: model instability</a:t>
            </a:r>
            <a:endParaRPr b="1" sz="1000">
              <a:solidFill>
                <a:schemeClr val="dk2"/>
              </a:solidFill>
              <a:latin typeface="Roboto"/>
              <a:ea typeface="Roboto"/>
              <a:cs typeface="Roboto"/>
              <a:sym typeface="Roboto"/>
            </a:endParaRPr>
          </a:p>
        </p:txBody>
      </p:sp>
      <p:pic>
        <p:nvPicPr>
          <p:cNvPr id="118" name="Google Shape;118;p15"/>
          <p:cNvPicPr preferRelativeResize="0"/>
          <p:nvPr/>
        </p:nvPicPr>
        <p:blipFill>
          <a:blip r:embed="rId3">
            <a:alphaModFix/>
          </a:blip>
          <a:stretch>
            <a:fillRect/>
          </a:stretch>
        </p:blipFill>
        <p:spPr>
          <a:xfrm>
            <a:off x="5288262" y="94003"/>
            <a:ext cx="3157287" cy="2316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