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5"/>
  </p:notesMasterIdLst>
  <p:handoutMasterIdLst>
    <p:handoutMasterId r:id="rId46"/>
  </p:handoutMasterIdLst>
  <p:sldIdLst>
    <p:sldId id="306" r:id="rId5"/>
    <p:sldId id="307" r:id="rId6"/>
    <p:sldId id="358" r:id="rId7"/>
    <p:sldId id="359" r:id="rId8"/>
    <p:sldId id="308" r:id="rId9"/>
    <p:sldId id="315" r:id="rId10"/>
    <p:sldId id="360" r:id="rId11"/>
    <p:sldId id="357" r:id="rId12"/>
    <p:sldId id="361" r:id="rId13"/>
    <p:sldId id="362" r:id="rId14"/>
    <p:sldId id="363" r:id="rId15"/>
    <p:sldId id="364" r:id="rId16"/>
    <p:sldId id="366" r:id="rId17"/>
    <p:sldId id="367" r:id="rId18"/>
    <p:sldId id="365" r:id="rId19"/>
    <p:sldId id="368" r:id="rId20"/>
    <p:sldId id="369" r:id="rId21"/>
    <p:sldId id="370" r:id="rId22"/>
    <p:sldId id="371" r:id="rId23"/>
    <p:sldId id="373" r:id="rId24"/>
    <p:sldId id="372" r:id="rId25"/>
    <p:sldId id="374" r:id="rId26"/>
    <p:sldId id="375" r:id="rId27"/>
    <p:sldId id="381" r:id="rId28"/>
    <p:sldId id="379" r:id="rId29"/>
    <p:sldId id="377" r:id="rId30"/>
    <p:sldId id="376" r:id="rId31"/>
    <p:sldId id="380" r:id="rId32"/>
    <p:sldId id="378" r:id="rId33"/>
    <p:sldId id="382" r:id="rId34"/>
    <p:sldId id="383" r:id="rId35"/>
    <p:sldId id="384" r:id="rId36"/>
    <p:sldId id="387" r:id="rId37"/>
    <p:sldId id="386" r:id="rId38"/>
    <p:sldId id="385" r:id="rId39"/>
    <p:sldId id="388" r:id="rId40"/>
    <p:sldId id="389" r:id="rId41"/>
    <p:sldId id="390" r:id="rId42"/>
    <p:sldId id="391" r:id="rId43"/>
    <p:sldId id="356" r:id="rId4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12" autoAdjust="0"/>
  </p:normalViewPr>
  <p:slideViewPr>
    <p:cSldViewPr snapToGrid="0">
      <p:cViewPr varScale="1">
        <p:scale>
          <a:sx n="124" d="100"/>
          <a:sy n="124" d="100"/>
        </p:scale>
        <p:origin x="120" y="28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22/08/2022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22/08/2022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076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311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9402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963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886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2240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52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55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5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5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0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7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0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42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84C4D6E-AFAB-4F98-BD30-0625E236DC83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BA2C6-6DE4-48C1-B99B-90243B2092CD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NUMPY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68B43-DA39-4DD1-8FB9-432194C2E5D2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NUMPY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A6499C-8413-4397-A57B-87051AF09F45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F98969-F00D-42EE-8358-CBE287B99E11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F1A3BCE-3CCB-4CE9-94FD-2CC79AA7C612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A050D18-BDAB-4240-818C-B90FEA187E53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3ADC0B-5EFD-4583-8709-49882968AD3E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NUMPY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>
                <a:solidFill>
                  <a:schemeClr val="bg1"/>
                </a:solidFill>
              </a:rPr>
              <a:t>Analyse de données avec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Benjamin BERNARD</a:t>
            </a:r>
          </a:p>
          <a:p>
            <a:pPr rtl="0"/>
            <a:r>
              <a:rPr lang="fr-FR" dirty="0"/>
              <a:t>I.S.P.F.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7E3A70-D220-7675-7011-ACC09A33674A}"/>
              </a:ext>
            </a:extLst>
          </p:cNvPr>
          <p:cNvSpPr txBox="1">
            <a:spLocks/>
          </p:cNvSpPr>
          <p:nvPr/>
        </p:nvSpPr>
        <p:spPr>
          <a:xfrm>
            <a:off x="1779697" y="5897880"/>
            <a:ext cx="61082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benjaminb@ispf.pf</a:t>
            </a:r>
            <a:endParaRPr lang="fr-FR" sz="1800" dirty="0"/>
          </a:p>
          <a:p>
            <a:pPr algn="l"/>
            <a:r>
              <a:rPr lang="fr-FR" sz="1800" dirty="0"/>
              <a:t>https://github.com/Bennybeams/DataExplorationPython</a:t>
            </a:r>
          </a:p>
        </p:txBody>
      </p:sp>
      <p:pic>
        <p:nvPicPr>
          <p:cNvPr id="5" name="Graphique 4" descr="Adresse de courrier avec un remplissage uni">
            <a:extLst>
              <a:ext uri="{FF2B5EF4-FFF2-40B4-BE49-F238E27FC236}">
                <a16:creationId xmlns:a16="http://schemas.microsoft.com/office/drawing/2014/main" id="{398481C6-6798-F3B4-9381-95819F3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6944" y="5839002"/>
            <a:ext cx="337684" cy="322753"/>
          </a:xfrm>
          <a:prstGeom prst="rect">
            <a:avLst/>
          </a:prstGeom>
        </p:spPr>
      </p:pic>
      <p:pic>
        <p:nvPicPr>
          <p:cNvPr id="6" name="Graphique 5" descr="Programmeur avec un remplissage uni">
            <a:extLst>
              <a:ext uri="{FF2B5EF4-FFF2-40B4-BE49-F238E27FC236}">
                <a16:creationId xmlns:a16="http://schemas.microsoft.com/office/drawing/2014/main" id="{7260209A-9A18-F9A3-A184-554539D1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44" y="6215109"/>
            <a:ext cx="415823" cy="3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br>
              <a:rPr lang="fr-FR" dirty="0"/>
            </a:br>
            <a:r>
              <a:rPr lang="fr-FR" sz="2000" dirty="0" err="1"/>
              <a:t>Generalités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10876035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L’</a:t>
            </a:r>
            <a:r>
              <a:rPr lang="fr-FR" dirty="0" err="1"/>
              <a:t>array</a:t>
            </a:r>
            <a:r>
              <a:rPr lang="fr-FR" dirty="0"/>
              <a:t> est la structure de données centrale de </a:t>
            </a:r>
            <a:r>
              <a:rPr lang="fr-FR" dirty="0" err="1"/>
              <a:t>Numpy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peut être considéré comme une liste, ou une liste de liste mais :</a:t>
            </a:r>
          </a:p>
          <a:p>
            <a:pPr marL="571500" lvl="1" indent="-342900"/>
            <a:r>
              <a:rPr lang="fr-FR" dirty="0"/>
              <a:t>Il permet une utilisation sur n dimensions efficace</a:t>
            </a:r>
          </a:p>
          <a:p>
            <a:pPr marL="571500" lvl="1" indent="-342900"/>
            <a:r>
              <a:rPr lang="fr-FR" dirty="0"/>
              <a:t>Il utilise moins de ressources</a:t>
            </a:r>
          </a:p>
          <a:p>
            <a:pPr marL="571500" lvl="1" indent="-342900"/>
            <a:r>
              <a:rPr lang="fr-FR" dirty="0"/>
              <a:t>Il possèdes des fonctions utiles à sa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Un </a:t>
            </a:r>
            <a:r>
              <a:rPr lang="fr-FR" b="1" dirty="0" err="1"/>
              <a:t>array</a:t>
            </a:r>
            <a:r>
              <a:rPr lang="fr-FR" b="1" dirty="0"/>
              <a:t> est donc une grille de valeurs de plusieurs dimensions de même type indexées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613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br>
              <a:rPr lang="fr-FR" dirty="0"/>
            </a:br>
            <a:r>
              <a:rPr lang="fr-FR" sz="2000" dirty="0"/>
              <a:t>Création et attributs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786355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Il </a:t>
            </a:r>
            <a:r>
              <a:rPr lang="en-US" sz="1800" dirty="0" err="1"/>
              <a:t>existe</a:t>
            </a:r>
            <a:r>
              <a:rPr lang="en-US" sz="1800" dirty="0"/>
              <a:t> des array de n dimension :</a:t>
            </a:r>
          </a:p>
          <a:p>
            <a:pPr marL="571500" lvl="1" indent="-342900"/>
            <a:r>
              <a:rPr lang="en-US" sz="1600" dirty="0"/>
              <a:t>Un array de 1 dimension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souvent</a:t>
            </a:r>
            <a:r>
              <a:rPr lang="en-US" sz="1600" dirty="0"/>
              <a:t> </a:t>
            </a:r>
            <a:r>
              <a:rPr lang="en-US" sz="1600" dirty="0" err="1"/>
              <a:t>appelé</a:t>
            </a:r>
            <a:r>
              <a:rPr lang="en-US" sz="1600" dirty="0"/>
              <a:t> </a:t>
            </a:r>
            <a:r>
              <a:rPr lang="en-US" sz="1600" b="1" dirty="0"/>
              <a:t>vector</a:t>
            </a:r>
          </a:p>
          <a:p>
            <a:pPr marL="571500" lvl="1" indent="-342900"/>
            <a:r>
              <a:rPr lang="en-US" sz="1600" dirty="0"/>
              <a:t>Un array de 2 dimensions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souvent</a:t>
            </a:r>
            <a:r>
              <a:rPr lang="en-US" sz="1600" dirty="0"/>
              <a:t> </a:t>
            </a:r>
            <a:r>
              <a:rPr lang="en-US" sz="1600" dirty="0" err="1"/>
              <a:t>appelé</a:t>
            </a:r>
            <a:r>
              <a:rPr lang="en-US" sz="1600" dirty="0"/>
              <a:t> </a:t>
            </a:r>
            <a:r>
              <a:rPr lang="en-US" sz="1600" b="1" dirty="0" err="1"/>
              <a:t>matrice</a:t>
            </a:r>
            <a:endParaRPr lang="en-US" sz="1600" b="1" dirty="0"/>
          </a:p>
          <a:p>
            <a:pPr marL="571500" lvl="1" indent="-342900"/>
            <a:r>
              <a:rPr lang="en-US" sz="1600" dirty="0"/>
              <a:t>Un array de 3 dimensions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souvent</a:t>
            </a:r>
            <a:r>
              <a:rPr lang="en-US" sz="1600" dirty="0"/>
              <a:t> </a:t>
            </a:r>
            <a:r>
              <a:rPr lang="en-US" sz="1600" dirty="0" err="1"/>
              <a:t>appelé</a:t>
            </a:r>
            <a:r>
              <a:rPr lang="en-US" sz="1600" dirty="0"/>
              <a:t> </a:t>
            </a:r>
            <a:r>
              <a:rPr lang="en-US" sz="1600" b="1" dirty="0"/>
              <a:t>tensor </a:t>
            </a:r>
            <a:r>
              <a:rPr lang="en-US" sz="1600" dirty="0"/>
              <a:t>(IA)</a:t>
            </a:r>
          </a:p>
          <a:p>
            <a:pPr marL="571500" lvl="1" indent="-342900"/>
            <a:r>
              <a:rPr lang="en-US" sz="1600" dirty="0"/>
              <a:t>Il </a:t>
            </a:r>
            <a:r>
              <a:rPr lang="en-US" sz="1600" dirty="0" err="1"/>
              <a:t>est</a:t>
            </a:r>
            <a:r>
              <a:rPr lang="en-US" sz="1600" dirty="0"/>
              <a:t> possible de </a:t>
            </a:r>
            <a:r>
              <a:rPr lang="en-US" sz="1600" dirty="0" err="1"/>
              <a:t>créer</a:t>
            </a:r>
            <a:r>
              <a:rPr lang="en-US" sz="1600" dirty="0"/>
              <a:t> des array de plus de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Il a les </a:t>
            </a:r>
            <a:r>
              <a:rPr lang="en-US" sz="1800" dirty="0" err="1"/>
              <a:t>attributs</a:t>
            </a:r>
            <a:r>
              <a:rPr lang="en-US" sz="1800" dirty="0"/>
              <a:t> </a:t>
            </a:r>
            <a:r>
              <a:rPr lang="en-US" sz="1800" dirty="0" err="1"/>
              <a:t>suivants</a:t>
            </a:r>
            <a:r>
              <a:rPr lang="en-US" sz="1800" dirty="0"/>
              <a:t> :</a:t>
            </a:r>
          </a:p>
          <a:p>
            <a:pPr marL="571500" lvl="1" indent="-342900"/>
            <a:r>
              <a:rPr lang="en-US" sz="1600" dirty="0"/>
              <a:t>Les </a:t>
            </a:r>
            <a:r>
              <a:rPr lang="en-US" sz="1600" b="1" dirty="0"/>
              <a:t>axes</a:t>
            </a:r>
            <a:r>
              <a:rPr lang="en-US" sz="1600" dirty="0"/>
              <a:t>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équivalents</a:t>
            </a:r>
            <a:r>
              <a:rPr lang="en-US" sz="1600" dirty="0"/>
              <a:t> aux dimensions</a:t>
            </a:r>
          </a:p>
          <a:p>
            <a:pPr marL="571500" lvl="1" indent="-342900"/>
            <a:r>
              <a:rPr lang="en-US" sz="1600" dirty="0"/>
              <a:t>La </a:t>
            </a:r>
            <a:r>
              <a:rPr lang="en-US" sz="1600" b="1" dirty="0"/>
              <a:t>shape</a:t>
            </a:r>
            <a:r>
              <a:rPr lang="en-US" sz="1600" dirty="0"/>
              <a:t> qui </a:t>
            </a:r>
            <a:r>
              <a:rPr lang="en-US" sz="1600" dirty="0" err="1"/>
              <a:t>est</a:t>
            </a:r>
            <a:r>
              <a:rPr lang="en-US" sz="1600" dirty="0"/>
              <a:t> un tuple </a:t>
            </a:r>
            <a:r>
              <a:rPr lang="en-US" sz="1600" dirty="0" err="1"/>
              <a:t>contenant</a:t>
            </a:r>
            <a:r>
              <a:rPr lang="en-US" sz="1600" dirty="0"/>
              <a:t> la taille de </a:t>
            </a:r>
            <a:r>
              <a:rPr lang="en-US" sz="1600" dirty="0" err="1"/>
              <a:t>chaque</a:t>
            </a:r>
            <a:r>
              <a:rPr lang="en-US" sz="1600" dirty="0"/>
              <a:t> axe</a:t>
            </a:r>
          </a:p>
          <a:p>
            <a:pPr marL="571500" lvl="1" indent="-342900"/>
            <a:r>
              <a:rPr lang="en-US" sz="1600" dirty="0"/>
              <a:t>Comme tout </a:t>
            </a:r>
            <a:r>
              <a:rPr lang="en-US" sz="1600" dirty="0" err="1"/>
              <a:t>objet</a:t>
            </a:r>
            <a:r>
              <a:rPr lang="en-US" sz="1600" dirty="0"/>
              <a:t> python, il </a:t>
            </a:r>
            <a:r>
              <a:rPr lang="en-US" sz="1600" dirty="0" err="1"/>
              <a:t>est</a:t>
            </a:r>
            <a:r>
              <a:rPr lang="en-US" sz="1600" dirty="0"/>
              <a:t> possible </a:t>
            </a:r>
            <a:r>
              <a:rPr lang="en-US" sz="1600" dirty="0" err="1"/>
              <a:t>d’indexer</a:t>
            </a:r>
            <a:r>
              <a:rPr lang="en-US" sz="1600" dirty="0"/>
              <a:t> un </a:t>
            </a:r>
            <a:r>
              <a:rPr lang="en-US" sz="1600" dirty="0" err="1"/>
              <a:t>élément</a:t>
            </a:r>
            <a:endParaRPr lang="en-US" sz="1800" dirty="0"/>
          </a:p>
          <a:p>
            <a:endParaRPr lang="fr-FR" sz="1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394F5E-1CE1-3E7F-8690-80A54D62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55" y="2664278"/>
            <a:ext cx="4386608" cy="24503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6E9FBF-980B-45DA-D37B-EF719777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81" y="986917"/>
            <a:ext cx="3658546" cy="5734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2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br>
              <a:rPr lang="fr-FR" dirty="0"/>
            </a:br>
            <a:r>
              <a:rPr lang="fr-FR" sz="2000" dirty="0"/>
              <a:t>Création et attributs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n étant le nombre d’objets :</a:t>
            </a:r>
          </a:p>
          <a:p>
            <a:pPr marL="571500" lvl="1" indent="-342900"/>
            <a:r>
              <a:rPr lang="fr-FR" dirty="0"/>
              <a:t>Créer un </a:t>
            </a:r>
            <a:r>
              <a:rPr lang="fr-FR" dirty="0" err="1"/>
              <a:t>array</a:t>
            </a:r>
            <a:r>
              <a:rPr lang="fr-FR" dirty="0"/>
              <a:t> avec seulement des 0 : </a:t>
            </a:r>
            <a:r>
              <a:rPr lang="fr-FR" dirty="0" err="1">
                <a:latin typeface="Consolas" panose="020B0609020204030204" pitchFamily="49" charset="0"/>
              </a:rPr>
              <a:t>np.zeros</a:t>
            </a:r>
            <a:r>
              <a:rPr lang="fr-FR" dirty="0">
                <a:latin typeface="Consolas" panose="020B0609020204030204" pitchFamily="49" charset="0"/>
              </a:rPr>
              <a:t>(n)</a:t>
            </a:r>
          </a:p>
          <a:p>
            <a:pPr marL="571500" lvl="1" indent="-342900"/>
            <a:r>
              <a:rPr lang="fr-FR" dirty="0"/>
              <a:t>Créer un </a:t>
            </a:r>
            <a:r>
              <a:rPr lang="fr-FR" dirty="0" err="1"/>
              <a:t>array</a:t>
            </a:r>
            <a:r>
              <a:rPr lang="fr-FR" dirty="0"/>
              <a:t> avec seulement des 1 : </a:t>
            </a:r>
            <a:r>
              <a:rPr lang="fr-FR" dirty="0" err="1">
                <a:latin typeface="Consolas" panose="020B0609020204030204" pitchFamily="49" charset="0"/>
              </a:rPr>
              <a:t>np.ones</a:t>
            </a:r>
            <a:r>
              <a:rPr lang="fr-FR" dirty="0">
                <a:latin typeface="Consolas" panose="020B0609020204030204" pitchFamily="49" charset="0"/>
              </a:rPr>
              <a:t>(n)</a:t>
            </a:r>
          </a:p>
          <a:p>
            <a:pPr marL="571500" lvl="1" indent="-342900"/>
            <a:r>
              <a:rPr lang="fr-FR" dirty="0"/>
              <a:t>Forcer le type t </a:t>
            </a:r>
            <a:r>
              <a:rPr lang="fr-FR" dirty="0">
                <a:latin typeface="Consolas" panose="020B0609020204030204" pitchFamily="49" charset="0"/>
              </a:rPr>
              <a:t>: </a:t>
            </a:r>
            <a:r>
              <a:rPr lang="fr-FR" dirty="0" err="1">
                <a:latin typeface="Consolas" panose="020B0609020204030204" pitchFamily="49" charset="0"/>
              </a:rPr>
              <a:t>np.ones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n,t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571500" lvl="1" indent="-342900"/>
            <a:r>
              <a:rPr lang="fr-FR" dirty="0"/>
              <a:t>Créer un </a:t>
            </a:r>
            <a:r>
              <a:rPr lang="fr-FR" dirty="0" err="1"/>
              <a:t>array</a:t>
            </a:r>
            <a:r>
              <a:rPr lang="fr-FR" dirty="0"/>
              <a:t> vide : </a:t>
            </a:r>
            <a:r>
              <a:rPr lang="fr-FR" dirty="0" err="1">
                <a:latin typeface="Consolas" panose="020B0609020204030204" pitchFamily="49" charset="0"/>
              </a:rPr>
              <a:t>np.empty</a:t>
            </a:r>
            <a:r>
              <a:rPr lang="fr-FR" dirty="0">
                <a:latin typeface="Consolas" panose="020B0609020204030204" pitchFamily="49" charset="0"/>
              </a:rPr>
              <a:t>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Créer un </a:t>
            </a:r>
            <a:r>
              <a:rPr lang="fr-FR" dirty="0" err="1"/>
              <a:t>array</a:t>
            </a:r>
            <a:r>
              <a:rPr lang="fr-FR" dirty="0"/>
              <a:t> avec plusieurs éléments en une ligne :</a:t>
            </a:r>
          </a:p>
          <a:p>
            <a:pPr marL="571500" lvl="1" indent="-342900"/>
            <a:r>
              <a:rPr lang="fr-FR" dirty="0"/>
              <a:t>Si les éléments se suivent de 0 à m-1: </a:t>
            </a:r>
            <a:r>
              <a:rPr lang="fr-FR" dirty="0" err="1">
                <a:latin typeface="Consolas" panose="020B0609020204030204" pitchFamily="49" charset="0"/>
              </a:rPr>
              <a:t>np.arange</a:t>
            </a:r>
            <a:r>
              <a:rPr lang="fr-FR" dirty="0">
                <a:latin typeface="Consolas" panose="020B0609020204030204" pitchFamily="49" charset="0"/>
              </a:rPr>
              <a:t> (m)</a:t>
            </a:r>
          </a:p>
          <a:p>
            <a:pPr marL="571500" lvl="1" indent="-342900"/>
            <a:r>
              <a:rPr lang="fr-FR" dirty="0"/>
              <a:t>Si les éléments se suivent à partir de a jusqu’à b-1 tous les c : </a:t>
            </a:r>
            <a:r>
              <a:rPr lang="fr-FR" dirty="0" err="1">
                <a:latin typeface="Consolas" panose="020B0609020204030204" pitchFamily="49" charset="0"/>
              </a:rPr>
              <a:t>np.arange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a,b,c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E080D6-3A21-DF59-C6E7-43B6480B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96" y="1566652"/>
            <a:ext cx="4391025" cy="444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9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br>
              <a:rPr lang="fr-FR" dirty="0"/>
            </a:br>
            <a:r>
              <a:rPr lang="fr-FR" sz="2000" dirty="0"/>
              <a:t>Fonctions utiles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r>
              <a:rPr lang="fr-FR" dirty="0"/>
              <a:t>‘Triangulariser’ les données par 0 :</a:t>
            </a:r>
          </a:p>
          <a:p>
            <a:pPr marL="571500" lvl="1" indent="-342900"/>
            <a:r>
              <a:rPr lang="fr-FR" dirty="0"/>
              <a:t>Conserver la partie haute de l’</a:t>
            </a:r>
            <a:r>
              <a:rPr lang="fr-FR" dirty="0" err="1"/>
              <a:t>array</a:t>
            </a:r>
            <a:r>
              <a:rPr lang="fr-FR" dirty="0"/>
              <a:t> a à la </a:t>
            </a:r>
            <a:r>
              <a:rPr lang="fr-FR" dirty="0" err="1"/>
              <a:t>n</a:t>
            </a:r>
            <a:r>
              <a:rPr lang="fr-FR" baseline="30000" dirty="0" err="1"/>
              <a:t>eme</a:t>
            </a:r>
            <a:r>
              <a:rPr lang="fr-FR" baseline="30000" dirty="0"/>
              <a:t> </a:t>
            </a:r>
            <a:r>
              <a:rPr lang="fr-FR" dirty="0"/>
              <a:t>diagonale</a:t>
            </a:r>
          </a:p>
          <a:p>
            <a:pPr marL="800100" lvl="2" indent="-342900"/>
            <a:r>
              <a:rPr lang="fr-FR" dirty="0" err="1"/>
              <a:t>numpy.triu</a:t>
            </a:r>
            <a:r>
              <a:rPr lang="fr-FR" dirty="0"/>
              <a:t> (a, n=0)</a:t>
            </a:r>
          </a:p>
          <a:p>
            <a:pPr marL="571500" lvl="1" indent="-342900"/>
            <a:r>
              <a:rPr lang="fr-FR" dirty="0"/>
              <a:t>Conserver la partie basse de l’</a:t>
            </a:r>
            <a:r>
              <a:rPr lang="fr-FR" dirty="0" err="1"/>
              <a:t>array</a:t>
            </a:r>
            <a:r>
              <a:rPr lang="fr-FR" dirty="0"/>
              <a:t> à la </a:t>
            </a:r>
            <a:r>
              <a:rPr lang="fr-FR" dirty="0" err="1"/>
              <a:t>n</a:t>
            </a:r>
            <a:r>
              <a:rPr lang="fr-FR" baseline="30000" dirty="0" err="1"/>
              <a:t>eme</a:t>
            </a:r>
            <a:r>
              <a:rPr lang="fr-FR" baseline="30000" dirty="0"/>
              <a:t> </a:t>
            </a:r>
            <a:r>
              <a:rPr lang="fr-FR" dirty="0"/>
              <a:t>diagonale</a:t>
            </a:r>
          </a:p>
          <a:p>
            <a:pPr marL="800100" lvl="2" indent="-342900"/>
            <a:r>
              <a:rPr lang="fr-FR" dirty="0" err="1"/>
              <a:t>numpy.tril</a:t>
            </a:r>
            <a:r>
              <a:rPr lang="fr-FR" dirty="0"/>
              <a:t> (a, n=0)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FF71B4-E411-976A-2480-318D1373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82" y="1143999"/>
            <a:ext cx="1935045" cy="524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846BF3-DE2A-332B-6DDB-B3A61ED57977}"/>
              </a:ext>
            </a:extLst>
          </p:cNvPr>
          <p:cNvGrpSpPr/>
          <p:nvPr/>
        </p:nvGrpSpPr>
        <p:grpSpPr>
          <a:xfrm>
            <a:off x="9153525" y="2862706"/>
            <a:ext cx="673894" cy="366269"/>
            <a:chOff x="9153525" y="2862706"/>
            <a:chExt cx="673894" cy="36626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CD453D-76FC-BF8E-AF21-6EAAA1BAA7AE}"/>
                </a:ext>
              </a:extLst>
            </p:cNvPr>
            <p:cNvCxnSpPr/>
            <p:nvPr/>
          </p:nvCxnSpPr>
          <p:spPr>
            <a:xfrm>
              <a:off x="9158514" y="2862706"/>
              <a:ext cx="667657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5B37EB-8820-F6D6-96D7-3FD24C481248}"/>
                </a:ext>
              </a:extLst>
            </p:cNvPr>
            <p:cNvCxnSpPr/>
            <p:nvPr/>
          </p:nvCxnSpPr>
          <p:spPr>
            <a:xfrm>
              <a:off x="9153525" y="3207544"/>
              <a:ext cx="673894" cy="21431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2E0257-3AE4-83D9-257D-C8E98967E3C8}"/>
                </a:ext>
              </a:extLst>
            </p:cNvPr>
            <p:cNvCxnSpPr/>
            <p:nvPr/>
          </p:nvCxnSpPr>
          <p:spPr>
            <a:xfrm>
              <a:off x="9158514" y="2862706"/>
              <a:ext cx="0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45DE4D-50B6-F6BB-ED12-E6872A88D9D5}"/>
              </a:ext>
            </a:extLst>
          </p:cNvPr>
          <p:cNvGrpSpPr/>
          <p:nvPr/>
        </p:nvGrpSpPr>
        <p:grpSpPr>
          <a:xfrm rot="10800000">
            <a:off x="9152277" y="3819413"/>
            <a:ext cx="673894" cy="366269"/>
            <a:chOff x="9153525" y="2862706"/>
            <a:chExt cx="673894" cy="36626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F789AF-80BC-2387-F656-8352AB2AE557}"/>
                </a:ext>
              </a:extLst>
            </p:cNvPr>
            <p:cNvCxnSpPr/>
            <p:nvPr/>
          </p:nvCxnSpPr>
          <p:spPr>
            <a:xfrm>
              <a:off x="9158514" y="2862706"/>
              <a:ext cx="667657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1A1208-E03A-7B14-A04A-8D407029FD0A}"/>
                </a:ext>
              </a:extLst>
            </p:cNvPr>
            <p:cNvCxnSpPr/>
            <p:nvPr/>
          </p:nvCxnSpPr>
          <p:spPr>
            <a:xfrm>
              <a:off x="9153525" y="3207544"/>
              <a:ext cx="673894" cy="21431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CB1D6F-CC9E-6DB8-6689-CEB26886CA83}"/>
                </a:ext>
              </a:extLst>
            </p:cNvPr>
            <p:cNvCxnSpPr/>
            <p:nvPr/>
          </p:nvCxnSpPr>
          <p:spPr>
            <a:xfrm>
              <a:off x="9158514" y="2862706"/>
              <a:ext cx="0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332DBB-F5FE-D645-7E41-103D071DB1C1}"/>
              </a:ext>
            </a:extLst>
          </p:cNvPr>
          <p:cNvGrpSpPr/>
          <p:nvPr/>
        </p:nvGrpSpPr>
        <p:grpSpPr>
          <a:xfrm>
            <a:off x="9147287" y="4783932"/>
            <a:ext cx="701547" cy="409574"/>
            <a:chOff x="9153525" y="2862706"/>
            <a:chExt cx="673894" cy="36626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44B7A4-7839-1CCB-7887-35F5658C5D7E}"/>
                </a:ext>
              </a:extLst>
            </p:cNvPr>
            <p:cNvCxnSpPr/>
            <p:nvPr/>
          </p:nvCxnSpPr>
          <p:spPr>
            <a:xfrm>
              <a:off x="9158514" y="2862706"/>
              <a:ext cx="667657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F97A6D-2840-E750-444B-78A86F1FDCC8}"/>
                </a:ext>
              </a:extLst>
            </p:cNvPr>
            <p:cNvCxnSpPr/>
            <p:nvPr/>
          </p:nvCxnSpPr>
          <p:spPr>
            <a:xfrm>
              <a:off x="9153525" y="3207544"/>
              <a:ext cx="673894" cy="21431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F82433-0A31-DF7E-B10B-DB13C49D4778}"/>
                </a:ext>
              </a:extLst>
            </p:cNvPr>
            <p:cNvCxnSpPr/>
            <p:nvPr/>
          </p:nvCxnSpPr>
          <p:spPr>
            <a:xfrm>
              <a:off x="9158514" y="2862706"/>
              <a:ext cx="0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35895C-C052-B072-632E-5D8B540F32AF}"/>
              </a:ext>
            </a:extLst>
          </p:cNvPr>
          <p:cNvGrpSpPr/>
          <p:nvPr/>
        </p:nvGrpSpPr>
        <p:grpSpPr>
          <a:xfrm>
            <a:off x="9147288" y="6023240"/>
            <a:ext cx="287226" cy="176027"/>
            <a:chOff x="9153525" y="2862706"/>
            <a:chExt cx="673894" cy="36626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43E343-3FBB-840B-7F9F-2A669A79CB8E}"/>
                </a:ext>
              </a:extLst>
            </p:cNvPr>
            <p:cNvCxnSpPr/>
            <p:nvPr/>
          </p:nvCxnSpPr>
          <p:spPr>
            <a:xfrm>
              <a:off x="9158514" y="2862706"/>
              <a:ext cx="667657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5C382E-0DD3-8040-8EF2-F6CC006A73FD}"/>
                </a:ext>
              </a:extLst>
            </p:cNvPr>
            <p:cNvCxnSpPr/>
            <p:nvPr/>
          </p:nvCxnSpPr>
          <p:spPr>
            <a:xfrm>
              <a:off x="9153525" y="3207544"/>
              <a:ext cx="673894" cy="21431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BB5990-690E-B89B-4D70-D3682F3783D0}"/>
                </a:ext>
              </a:extLst>
            </p:cNvPr>
            <p:cNvCxnSpPr/>
            <p:nvPr/>
          </p:nvCxnSpPr>
          <p:spPr>
            <a:xfrm>
              <a:off x="9158514" y="2862706"/>
              <a:ext cx="0" cy="359465"/>
            </a:xfrm>
            <a:prstGeom prst="line">
              <a:avLst/>
            </a:prstGeom>
            <a:ln>
              <a:solidFill>
                <a:schemeClr val="accent4">
                  <a:alpha val="52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0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br>
              <a:rPr lang="fr-FR" dirty="0"/>
            </a:br>
            <a:r>
              <a:rPr lang="fr-FR" sz="2000" dirty="0"/>
              <a:t>Fonctions utiles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r>
              <a:rPr lang="fr-FR" dirty="0"/>
              <a:t>Copier la forme d’un </a:t>
            </a:r>
            <a:r>
              <a:rPr lang="fr-FR" dirty="0" err="1"/>
              <a:t>array</a:t>
            </a:r>
            <a:r>
              <a:rPr lang="fr-FR" dirty="0"/>
              <a:t> :</a:t>
            </a:r>
          </a:p>
          <a:p>
            <a:pPr marL="571500" lvl="1" indent="-342900"/>
            <a:r>
              <a:rPr lang="fr-FR" dirty="0"/>
              <a:t>La fonction </a:t>
            </a:r>
            <a:r>
              <a:rPr lang="fr-FR" dirty="0" err="1"/>
              <a:t>numpy.zero_like</a:t>
            </a:r>
            <a:r>
              <a:rPr lang="fr-FR" dirty="0"/>
              <a:t>(a) crée un </a:t>
            </a:r>
            <a:r>
              <a:rPr lang="fr-FR" dirty="0" err="1"/>
              <a:t>array</a:t>
            </a:r>
            <a:r>
              <a:rPr lang="fr-FR" dirty="0"/>
              <a:t> de même forme et de même type que l’</a:t>
            </a:r>
            <a:r>
              <a:rPr lang="fr-FR" dirty="0" err="1"/>
              <a:t>array</a:t>
            </a:r>
            <a:r>
              <a:rPr lang="fr-FR" dirty="0"/>
              <a:t> a, mais avec seulement des 0</a:t>
            </a:r>
          </a:p>
          <a:p>
            <a:pPr marL="571500" lvl="1" indent="-342900"/>
            <a:r>
              <a:rPr lang="fr-FR" dirty="0"/>
              <a:t>La fonction </a:t>
            </a:r>
            <a:r>
              <a:rPr lang="fr-FR" dirty="0" err="1"/>
              <a:t>numpy.ones_like</a:t>
            </a:r>
            <a:r>
              <a:rPr lang="fr-FR" dirty="0"/>
              <a:t>(a) crée un </a:t>
            </a:r>
            <a:r>
              <a:rPr lang="fr-FR" dirty="0" err="1"/>
              <a:t>array</a:t>
            </a:r>
            <a:r>
              <a:rPr lang="fr-FR" dirty="0"/>
              <a:t> de même forme et de même type que l’</a:t>
            </a:r>
            <a:r>
              <a:rPr lang="fr-FR" dirty="0" err="1"/>
              <a:t>array</a:t>
            </a:r>
            <a:r>
              <a:rPr lang="fr-FR" dirty="0"/>
              <a:t> a, mais avec seulement des 1</a:t>
            </a:r>
          </a:p>
          <a:p>
            <a:pPr marL="571500" lvl="1" indent="-342900"/>
            <a:r>
              <a:rPr lang="fr-FR" dirty="0"/>
              <a:t>La fonction </a:t>
            </a:r>
            <a:r>
              <a:rPr lang="fr-FR" dirty="0" err="1"/>
              <a:t>numpy.full_like</a:t>
            </a:r>
            <a:r>
              <a:rPr lang="fr-FR" dirty="0"/>
              <a:t>(</a:t>
            </a:r>
            <a:r>
              <a:rPr lang="fr-FR" dirty="0" err="1"/>
              <a:t>a,x</a:t>
            </a:r>
            <a:r>
              <a:rPr lang="fr-FR" dirty="0"/>
              <a:t>) crée un </a:t>
            </a:r>
            <a:r>
              <a:rPr lang="fr-FR" dirty="0" err="1"/>
              <a:t>array</a:t>
            </a:r>
            <a:r>
              <a:rPr lang="fr-FR" dirty="0"/>
              <a:t> de même forme et de même type que l’</a:t>
            </a:r>
            <a:r>
              <a:rPr lang="fr-FR" dirty="0" err="1"/>
              <a:t>array</a:t>
            </a:r>
            <a:r>
              <a:rPr lang="fr-FR" dirty="0"/>
              <a:t> a, mais avec l’objet x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0C3F7C-A996-863A-AABF-FF3D2112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54" y="1707346"/>
            <a:ext cx="1896221" cy="401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8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C’est à vous !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Créer un </a:t>
            </a:r>
            <a:r>
              <a:rPr lang="fr-FR" dirty="0" err="1"/>
              <a:t>array</a:t>
            </a:r>
            <a:r>
              <a:rPr lang="fr-FR" dirty="0"/>
              <a:t> de 6 éléments contenant des valeurs de 0 à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transformer en une matrice composée de deux vecteurs (2x3) et l’afficher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Changer la valeur du 3eme élément de la 1ere ligne à la valeur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Additionner tous les éléments de l’</a:t>
            </a:r>
            <a:r>
              <a:rPr lang="fr-FR" dirty="0" err="1"/>
              <a:t>array</a:t>
            </a:r>
            <a:r>
              <a:rPr lang="fr-FR" dirty="0"/>
              <a:t> et stocker le résultat à la dernière valeur du dernier vecteur sans indiquer les coordonnées de cette valeur (recherchez la fonction permettant d’additionner les valeurs d’un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D674D3-236A-2944-7723-A53AA0D6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43" y="3142831"/>
            <a:ext cx="36766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0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Quelques bibliothèques utiles à l’exploration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B29A4-B6AC-2412-61FF-54B85930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85" y="800620"/>
            <a:ext cx="2939481" cy="13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4437ED-6512-1D05-E361-0B88DF9F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0" y="1938825"/>
            <a:ext cx="2939481" cy="118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18C905-A839-195A-BC9E-65005DF9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350" y="3330336"/>
            <a:ext cx="3238118" cy="777148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2AA0B83-B223-8B49-7627-BDECBB5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E5C1F2-F382-457C-9551-8764FDC13150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510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Exploitation des tableaux de données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4437ED-6512-1D05-E361-0B88DF9F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62" y="726630"/>
            <a:ext cx="4117959" cy="1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2AA0B83-B223-8B49-7627-BDECBB5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E5C1F2-F382-457C-9551-8764FDC13150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859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A quoi sert Pandas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Librairie pour travailler des </a:t>
            </a:r>
            <a:r>
              <a:rPr lang="fr-FR" dirty="0" err="1"/>
              <a:t>dataframes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Elle contiens des fonctions utiles pour :</a:t>
            </a:r>
          </a:p>
          <a:p>
            <a:pPr marL="571500" lvl="1" indent="-342900"/>
            <a:r>
              <a:rPr lang="fr-FR" dirty="0"/>
              <a:t>Analyser les données</a:t>
            </a:r>
          </a:p>
          <a:p>
            <a:pPr marL="571500" lvl="1" indent="-342900"/>
            <a:r>
              <a:rPr lang="fr-FR" dirty="0"/>
              <a:t>Nettoyer les données</a:t>
            </a:r>
          </a:p>
          <a:p>
            <a:pPr marL="571500" lvl="1" indent="-342900"/>
            <a:r>
              <a:rPr lang="fr-FR" dirty="0"/>
              <a:t>Explorer les données</a:t>
            </a:r>
          </a:p>
          <a:p>
            <a:pPr marL="571500" lvl="1" indent="-342900"/>
            <a:r>
              <a:rPr lang="fr-FR" dirty="0"/>
              <a:t>Manipuler les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nom de Pandas fait référence à ‘</a:t>
            </a:r>
            <a:r>
              <a:rPr lang="fr-FR" b="1" dirty="0"/>
              <a:t>Pan</a:t>
            </a:r>
            <a:r>
              <a:rPr lang="fr-FR" dirty="0"/>
              <a:t>el Data’ et ‘</a:t>
            </a:r>
            <a:r>
              <a:rPr lang="fr-FR" b="1" dirty="0"/>
              <a:t>D</a:t>
            </a:r>
            <a:r>
              <a:rPr lang="fr-FR" dirty="0"/>
              <a:t>ata </a:t>
            </a:r>
            <a:r>
              <a:rPr lang="fr-FR" b="1" dirty="0" err="1"/>
              <a:t>A</a:t>
            </a:r>
            <a:r>
              <a:rPr lang="fr-FR" dirty="0" err="1"/>
              <a:t>nalysi</a:t>
            </a:r>
            <a:r>
              <a:rPr lang="fr-FR" b="1" dirty="0" err="1"/>
              <a:t>s</a:t>
            </a:r>
            <a:r>
              <a:rPr lang="fr-FR" dirty="0"/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pic>
        <p:nvPicPr>
          <p:cNvPr id="4098" name="Picture 2" descr="Vetores de Personagem De Desenho De Ilustração Isolada Mensagem Triste E  Frustrado Panda Chorando e mais imagens de Panda - Mamífero de quatro patas  - iStock">
            <a:extLst>
              <a:ext uri="{FF2B5EF4-FFF2-40B4-BE49-F238E27FC236}">
                <a16:creationId xmlns:a16="http://schemas.microsoft.com/office/drawing/2014/main" id="{8B6F11F0-FEBE-BDCF-124B-BF91069A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5" y="2090895"/>
            <a:ext cx="3962400" cy="3962400"/>
          </a:xfrm>
          <a:prstGeom prst="rect">
            <a:avLst/>
          </a:prstGeom>
          <a:noFill/>
          <a:effectLst>
            <a:softEdge rad="850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8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Utiliser Pandas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Si Pandas n’est pas installé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!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Importer la bibliothèque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import pandas as </a:t>
            </a:r>
            <a:r>
              <a:rPr lang="fr-FR" dirty="0" err="1">
                <a:latin typeface="Consolas" panose="020B0609020204030204" pitchFamily="49" charset="0"/>
              </a:rPr>
              <a:t>pd</a:t>
            </a:r>
            <a:endParaRPr lang="fr-PF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633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49DCE37A-9315-49EC-9B19-02E698AA2E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21036" y="1766131"/>
            <a:ext cx="3133714" cy="365125"/>
          </a:xfrm>
        </p:spPr>
        <p:txBody>
          <a:bodyPr rtlCol="0"/>
          <a:lstStyle/>
          <a:p>
            <a:pPr algn="l" rtl="0"/>
            <a:r>
              <a:rPr lang="fr-FR" sz="1200" spc="400" dirty="0">
                <a:solidFill>
                  <a:schemeClr val="bg1"/>
                </a:solidFill>
              </a:rPr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2984" y="3127248"/>
            <a:ext cx="5833872" cy="3118104"/>
          </a:xfrm>
        </p:spPr>
        <p:txBody>
          <a:bodyPr rtlCol="0"/>
          <a:lstStyle/>
          <a:p>
            <a:pPr algn="r" rtl="0"/>
            <a:r>
              <a:rPr lang="fr-FR" sz="1800" dirty="0">
                <a:solidFill>
                  <a:schemeClr val="bg1"/>
                </a:solidFill>
              </a:rPr>
              <a:t>Présentation de </a:t>
            </a:r>
            <a:r>
              <a:rPr lang="fr-FR" sz="1800" dirty="0" err="1">
                <a:solidFill>
                  <a:schemeClr val="bg1"/>
                </a:solidFill>
              </a:rPr>
              <a:t>Kaggle</a:t>
            </a:r>
            <a:endParaRPr lang="fr-FR" dirty="0"/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Présentation de bibliothèques : </a:t>
            </a:r>
          </a:p>
          <a:p>
            <a:pPr algn="r" rtl="0"/>
            <a:r>
              <a:rPr lang="fr-FR" sz="1800" dirty="0" err="1">
                <a:solidFill>
                  <a:schemeClr val="bg1"/>
                </a:solidFill>
              </a:rPr>
              <a:t>numpy</a:t>
            </a:r>
            <a:r>
              <a:rPr lang="fr-FR" sz="1800" dirty="0">
                <a:solidFill>
                  <a:schemeClr val="bg1"/>
                </a:solidFill>
              </a:rPr>
              <a:t>, pandas</a:t>
            </a:r>
            <a:r>
              <a:rPr lang="fr-FR" dirty="0"/>
              <a:t> </a:t>
            </a:r>
            <a:r>
              <a:rPr lang="fr-FR" sz="1800" dirty="0">
                <a:solidFill>
                  <a:schemeClr val="bg1"/>
                </a:solidFill>
              </a:rPr>
              <a:t>et </a:t>
            </a:r>
            <a:r>
              <a:rPr lang="fr-FR" sz="1800" dirty="0" err="1">
                <a:solidFill>
                  <a:schemeClr val="bg1"/>
                </a:solidFill>
              </a:rPr>
              <a:t>matplotlib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Exploration de données : Agricultural </a:t>
            </a:r>
            <a:r>
              <a:rPr lang="fr-FR" sz="1800" dirty="0" err="1">
                <a:solidFill>
                  <a:schemeClr val="bg1"/>
                </a:solidFill>
              </a:rPr>
              <a:t>raw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material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price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6B75BD40-B479-4742-A536-9507F37E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162" y="585216"/>
            <a:ext cx="7106646" cy="2276856"/>
          </a:xfrm>
        </p:spPr>
        <p:txBody>
          <a:bodyPr/>
          <a:lstStyle/>
          <a:p>
            <a:r>
              <a:rPr lang="fr-FR" dirty="0"/>
              <a:t>Plan du cours</a:t>
            </a:r>
            <a:endParaRPr lang="fr-PF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F8ED9A-BB2A-FBF2-7131-1A2D1E2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34414-4C55-4E04-BC63-D2A6A1EAAF23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Création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5366289" cy="337350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dataframe</a:t>
            </a:r>
            <a:r>
              <a:rPr lang="fr-FR" dirty="0"/>
              <a:t> est un dictionnaire dont les clés sont les colonnes et les valeurs des séries (ou vecteurs).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peut créer un </a:t>
            </a:r>
            <a:r>
              <a:rPr lang="fr-FR" dirty="0" err="1"/>
              <a:t>dataframe</a:t>
            </a:r>
            <a:r>
              <a:rPr lang="fr-FR" dirty="0"/>
              <a:t> à partir d’un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. Le paramètre index permettra de nommer les lignes et </a:t>
            </a:r>
            <a:r>
              <a:rPr lang="fr-FR" dirty="0" err="1"/>
              <a:t>columns</a:t>
            </a:r>
            <a:r>
              <a:rPr lang="fr-FR" dirty="0"/>
              <a:t> de nommer les colonnes (facultatif).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Attention : si l’on change les valeurs de l’</a:t>
            </a:r>
            <a:r>
              <a:rPr lang="fr-FR" dirty="0" err="1"/>
              <a:t>array</a:t>
            </a:r>
            <a:r>
              <a:rPr lang="fr-FR" dirty="0"/>
              <a:t>, les valeurs du </a:t>
            </a:r>
            <a:r>
              <a:rPr lang="fr-FR" dirty="0" err="1"/>
              <a:t>dataframe</a:t>
            </a:r>
            <a:r>
              <a:rPr lang="fr-FR" dirty="0"/>
              <a:t> changent aussi !</a:t>
            </a:r>
            <a:endParaRPr lang="fr-PF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32C1D-F25A-38CA-3798-49B401C4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97" y="1216216"/>
            <a:ext cx="4916985" cy="514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4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Création</a:t>
            </a:r>
            <a:endParaRPr lang="fr-PF" sz="20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5366289" cy="3373502"/>
          </a:xfrm>
        </p:spPr>
        <p:txBody>
          <a:bodyPr>
            <a:normAutofit/>
          </a:bodyPr>
          <a:lstStyle/>
          <a:p>
            <a:r>
              <a:rPr lang="fr-FR" dirty="0"/>
              <a:t>On peut aussi créer un </a:t>
            </a:r>
            <a:r>
              <a:rPr lang="fr-FR" dirty="0" err="1"/>
              <a:t>dataframe</a:t>
            </a:r>
            <a:r>
              <a:rPr lang="fr-FR" dirty="0"/>
              <a:t> à partir d’un dictionnaire.</a:t>
            </a:r>
            <a:endParaRPr lang="fr-PF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C6A4D3-61F3-2920-F021-78F98E05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68" y="2862706"/>
            <a:ext cx="4067743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07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Création</a:t>
            </a:r>
            <a:endParaRPr lang="fr-PF" sz="20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5366289" cy="3373502"/>
          </a:xfrm>
        </p:spPr>
        <p:txBody>
          <a:bodyPr>
            <a:normAutofit/>
          </a:bodyPr>
          <a:lstStyle/>
          <a:p>
            <a:r>
              <a:rPr lang="fr-FR" dirty="0"/>
              <a:t>Il est aussi possible de créer un </a:t>
            </a:r>
            <a:r>
              <a:rPr lang="fr-FR" dirty="0" err="1"/>
              <a:t>dataframe</a:t>
            </a:r>
            <a:r>
              <a:rPr lang="fr-FR" dirty="0"/>
              <a:t> vide en utilisant les paramètres index et </a:t>
            </a:r>
            <a:r>
              <a:rPr lang="fr-FR" dirty="0" err="1"/>
              <a:t>column</a:t>
            </a:r>
            <a:r>
              <a:rPr lang="fr-FR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pandas.DataFrame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 = [A,B]) créera un </a:t>
            </a:r>
            <a:r>
              <a:rPr lang="fr-FR" dirty="0" err="1"/>
              <a:t>dataframe</a:t>
            </a:r>
            <a:r>
              <a:rPr lang="fr-FR" dirty="0"/>
              <a:t> de 0 ligne et 2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pandas.DataFrame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 = [A,B], index = [C,D]) créera un </a:t>
            </a:r>
            <a:r>
              <a:rPr lang="fr-FR" dirty="0" err="1"/>
              <a:t>dataframe</a:t>
            </a:r>
            <a:r>
              <a:rPr lang="fr-FR" dirty="0"/>
              <a:t> de 2 lignes et 2 colonnes avec seulement des NaN </a:t>
            </a:r>
            <a:endParaRPr lang="fr-PF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44A0F-5280-DEA1-AD6B-C00CFE85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0" y="3119812"/>
            <a:ext cx="3864799" cy="2447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56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Fonctions d’exploration utiles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7947"/>
            <a:ext cx="6167629" cy="400050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900" dirty="0"/>
              <a:t>df.info() : imprime des infos sur le </a:t>
            </a:r>
            <a:r>
              <a:rPr lang="fr-FR" sz="2900" dirty="0" err="1"/>
              <a:t>dataframe</a:t>
            </a:r>
            <a:r>
              <a:rPr lang="fr-FR" sz="2900" dirty="0"/>
              <a:t> : les noms et types des colonnes, le nombre de valeurs non nulles et la place occupée.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900" dirty="0" err="1"/>
              <a:t>df.head</a:t>
            </a:r>
            <a:r>
              <a:rPr lang="fr-FR" sz="2900" dirty="0"/>
              <a:t>(2) : renvoie un </a:t>
            </a:r>
            <a:r>
              <a:rPr lang="fr-FR" sz="2900" dirty="0" err="1"/>
              <a:t>dataframe</a:t>
            </a:r>
            <a:r>
              <a:rPr lang="fr-FR" sz="2900" dirty="0"/>
              <a:t> avec les 2 premières lignes. Idem avec </a:t>
            </a:r>
            <a:r>
              <a:rPr lang="fr-FR" sz="2900" dirty="0" err="1"/>
              <a:t>df.tail</a:t>
            </a:r>
            <a:r>
              <a:rPr lang="fr-FR" sz="2900" dirty="0"/>
              <a:t>(2) pour les deux dernières.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900" dirty="0" err="1"/>
              <a:t>df.columns</a:t>
            </a:r>
            <a:r>
              <a:rPr lang="fr-FR" sz="2900" dirty="0"/>
              <a:t> : renvoie les noms des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900" dirty="0" err="1"/>
              <a:t>df.index</a:t>
            </a:r>
            <a:r>
              <a:rPr lang="fr-FR" sz="2900" dirty="0"/>
              <a:t> : renvoie les noms des lignes (individus)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23</a:t>
            </a:fld>
            <a:endParaRPr lang="fr-FR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3168C-4504-9F3F-4FFE-6B2B4B98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7" y="2608726"/>
            <a:ext cx="3229426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572B65-5D32-1607-0615-1E614319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87" y="2398340"/>
            <a:ext cx="3286584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76266-137F-2627-25F6-508352AE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46" y="4330521"/>
            <a:ext cx="4686954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66831C-AA02-EBD6-203C-6B6BE06EB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428" y="4330521"/>
            <a:ext cx="4248743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40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Fonctions d’exploration utiles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22177"/>
            <a:ext cx="10856899" cy="393230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</a:t>
            </a:r>
            <a:r>
              <a:rPr lang="fr-FR" dirty="0"/>
              <a:t> [‘A’] : renvoie les valeurs de la colonne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</a:t>
            </a:r>
            <a:r>
              <a:rPr lang="fr-FR" dirty="0"/>
              <a:t> [‘A’][</a:t>
            </a:r>
            <a:r>
              <a:rPr lang="fr-FR" dirty="0" err="1"/>
              <a:t>x:y</a:t>
            </a:r>
            <a:r>
              <a:rPr lang="fr-FR" dirty="0"/>
              <a:t>] : renvoie les valeurs de la colonne A des lignes x à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df.loc</a:t>
            </a:r>
            <a:r>
              <a:rPr lang="fr-FR" dirty="0"/>
              <a:t> [‘A’] : renvoie les valeurs de la ligne d’index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df.loc</a:t>
            </a:r>
            <a:r>
              <a:rPr lang="fr-FR" dirty="0"/>
              <a:t> [[‘X’, ‘Y’], [‘A’, ‘C’]] : renvoie les valeurs des lignes d’index X et Y  sur les colonnes A et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df.loc</a:t>
            </a:r>
            <a:r>
              <a:rPr lang="fr-FR" dirty="0"/>
              <a:t> [: , [‘A’ , ’C’] : renvoie toutes les lignes des colonnes A et C (similaire à </a:t>
            </a:r>
            <a:r>
              <a:rPr lang="fr-FR" dirty="0" err="1"/>
              <a:t>df</a:t>
            </a:r>
            <a:r>
              <a:rPr lang="fr-FR" dirty="0"/>
              <a:t>[‘A’ , ’C’])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df.loc</a:t>
            </a:r>
            <a:r>
              <a:rPr lang="fr-FR" dirty="0"/>
              <a:t> [‘X’ , ‘C’] similaire à df.at[‘X’ , ‘C’] : renvoie la valeur de la ligne X et de la colonne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df.loc</a:t>
            </a:r>
            <a:r>
              <a:rPr lang="fr-FR" dirty="0"/>
              <a:t> [</a:t>
            </a:r>
            <a:r>
              <a:rPr lang="fr-FR" dirty="0" err="1"/>
              <a:t>df</a:t>
            </a:r>
            <a:r>
              <a:rPr lang="fr-FR" dirty="0"/>
              <a:t> [‘A’] == ‘X’ , ‘B’] : affiche les valeurs de B quand A = X</a:t>
            </a:r>
          </a:p>
          <a:p>
            <a:r>
              <a:rPr lang="fr-FR" dirty="0"/>
              <a:t>On peut aussi utiliser les numéros de lignes et de colonnes à la place des noms. Dans ce cas on utilisera </a:t>
            </a:r>
            <a:r>
              <a:rPr lang="fr-FR" dirty="0" err="1"/>
              <a:t>df.iloc</a:t>
            </a:r>
            <a:r>
              <a:rPr lang="fr-FR" dirty="0"/>
              <a:t> à la place de </a:t>
            </a:r>
            <a:r>
              <a:rPr lang="fr-FR" dirty="0" err="1"/>
              <a:t>df.loc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632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Fonctions d’exploration utiles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62707"/>
            <a:ext cx="10503409" cy="36941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df.isnull</a:t>
            </a:r>
            <a:r>
              <a:rPr lang="fr-FR" dirty="0"/>
              <a:t>() : renvoie </a:t>
            </a:r>
            <a:r>
              <a:rPr lang="fr-FR" dirty="0" err="1"/>
              <a:t>True</a:t>
            </a:r>
            <a:r>
              <a:rPr lang="fr-FR" dirty="0"/>
              <a:t> si la valeur de la cellule est nulle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: compte le nombre de valeur nulles pour chaque colonne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df.replace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 : remplace la valeur x par la valeur 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df.shape</a:t>
            </a:r>
            <a:r>
              <a:rPr lang="fr-FR" dirty="0"/>
              <a:t>() : renvoie la taille des deux dimensions d’un </a:t>
            </a:r>
            <a:r>
              <a:rPr lang="fr-FR" dirty="0" err="1"/>
              <a:t>dataframe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df.dtypes</a:t>
            </a:r>
            <a:r>
              <a:rPr lang="fr-FR" dirty="0"/>
              <a:t> : renvoie le type de chaque colonne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df.astype</a:t>
            </a:r>
            <a:r>
              <a:rPr lang="fr-FR" dirty="0"/>
              <a:t>(t) : convertis si possible dans le type t (</a:t>
            </a:r>
            <a:r>
              <a:rPr lang="fr-FR" dirty="0" err="1"/>
              <a:t>object</a:t>
            </a:r>
            <a:r>
              <a:rPr lang="fr-FR" dirty="0"/>
              <a:t>, int64, float64, </a:t>
            </a:r>
            <a:r>
              <a:rPr lang="fr-FR" dirty="0" err="1"/>
              <a:t>bool</a:t>
            </a:r>
            <a:r>
              <a:rPr lang="fr-FR" dirty="0"/>
              <a:t>, datetime64…)</a:t>
            </a:r>
          </a:p>
          <a:p>
            <a:pPr marL="685800" lvl="1" indent="-457200"/>
            <a:endParaRPr lang="fr-FR" sz="2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956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Importer et exporter des données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0" y="2514599"/>
            <a:ext cx="10846309" cy="36941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Importer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pandas.read_csv</a:t>
            </a:r>
            <a:r>
              <a:rPr lang="fr-FR" dirty="0"/>
              <a:t>('myFile.csv’) : la première ligne sera le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pandas.read_csv</a:t>
            </a:r>
            <a:r>
              <a:rPr lang="fr-FR" dirty="0"/>
              <a:t>('myFile.csv', sep = ‘\t‘) : le séparateur de colonne sera une tabulation.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pandas.read_csv</a:t>
            </a:r>
            <a:r>
              <a:rPr lang="fr-FR" dirty="0"/>
              <a:t>('myFile.csv’, header = None) : la première ligne ne sera pas header</a:t>
            </a:r>
          </a:p>
          <a:p>
            <a:r>
              <a:rPr lang="fr-FR" dirty="0"/>
              <a:t>Exporter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df.to_csv</a:t>
            </a:r>
            <a:r>
              <a:rPr lang="fr-FR" dirty="0"/>
              <a:t>('myFile.csv', sep = '\t') : écrit le </a:t>
            </a:r>
            <a:r>
              <a:rPr lang="fr-FR" dirty="0" err="1"/>
              <a:t>dataframe</a:t>
            </a:r>
            <a:r>
              <a:rPr lang="fr-FR" dirty="0"/>
              <a:t> avec une tabulation comme séparateur (le défaut est une virgule).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df.to_csv</a:t>
            </a:r>
            <a:r>
              <a:rPr lang="fr-FR" dirty="0"/>
              <a:t>('myFile.csv', header=False, index=False) : écrit le </a:t>
            </a:r>
            <a:r>
              <a:rPr lang="fr-FR" dirty="0" err="1"/>
              <a:t>dataframe</a:t>
            </a:r>
            <a:r>
              <a:rPr lang="fr-FR" dirty="0"/>
              <a:t> sans nommer les lignes et les colonnes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480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Statistiques des données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735"/>
            <a:ext cx="5656804" cy="3694177"/>
          </a:xfrm>
        </p:spPr>
        <p:txBody>
          <a:bodyPr>
            <a:normAutofit/>
          </a:bodyPr>
          <a:lstStyle/>
          <a:p>
            <a:r>
              <a:rPr lang="fr-FR" sz="2400" dirty="0"/>
              <a:t>Description statistique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df.describe</a:t>
            </a:r>
            <a:r>
              <a:rPr lang="fr-FR" sz="2400" dirty="0"/>
              <a:t>() : renvoie un </a:t>
            </a:r>
            <a:r>
              <a:rPr lang="fr-FR" sz="2400" dirty="0" err="1"/>
              <a:t>dataframe</a:t>
            </a:r>
            <a:r>
              <a:rPr lang="fr-FR" sz="2400" dirty="0"/>
              <a:t> donnant des statistiques sur les valeurs </a:t>
            </a:r>
            <a:r>
              <a:rPr lang="fr-FR" sz="2400" dirty="0" err="1"/>
              <a:t>numeriques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df.describe</a:t>
            </a:r>
            <a:r>
              <a:rPr lang="fr-FR" sz="2400" dirty="0"/>
              <a:t>(</a:t>
            </a:r>
            <a:r>
              <a:rPr lang="fr-FR" sz="2400" dirty="0" err="1"/>
              <a:t>include</a:t>
            </a:r>
            <a:r>
              <a:rPr lang="fr-FR" sz="2400" dirty="0"/>
              <a:t> = 'all’) renvoie les même données pour toutes les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27</a:t>
            </a:fld>
            <a:endParaRPr lang="fr-FR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71B8B-DAAC-A053-26CC-F957830B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95" y="2719162"/>
            <a:ext cx="3858163" cy="324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39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Pandas </a:t>
            </a:r>
            <a:r>
              <a:rPr lang="fr-FR" dirty="0" err="1"/>
              <a:t>Dataframe</a:t>
            </a:r>
            <a:br>
              <a:rPr lang="fr-FR" dirty="0"/>
            </a:br>
            <a:r>
              <a:rPr lang="fr-FR" sz="2000" dirty="0"/>
              <a:t>Statistiques des données</a:t>
            </a:r>
            <a:endParaRPr lang="fr-PF" sz="2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28</a:t>
            </a:fld>
            <a:endParaRPr lang="fr-FR" noProof="0" dirty="0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AAF19F5-347C-A2E0-07C0-71BEED92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1" y="2825750"/>
            <a:ext cx="5138420" cy="3346450"/>
          </a:xfrm>
        </p:spPr>
        <p:txBody>
          <a:bodyPr>
            <a:normAutofit/>
          </a:bodyPr>
          <a:lstStyle/>
          <a:p>
            <a:r>
              <a:rPr lang="fr-FR" sz="2400" dirty="0"/>
              <a:t>Matrice de corrélation: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df.corr</a:t>
            </a:r>
            <a:r>
              <a:rPr lang="fr-FR" dirty="0"/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Compare les données entre elles :</a:t>
            </a:r>
          </a:p>
          <a:p>
            <a:pPr marL="571500" lvl="1" indent="-342900"/>
            <a:r>
              <a:rPr lang="fr-FR" dirty="0"/>
              <a:t>Si elles sont parfaitement corrélées (identiques) la valeur est de 1</a:t>
            </a:r>
          </a:p>
          <a:p>
            <a:pPr marL="571500" lvl="1" indent="-342900"/>
            <a:r>
              <a:rPr lang="fr-FR" dirty="0"/>
              <a:t>Si elles sont parfaitement opposées la valeur est de -1</a:t>
            </a:r>
          </a:p>
          <a:p>
            <a:pPr marL="571500" lvl="1" indent="-342900"/>
            <a:r>
              <a:rPr lang="fr-FR" dirty="0"/>
              <a:t>Si elles n’ont aucun rapport (aucune corrélation) la valeur est de 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37358C-28CD-F685-1F12-5606F310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69" y="1686046"/>
            <a:ext cx="5138419" cy="4647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35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C’est à vous !</a:t>
            </a:r>
            <a:endParaRPr lang="fr-PF" sz="2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0" y="2514600"/>
            <a:ext cx="11013949" cy="9739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Chargez le csv contenu dans l’URL suivante et affichez les 10 premières lignes : </a:t>
            </a:r>
          </a:p>
          <a:p>
            <a:r>
              <a:rPr lang="fr-FR" dirty="0"/>
              <a:t>https://raw.githubusercontent.com/fivethirtyeight/</a:t>
            </a:r>
            <a:r>
              <a:rPr lang="en-US" dirty="0"/>
              <a:t>data/master/college-majors/recent-grads.csv</a:t>
            </a:r>
            <a:endParaRPr lang="fr-FR" dirty="0"/>
          </a:p>
          <a:p>
            <a:endParaRPr lang="fr-FR" dirty="0"/>
          </a:p>
          <a:p>
            <a:pPr marL="571500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9D386-BBF1-DB09-A958-CDDB74C8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71" y="4111234"/>
            <a:ext cx="4296375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24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sz="1200" spc="400" dirty="0">
                <a:solidFill>
                  <a:schemeClr val="bg1"/>
                </a:solidFill>
              </a:rPr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Bibliothèque de </a:t>
            </a:r>
            <a:r>
              <a:rPr lang="fr-FR" sz="1800" dirty="0" err="1">
                <a:solidFill>
                  <a:schemeClr val="bg1"/>
                </a:solidFill>
              </a:rPr>
              <a:t>datasets</a:t>
            </a:r>
            <a:r>
              <a:rPr lang="fr-FR" sz="1800" dirty="0">
                <a:solidFill>
                  <a:schemeClr val="bg1"/>
                </a:solidFill>
              </a:rPr>
              <a:t> open source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C966DE-43E1-04DD-7D8E-DAC98127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73" y="1196833"/>
            <a:ext cx="2485713" cy="960051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6D9E5-C2C4-2A23-793B-106920F5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1CFB6-779F-4E0F-85DD-31F5ABDA115D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61037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C’est à vous !</a:t>
            </a:r>
            <a:endParaRPr lang="fr-PF" sz="2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PANDAS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30</a:t>
            </a:fld>
            <a:endParaRPr lang="fr-FR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AEAB48-2A71-8C27-712A-7C2E7B8A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5696406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Comptez les cellules vides par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Vérifiez le type de chaque colonne :</a:t>
            </a:r>
          </a:p>
          <a:p>
            <a:pPr lvl="1" indent="0">
              <a:buNone/>
            </a:pPr>
            <a:r>
              <a:rPr lang="fr-FR" dirty="0"/>
              <a:t>La colonne 1 et 2 ne sont pas des variables continues -&gt; les transformer leur type en ‘</a:t>
            </a:r>
            <a:r>
              <a:rPr lang="fr-FR" dirty="0" err="1"/>
              <a:t>object</a:t>
            </a:r>
            <a:r>
              <a:rPr lang="fr-FR" dirty="0"/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Combien y a-t-il d’étudiants dans le domaine ‘Engineering’ (colonne </a:t>
            </a:r>
            <a:r>
              <a:rPr lang="fr-FR" dirty="0" err="1"/>
              <a:t>Major_Category</a:t>
            </a:r>
            <a:r>
              <a:rPr lang="fr-FR" dirty="0"/>
              <a:t>) ?</a:t>
            </a:r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72D2A-CD66-584D-A09D-41858AAB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52" y="1924812"/>
            <a:ext cx="2305372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C260A4-0043-7D50-545F-A805D077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88" y="1924812"/>
            <a:ext cx="2676899" cy="371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B6EEFF-0BA3-619D-FBB1-7EF2F9AE0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44" y="1843838"/>
            <a:ext cx="3839111" cy="387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212921-A5F3-AD2C-3E7E-A54C3F193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437" y="3492368"/>
            <a:ext cx="4753638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21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31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Quelques bibliothèques utiles à l’exploration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B29A4-B6AC-2412-61FF-54B85930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85" y="800620"/>
            <a:ext cx="2939481" cy="13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4437ED-6512-1D05-E361-0B88DF9F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0" y="1938825"/>
            <a:ext cx="2939481" cy="118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18C905-A839-195A-BC9E-65005DF9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755" y="3280847"/>
            <a:ext cx="3238118" cy="777148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2AA0B83-B223-8B49-7627-BDECBB5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E5C1F2-F382-457C-9551-8764FDC13150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935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32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Visualisation des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18C905-A839-195A-BC9E-65005DF9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49" y="1014292"/>
            <a:ext cx="4898573" cy="1175657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2AA0B83-B223-8B49-7627-BDECBB5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E5C1F2-F382-457C-9551-8764FDC13150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759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A quoi sert </a:t>
            </a:r>
            <a:r>
              <a:rPr lang="fr-FR" dirty="0" err="1"/>
              <a:t>Matplotlib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Librairie graphique de visualisation de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Elle est codée en Python, mais aussi en C et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utilise le plus souvent la sous librairie </a:t>
            </a:r>
            <a:r>
              <a:rPr lang="fr-FR" dirty="0" err="1"/>
              <a:t>pyplot</a:t>
            </a:r>
            <a:r>
              <a:rPr lang="fr-FR" dirty="0"/>
              <a:t> qui est suffisante dans la plupart des 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MATPLOTLIB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6001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Utiliser </a:t>
            </a:r>
            <a:r>
              <a:rPr lang="fr-FR" dirty="0" err="1"/>
              <a:t>Matplotlib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6535147" cy="3373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Si </a:t>
            </a:r>
            <a:r>
              <a:rPr lang="fr-FR" dirty="0" err="1"/>
              <a:t>Matplotlib</a:t>
            </a:r>
            <a:r>
              <a:rPr lang="fr-FR" dirty="0"/>
              <a:t> n’est pas installé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!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endParaRPr lang="fr-FR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Importer la bibliothèque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import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endParaRPr lang="fr-FR" dirty="0">
              <a:latin typeface="Consolas" panose="020B0609020204030204" pitchFamily="49" charset="0"/>
            </a:endParaRP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import </a:t>
            </a:r>
            <a:r>
              <a:rPr lang="fr-FR" dirty="0" err="1">
                <a:latin typeface="Consolas" panose="020B0609020204030204" pitchFamily="49" charset="0"/>
              </a:rPr>
              <a:t>matplotlib.pyplot</a:t>
            </a:r>
            <a:r>
              <a:rPr lang="fr-FR" dirty="0">
                <a:latin typeface="Consolas" panose="020B0609020204030204" pitchFamily="49" charset="0"/>
              </a:rPr>
              <a:t> as </a:t>
            </a:r>
            <a:r>
              <a:rPr lang="fr-FR" dirty="0" err="1">
                <a:latin typeface="Consolas" panose="020B0609020204030204" pitchFamily="49" charset="0"/>
              </a:rPr>
              <a:t>plt</a:t>
            </a:r>
            <a:endParaRPr lang="fr-PF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MATPLOTLIB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0967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Tracer une ligne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62706"/>
            <a:ext cx="4805058" cy="337350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but est de tracer une ligne depuis la position (x1,y1) à la position (x2,y2)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première étape est de créer nos coordonnées x(x1,x2) et y(y1,y2)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seconde est de les afficher grâce à </a:t>
            </a:r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 pour créer le graphique et </a:t>
            </a:r>
            <a:r>
              <a:rPr lang="fr-FR" dirty="0" err="1"/>
              <a:t>plt.show</a:t>
            </a:r>
            <a:r>
              <a:rPr lang="fr-FR" dirty="0"/>
              <a:t>() pour l’afficher</a:t>
            </a:r>
            <a:endParaRPr lang="fr-FR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Pour afficher seulement les points on peut rajouter le paramètre ‘o’ ou markers = ‘o’ si l’on veut avoir la ligne et les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peut aussi ajouter plus de points à nos vecteurs x et y pour chaque point de notre graphique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Dans le cas où on ne définit pas x, il considère que les valeurs de x sont 0,1,2,3…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MATPLOTLIB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35</a:t>
            </a:fld>
            <a:endParaRPr lang="fr-FR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BB076-6538-FCC9-4403-097B8E10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118" y="2534972"/>
            <a:ext cx="3705742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2D810-2FC8-9988-091F-4650AF06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118" y="2971609"/>
            <a:ext cx="3715268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19CE65-952B-21D5-7E53-EB9EE865D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92" y="2862706"/>
            <a:ext cx="3610479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8256D-2680-B41D-77D8-5D0DF61C0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118" y="2866819"/>
            <a:ext cx="3667637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54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Graphiques en barre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62706"/>
            <a:ext cx="4805058" cy="3373502"/>
          </a:xfrm>
        </p:spPr>
        <p:txBody>
          <a:bodyPr>
            <a:normAutofit/>
          </a:bodyPr>
          <a:lstStyle/>
          <a:p>
            <a:r>
              <a:rPr lang="fr-FR" dirty="0"/>
              <a:t>On utilise </a:t>
            </a:r>
            <a:r>
              <a:rPr lang="fr-FR" dirty="0" err="1"/>
              <a:t>plt.bar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MATPLOTLIB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36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9D4B2-C7CC-BD95-BB35-0BAAC3E7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71" y="2862706"/>
            <a:ext cx="3820058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96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10129709" cy="1179576"/>
          </a:xfrm>
        </p:spPr>
        <p:txBody>
          <a:bodyPr>
            <a:normAutofit fontScale="90000"/>
          </a:bodyPr>
          <a:lstStyle/>
          <a:p>
            <a:r>
              <a:rPr lang="fr-FR" dirty="0"/>
              <a:t>Visualiser les données d’un </a:t>
            </a:r>
            <a:r>
              <a:rPr lang="fr-FR" dirty="0" err="1"/>
              <a:t>dataframe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62706"/>
            <a:ext cx="4520747" cy="3373502"/>
          </a:xfrm>
        </p:spPr>
        <p:txBody>
          <a:bodyPr>
            <a:normAutofit/>
          </a:bodyPr>
          <a:lstStyle/>
          <a:p>
            <a:r>
              <a:rPr lang="fr-FR" dirty="0"/>
              <a:t>Le but est de placer les valeurs de x dans un </a:t>
            </a:r>
            <a:r>
              <a:rPr lang="fr-FR" dirty="0" err="1"/>
              <a:t>array</a:t>
            </a:r>
            <a:r>
              <a:rPr lang="fr-FR" dirty="0"/>
              <a:t> et les valeurs de y dans un autre.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MATPLOTLIB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37</a:t>
            </a:fld>
            <a:endParaRPr lang="fr-FR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04910-C5FD-DAEB-4A6C-8757B3E0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27" y="3347402"/>
            <a:ext cx="4382112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487CA-0AC6-F7AD-863F-194F7F9C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14" y="2681726"/>
            <a:ext cx="6572910" cy="31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EXPLORATION DE DONNEES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38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dirty="0"/>
              <a:t>Etude des ventes de matériaux bruts en agriculture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40D5D-9F0E-3F54-D03A-76C6A4FF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BD2D8-6ACF-4366-87ED-06649C3FFCEE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37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50827" cy="1179576"/>
          </a:xfrm>
        </p:spPr>
        <p:txBody>
          <a:bodyPr>
            <a:normAutofit/>
          </a:bodyPr>
          <a:lstStyle/>
          <a:p>
            <a:r>
              <a:rPr lang="fr-FR" dirty="0"/>
              <a:t>Agricultural Raw </a:t>
            </a:r>
            <a:r>
              <a:rPr lang="fr-FR" dirty="0" err="1"/>
              <a:t>Material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62706"/>
            <a:ext cx="7671202" cy="3373502"/>
          </a:xfrm>
        </p:spPr>
        <p:txBody>
          <a:bodyPr>
            <a:normAutofit/>
          </a:bodyPr>
          <a:lstStyle/>
          <a:p>
            <a:r>
              <a:rPr lang="fr-FR" dirty="0"/>
              <a:t>Le but de cette exploration est :</a:t>
            </a:r>
          </a:p>
          <a:p>
            <a:pPr marL="457200" indent="-457200">
              <a:buAutoNum type="arabicPeriod"/>
            </a:pPr>
            <a:r>
              <a:rPr lang="fr-FR" dirty="0"/>
              <a:t>Télécharger le </a:t>
            </a:r>
            <a:r>
              <a:rPr lang="fr-FR" dirty="0" err="1"/>
              <a:t>dataset</a:t>
            </a:r>
            <a:endParaRPr lang="fr-FR" dirty="0"/>
          </a:p>
          <a:p>
            <a:pPr marL="457200" indent="-457200">
              <a:buAutoNum type="arabicPeriod"/>
            </a:pPr>
            <a:r>
              <a:rPr lang="fr-FR" dirty="0"/>
              <a:t>Préparer et nettoyer les données</a:t>
            </a:r>
          </a:p>
          <a:p>
            <a:pPr marL="457200" indent="-457200">
              <a:buAutoNum type="arabicPeriod"/>
            </a:pPr>
            <a:r>
              <a:rPr lang="fr-FR" dirty="0"/>
              <a:t>Faire une première analyse et quelques visualisations</a:t>
            </a:r>
          </a:p>
          <a:p>
            <a:pPr marL="457200" indent="-457200">
              <a:buAutoNum type="arabicPeriod"/>
            </a:pPr>
            <a:r>
              <a:rPr lang="fr-FR" dirty="0"/>
              <a:t>Trouver les réponses à quelques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EXPLORATION DE DONNEES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39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FCAD5-AFA5-C979-B39E-07BA3D87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12" y="2297524"/>
            <a:ext cx="3833146" cy="38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Compte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5741328" cy="3346704"/>
          </a:xfrm>
        </p:spPr>
        <p:txBody>
          <a:bodyPr rtlCol="0"/>
          <a:lstStyle/>
          <a:p>
            <a:pPr rtl="0"/>
            <a:r>
              <a:rPr lang="fr-FR" b="1" dirty="0"/>
              <a:t>Créer un compte</a:t>
            </a:r>
            <a:endParaRPr lang="fr-FR" b="1" dirty="0">
              <a:hlinkClick r:id="rId3"/>
            </a:endParaRPr>
          </a:p>
          <a:p>
            <a:pPr marL="342900" indent="-342900" rtl="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>
                <a:hlinkClick r:id="rId3"/>
              </a:rPr>
              <a:t>www.kaggle.com</a:t>
            </a:r>
            <a:endParaRPr lang="fr-FR" dirty="0"/>
          </a:p>
          <a:p>
            <a:pPr marL="342900" indent="-342900" rtl="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i="1" dirty="0" err="1"/>
              <a:t>Register</a:t>
            </a:r>
            <a:r>
              <a:rPr lang="fr-FR" dirty="0"/>
              <a:t> (choisir son mode préféré)</a:t>
            </a:r>
          </a:p>
          <a:p>
            <a:pPr marL="342900" indent="-342900" rtl="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i="1" dirty="0"/>
              <a:t>I </a:t>
            </a:r>
            <a:r>
              <a:rPr lang="fr-FR" i="1" dirty="0" err="1"/>
              <a:t>agree</a:t>
            </a:r>
            <a:endParaRPr lang="fr-FR" i="1" dirty="0"/>
          </a:p>
          <a:p>
            <a:pPr marL="342900" indent="-342900" rtl="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Vérifier son email et insérer le code à 6 chiffres</a:t>
            </a:r>
          </a:p>
          <a:p>
            <a:pPr rtl="0"/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2600" y="621792"/>
            <a:ext cx="4266960" cy="365125"/>
          </a:xfrm>
        </p:spPr>
        <p:txBody>
          <a:bodyPr rtlCol="0"/>
          <a:lstStyle/>
          <a:p>
            <a:pPr algn="l" rtl="0"/>
            <a:r>
              <a:rPr lang="fr-FR" dirty="0"/>
              <a:t>KAGGLE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12E03324-810D-F700-FF33-D6176D9CA6BF}"/>
              </a:ext>
            </a:extLst>
          </p:cNvPr>
          <p:cNvSpPr txBox="1">
            <a:spLocks/>
          </p:cNvSpPr>
          <p:nvPr/>
        </p:nvSpPr>
        <p:spPr>
          <a:xfrm>
            <a:off x="6172015" y="2825496"/>
            <a:ext cx="5741328" cy="334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Obtenir le </a:t>
            </a:r>
            <a:r>
              <a:rPr lang="fr-FR" b="1" dirty="0" err="1"/>
              <a:t>json</a:t>
            </a:r>
            <a:r>
              <a:rPr lang="fr-FR" b="1" dirty="0"/>
              <a:t> de connexion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Icone du compte en haut à droite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i="1" dirty="0" err="1"/>
              <a:t>Account</a:t>
            </a:r>
            <a:endParaRPr lang="fr-FR" i="1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i="1" dirty="0"/>
              <a:t>API -&gt; </a:t>
            </a:r>
            <a:r>
              <a:rPr lang="fr-FR" i="1" dirty="0" err="1"/>
              <a:t>Create</a:t>
            </a:r>
            <a:r>
              <a:rPr lang="fr-FR" i="1" dirty="0"/>
              <a:t> a new API </a:t>
            </a:r>
            <a:r>
              <a:rPr lang="fr-FR" i="1" dirty="0" err="1"/>
              <a:t>Token</a:t>
            </a:r>
            <a:endParaRPr lang="fr-FR" i="1" dirty="0"/>
          </a:p>
          <a:p>
            <a:endParaRPr lang="fr-FR" i="1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FD1BA-366B-C42D-AB3E-B962FE8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5A601-0D96-4397-A472-7CBFA4B8199F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711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3600" dirty="0"/>
              <a:t>Merci pour votre attention !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314" y="4318173"/>
            <a:ext cx="4666486" cy="957211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benjaminb@ispf.pf</a:t>
            </a:r>
            <a:endParaRPr lang="fr-FR" sz="1800" dirty="0"/>
          </a:p>
          <a:p>
            <a:pPr rtl="0"/>
            <a:r>
              <a:rPr lang="fr-FR" sz="1800" dirty="0"/>
              <a:t>https://github.com/Bennybeams/IntroPython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NUMPY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40</a:t>
            </a:fld>
            <a:endParaRPr lang="fr-FR"/>
          </a:p>
        </p:txBody>
      </p:sp>
      <p:pic>
        <p:nvPicPr>
          <p:cNvPr id="8" name="Espace réservé d’image 7" descr="coucher de soleil sur des montagnes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pic>
        <p:nvPicPr>
          <p:cNvPr id="11" name="Graphique 10" descr="Adresse de courrier avec un remplissage uni">
            <a:extLst>
              <a:ext uri="{FF2B5EF4-FFF2-40B4-BE49-F238E27FC236}">
                <a16:creationId xmlns:a16="http://schemas.microsoft.com/office/drawing/2014/main" id="{BF3A7BC5-2213-1608-0C5E-2F3F8D0D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4560" y="4259295"/>
            <a:ext cx="322753" cy="322753"/>
          </a:xfrm>
          <a:prstGeom prst="rect">
            <a:avLst/>
          </a:prstGeom>
        </p:spPr>
      </p:pic>
      <p:pic>
        <p:nvPicPr>
          <p:cNvPr id="7" name="Graphique 6" descr="Programmeur avec un remplissage uni">
            <a:extLst>
              <a:ext uri="{FF2B5EF4-FFF2-40B4-BE49-F238E27FC236}">
                <a16:creationId xmlns:a16="http://schemas.microsoft.com/office/drawing/2014/main" id="{87F3E0C2-C20F-0EF1-98C4-60109284B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4560" y="4635402"/>
            <a:ext cx="397437" cy="3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685807" cy="1179576"/>
          </a:xfrm>
        </p:spPr>
        <p:txBody>
          <a:bodyPr rtlCol="0"/>
          <a:lstStyle/>
          <a:p>
            <a:pPr rtl="0"/>
            <a:r>
              <a:rPr lang="fr-FR" dirty="0"/>
              <a:t>Exploitation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32940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Données téléchargeables en csv (à importer avec pandas)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Données directement accessibles dans le code Python :</a:t>
            </a:r>
          </a:p>
          <a:p>
            <a:pPr marL="571500" lvl="1" indent="-342900"/>
            <a:r>
              <a:rPr lang="fr-FR" dirty="0"/>
              <a:t>Installer la bibliothèque </a:t>
            </a:r>
            <a:r>
              <a:rPr lang="fr-FR" dirty="0" err="1"/>
              <a:t>opendatasets</a:t>
            </a:r>
            <a:r>
              <a:rPr lang="fr-FR" dirty="0"/>
              <a:t> :  </a:t>
            </a:r>
            <a:r>
              <a:rPr lang="fr-FR" dirty="0">
                <a:latin typeface="Consolas" panose="020B0609020204030204" pitchFamily="49" charset="0"/>
              </a:rPr>
              <a:t>!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opendatasets</a:t>
            </a:r>
            <a:endParaRPr lang="fr-FR" dirty="0">
              <a:latin typeface="Consolas" panose="020B0609020204030204" pitchFamily="49" charset="0"/>
            </a:endParaRPr>
          </a:p>
          <a:p>
            <a:pPr marL="571500" lvl="1" indent="-342900"/>
            <a:r>
              <a:rPr lang="fr-FR" dirty="0"/>
              <a:t>Charger le </a:t>
            </a:r>
            <a:r>
              <a:rPr lang="fr-FR" dirty="0" err="1"/>
              <a:t>dataset</a:t>
            </a:r>
            <a:r>
              <a:rPr lang="fr-FR" dirty="0"/>
              <a:t> en mémoire :</a:t>
            </a:r>
          </a:p>
          <a:p>
            <a:pPr marL="800100" lvl="2" indent="-342900"/>
            <a:r>
              <a:rPr lang="fr-FR" dirty="0"/>
              <a:t>Entrer les identifiants de connexion contenus dans le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kaggle</a:t>
            </a:r>
            <a:endParaRPr lang="fr-FR" dirty="0"/>
          </a:p>
          <a:p>
            <a:pPr marL="800100" lvl="2" indent="-342900"/>
            <a:r>
              <a:rPr lang="fr-FR" dirty="0"/>
              <a:t>Ou stocker le </a:t>
            </a:r>
            <a:r>
              <a:rPr lang="fr-FR" dirty="0" err="1"/>
              <a:t>json</a:t>
            </a:r>
            <a:r>
              <a:rPr lang="fr-FR" dirty="0"/>
              <a:t> à la racine du projet Python</a:t>
            </a:r>
          </a:p>
          <a:p>
            <a:pPr marL="571500" lvl="1" indent="-342900"/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2600" y="621792"/>
            <a:ext cx="4266960" cy="365125"/>
          </a:xfrm>
        </p:spPr>
        <p:txBody>
          <a:bodyPr rtlCol="0"/>
          <a:lstStyle/>
          <a:p>
            <a:pPr algn="l" rtl="0"/>
            <a:r>
              <a:rPr lang="fr-FR" dirty="0"/>
              <a:t>KAGGLE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BAE74F3-33F8-AACA-6C66-0BA6E44C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53" y="4983862"/>
            <a:ext cx="6342078" cy="107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14F5ED97-8075-A8C1-A870-92D2E9CC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B1FA20-31CD-4CFF-9399-4BBCDC3E592B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sz="1800" dirty="0">
                <a:solidFill>
                  <a:schemeClr val="bg1"/>
                </a:solidFill>
              </a:rPr>
              <a:t>Quelques bibliothèques utiles à l’exploration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B29A4-B6AC-2412-61FF-54B85930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85" y="800620"/>
            <a:ext cx="2939481" cy="13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4437ED-6512-1D05-E361-0B88DF9F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0" y="1938825"/>
            <a:ext cx="2939481" cy="118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18C905-A839-195A-BC9E-65005DF9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701" y="3290955"/>
            <a:ext cx="3238118" cy="777148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2AA0B83-B223-8B49-7627-BDECBB5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E5C1F2-F382-457C-9551-8764FDC13150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465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 err="1">
                <a:solidFill>
                  <a:schemeClr val="bg1"/>
                </a:solidFill>
              </a:rPr>
              <a:t>Numpy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/>
            <a:r>
              <a:rPr lang="fr-FR" spc="400" dirty="0"/>
              <a:t>Analyse de données avec python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1AC765C-2B71-4E6D-43C2-F7892904E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468" y="3127248"/>
            <a:ext cx="6585388" cy="3118104"/>
          </a:xfrm>
        </p:spPr>
        <p:txBody>
          <a:bodyPr rtlCol="0"/>
          <a:lstStyle/>
          <a:p>
            <a:pPr rtl="0"/>
            <a:r>
              <a:rPr lang="fr-FR" dirty="0"/>
              <a:t>Manipulation matricielles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B29A4-B6AC-2412-61FF-54B85930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85" y="800619"/>
            <a:ext cx="4637511" cy="20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40D5D-9F0E-3F54-D03A-76C6A4FF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BD2D8-6ACF-4366-87ED-06649C3FFCEE}" type="datetime2">
              <a:rPr lang="fr-PF" noProof="0" smtClean="0"/>
              <a:t>Monday, 22 August 2022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846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B1FE8CC-C392-EC47-AD24-2F361BBA5A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A9D422F-A97E-6618-112F-60D78D09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sert </a:t>
            </a:r>
            <a:r>
              <a:rPr lang="fr-FR" dirty="0" err="1"/>
              <a:t>Numpy</a:t>
            </a:r>
            <a:r>
              <a:rPr lang="fr-FR" dirty="0"/>
              <a:t> ?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E8FAC8-B3C1-2840-2480-481538D3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484905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Tableaux multidimensionnels (matrices notamment)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Algèbre linéaire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Calculs statistiques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Génération de chiffres aléatoires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nom </a:t>
            </a:r>
            <a:r>
              <a:rPr lang="fr-FR" dirty="0" err="1"/>
              <a:t>numpy</a:t>
            </a:r>
            <a:r>
              <a:rPr lang="fr-FR" dirty="0"/>
              <a:t> viens de ‘</a:t>
            </a:r>
            <a:r>
              <a:rPr lang="fr-FR" dirty="0" err="1"/>
              <a:t>Numerical</a:t>
            </a:r>
            <a:r>
              <a:rPr lang="fr-FR" dirty="0"/>
              <a:t> Python’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60FAD-1183-E8BE-436C-63BA8EE3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F4096-24D7-615C-35D8-5E95C13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228BC25-8497-3D6A-D4D3-AEE94AC4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49B94F-AB38-4050-8E6D-69C0EB52C5AD}" type="datetime2">
              <a:rPr lang="fr-PF" noProof="0" smtClean="0"/>
              <a:t>Monday, 22 August 2022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481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55A706BF-5FD3-4EE1-A21F-05C058C35C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93AE02-B293-959F-35AE-0D4CAF3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Numpy</a:t>
            </a:r>
            <a:endParaRPr lang="fr-P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80DE5-D502-8340-BDA7-94B6A021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Si </a:t>
            </a:r>
            <a:r>
              <a:rPr lang="fr-FR" dirty="0" err="1"/>
              <a:t>Numpy</a:t>
            </a:r>
            <a:r>
              <a:rPr lang="fr-FR" dirty="0"/>
              <a:t> n’est pas installé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!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numpy</a:t>
            </a:r>
            <a:endParaRPr lang="fr-FR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Importer la bibliothèque :</a:t>
            </a:r>
          </a:p>
          <a:p>
            <a:pPr marL="571500" lvl="1" indent="-342900"/>
            <a:r>
              <a:rPr lang="fr-FR" dirty="0">
                <a:latin typeface="Consolas" panose="020B0609020204030204" pitchFamily="49" charset="0"/>
              </a:rPr>
              <a:t>import </a:t>
            </a:r>
            <a:r>
              <a:rPr lang="fr-FR" dirty="0" err="1">
                <a:latin typeface="Consolas" panose="020B0609020204030204" pitchFamily="49" charset="0"/>
              </a:rPr>
              <a:t>numpy</a:t>
            </a:r>
            <a:r>
              <a:rPr lang="fr-FR" dirty="0">
                <a:latin typeface="Consolas" panose="020B0609020204030204" pitchFamily="49" charset="0"/>
              </a:rPr>
              <a:t> as </a:t>
            </a:r>
            <a:r>
              <a:rPr lang="fr-FR" dirty="0" err="1">
                <a:latin typeface="Consolas" panose="020B0609020204030204" pitchFamily="49" charset="0"/>
              </a:rPr>
              <a:t>np</a:t>
            </a:r>
            <a:endParaRPr lang="fr-PF" dirty="0">
              <a:latin typeface="Consolas" panose="020B0609020204030204" pitchFamily="49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27675-F7D5-8DCB-9D3D-A814214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924A8B-76A3-400F-8160-7F839A7BC730}" type="datetime2">
              <a:rPr lang="fr-PF" noProof="0" smtClean="0"/>
              <a:t>Monday, 22 August 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370C0-3559-429F-D11A-18135B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noProof="0" dirty="0"/>
              <a:t>NUMPY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595E5-30EE-40A6-7A82-E3C40333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39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Personnalisé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27539</TotalTime>
  <Words>2180</Words>
  <Application>Microsoft Office PowerPoint</Application>
  <PresentationFormat>Widescreen</PresentationFormat>
  <Paragraphs>345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Segoe UI Light</vt:lpstr>
      <vt:lpstr>GradientUnivers</vt:lpstr>
      <vt:lpstr>Analyse de données avec python</vt:lpstr>
      <vt:lpstr>Plan du cours</vt:lpstr>
      <vt:lpstr>KAGGLE</vt:lpstr>
      <vt:lpstr>Compte Kaggle</vt:lpstr>
      <vt:lpstr>Exploitation des datasets</vt:lpstr>
      <vt:lpstr>Bibliothèques</vt:lpstr>
      <vt:lpstr>Numpy</vt:lpstr>
      <vt:lpstr>A quoi sert Numpy ?</vt:lpstr>
      <vt:lpstr>Utiliser Numpy</vt:lpstr>
      <vt:lpstr>Numpy Array Generalités</vt:lpstr>
      <vt:lpstr>Numpy Array Création et attributs</vt:lpstr>
      <vt:lpstr>Numpy Array Création et attributs</vt:lpstr>
      <vt:lpstr>Numpy Array Fonctions utiles</vt:lpstr>
      <vt:lpstr>Numpy Array Fonctions utiles</vt:lpstr>
      <vt:lpstr>C’est à vous !</vt:lpstr>
      <vt:lpstr>Bibliothèques</vt:lpstr>
      <vt:lpstr>Pandas</vt:lpstr>
      <vt:lpstr>A quoi sert Pandas</vt:lpstr>
      <vt:lpstr>Utiliser Pandas</vt:lpstr>
      <vt:lpstr>Pandas Dataframe Création</vt:lpstr>
      <vt:lpstr>Pandas Dataframe Création</vt:lpstr>
      <vt:lpstr>Pandas Dataframe Création</vt:lpstr>
      <vt:lpstr>Pandas Dataframe Fonctions d’exploration utiles</vt:lpstr>
      <vt:lpstr>Pandas Dataframe Fonctions d’exploration utiles</vt:lpstr>
      <vt:lpstr>Pandas Dataframe Fonctions d’exploration utiles</vt:lpstr>
      <vt:lpstr>Pandas Dataframe Importer et exporter des données</vt:lpstr>
      <vt:lpstr>Pandas Dataframe Statistiques des données</vt:lpstr>
      <vt:lpstr>Pandas Dataframe Statistiques des données</vt:lpstr>
      <vt:lpstr>C’est à vous !</vt:lpstr>
      <vt:lpstr>C’est à vous !</vt:lpstr>
      <vt:lpstr>Bibliothèques</vt:lpstr>
      <vt:lpstr>MATPLOTLIB</vt:lpstr>
      <vt:lpstr>A quoi sert Matplotlib</vt:lpstr>
      <vt:lpstr>Utiliser Matplotlib</vt:lpstr>
      <vt:lpstr>Tracer une ligne</vt:lpstr>
      <vt:lpstr>Graphiques en barre</vt:lpstr>
      <vt:lpstr>Visualiser les données d’un dataframe</vt:lpstr>
      <vt:lpstr>EXPLORATION DE DONNEES</vt:lpstr>
      <vt:lpstr>Agricultural Raw Material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Benjamin Bernard</dc:creator>
  <cp:lastModifiedBy>Benjamin BERNARD</cp:lastModifiedBy>
  <cp:revision>10</cp:revision>
  <dcterms:created xsi:type="dcterms:W3CDTF">2022-03-30T19:39:09Z</dcterms:created>
  <dcterms:modified xsi:type="dcterms:W3CDTF">2022-08-23T04:46:19Z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