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49"/>
  </p:notesMasterIdLst>
  <p:handoutMasterIdLst>
    <p:handoutMasterId r:id="rId50"/>
  </p:handoutMasterIdLst>
  <p:sldIdLst>
    <p:sldId id="306" r:id="rId5"/>
    <p:sldId id="307" r:id="rId6"/>
    <p:sldId id="315" r:id="rId7"/>
    <p:sldId id="308" r:id="rId8"/>
    <p:sldId id="314" r:id="rId9"/>
    <p:sldId id="334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33" r:id="rId18"/>
    <p:sldId id="324" r:id="rId19"/>
    <p:sldId id="323" r:id="rId20"/>
    <p:sldId id="327" r:id="rId21"/>
    <p:sldId id="326" r:id="rId22"/>
    <p:sldId id="329" r:id="rId23"/>
    <p:sldId id="328" r:id="rId24"/>
    <p:sldId id="330" r:id="rId25"/>
    <p:sldId id="336" r:id="rId26"/>
    <p:sldId id="335" r:id="rId27"/>
    <p:sldId id="338" r:id="rId28"/>
    <p:sldId id="337" r:id="rId29"/>
    <p:sldId id="339" r:id="rId30"/>
    <p:sldId id="340" r:id="rId31"/>
    <p:sldId id="341" r:id="rId32"/>
    <p:sldId id="342" r:id="rId33"/>
    <p:sldId id="344" r:id="rId34"/>
    <p:sldId id="352" r:id="rId35"/>
    <p:sldId id="353" r:id="rId36"/>
    <p:sldId id="354" r:id="rId37"/>
    <p:sldId id="355" r:id="rId38"/>
    <p:sldId id="312" r:id="rId39"/>
    <p:sldId id="310" r:id="rId40"/>
    <p:sldId id="343" r:id="rId41"/>
    <p:sldId id="345" r:id="rId42"/>
    <p:sldId id="348" r:id="rId43"/>
    <p:sldId id="349" r:id="rId44"/>
    <p:sldId id="350" r:id="rId45"/>
    <p:sldId id="346" r:id="rId46"/>
    <p:sldId id="351" r:id="rId47"/>
    <p:sldId id="356" r:id="rId4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012" autoAdjust="0"/>
  </p:normalViewPr>
  <p:slideViewPr>
    <p:cSldViewPr snapToGrid="0">
      <p:cViewPr varScale="1">
        <p:scale>
          <a:sx n="95" d="100"/>
          <a:sy n="95" d="100"/>
        </p:scale>
        <p:origin x="1194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CA70EDB-4B36-4CA5-AB48-4ED7CCB713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198DCC-3E8D-4419-B930-82477F012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08DB3-0D29-4A43-857F-E099129922D1}" type="datetime1">
              <a:rPr lang="fr-FR" smtClean="0"/>
              <a:t>20/05/2022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811FE1-7A54-4024-AE57-E9290B12C1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B134E4-1F26-4974-A60F-F29A4212D5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5F8F-0F47-4F29-9881-7A839B3FA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512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2E851-0615-4781-BC0D-A2E801150AE0}" type="datetime1">
              <a:rPr lang="fr-FR" smtClean="0"/>
              <a:pPr/>
              <a:t>20/05/2022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822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786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826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856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544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036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26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328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386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574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062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555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77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138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925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679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404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8763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3194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6503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0667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52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3724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5021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4824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2628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9826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0843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0634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6670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5553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6096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490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Bibliothèques Python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Matplotlib</a:t>
            </a:r>
            <a:r>
              <a:rPr lang="fr-FR" dirty="0"/>
              <a:t> et bokeh : visualisation (bokeh pour des graphiques dynamiques)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Pandas : manipulation des données (</a:t>
            </a:r>
            <a:r>
              <a:rPr lang="fr-FR" dirty="0" err="1"/>
              <a:t>dataframes</a:t>
            </a:r>
            <a:r>
              <a:rPr lang="fr-FR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Scrapy</a:t>
            </a:r>
            <a:r>
              <a:rPr lang="fr-FR" dirty="0"/>
              <a:t> : extraction de données web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Numpy</a:t>
            </a:r>
            <a:r>
              <a:rPr lang="fr-FR" dirty="0"/>
              <a:t> : calcul scientifique, algèbre linéaire, opérations statistiques…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Scipy</a:t>
            </a:r>
            <a:r>
              <a:rPr lang="fr-FR" dirty="0"/>
              <a:t> : extension de </a:t>
            </a:r>
            <a:r>
              <a:rPr lang="fr-FR" dirty="0" err="1"/>
              <a:t>numpy</a:t>
            </a:r>
            <a:r>
              <a:rPr lang="fr-FR" dirty="0"/>
              <a:t> contenant des algorithmes mathématiques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Tensorflow</a:t>
            </a:r>
            <a:r>
              <a:rPr lang="fr-FR" dirty="0"/>
              <a:t> : bibliothèque d’outils de machine </a:t>
            </a:r>
            <a:r>
              <a:rPr lang="fr-FR" dirty="0" err="1"/>
              <a:t>learning</a:t>
            </a:r>
            <a:r>
              <a:rPr lang="fr-FR" dirty="0"/>
              <a:t>, plus particulièrement de réseaux </a:t>
            </a:r>
            <a:r>
              <a:rPr lang="fr-FR" dirty="0" err="1"/>
              <a:t>neuroneaux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332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08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3401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0692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4425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358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046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391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927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887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802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6" name="Graphisme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6" name="Graphisme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7" name="Espace réservé du conten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1" name="Espace réservé d’imag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2" name="Espace réservé d’imag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0" name="Espace réservé d’imag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Graphisme 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0" name="Graphisme 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2" name="Graphisme 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77174"/>
            <a:ext cx="0" cy="32760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6" name="Connecteur droit 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 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sme 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1" name="Graphisme 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3" name="Graphisme 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uniquem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68936"/>
            <a:ext cx="0" cy="32760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Graphisme 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3" name="Graphisme 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7" name="Graphisme 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sme 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9" name="Graphisme 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-tête de section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Graphisme 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5" name="Graphisme 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6" name="Graphisme 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7" name="Graphisme 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sme 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3" name="Graphisme 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7" name="Connecteur droit 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du sous-titre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re et contenu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Graphisme 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sme 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sme 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2" name="Graphisme 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1.sv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sz="5400" spc="400" dirty="0">
                <a:solidFill>
                  <a:schemeClr val="bg1"/>
                </a:solidFill>
              </a:rPr>
              <a:t>Introduction à python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sz="2000" dirty="0">
                <a:solidFill>
                  <a:schemeClr val="bg1"/>
                </a:solidFill>
              </a:rPr>
              <a:t>Benjamin BERNARD</a:t>
            </a:r>
          </a:p>
          <a:p>
            <a:pPr rtl="0"/>
            <a:r>
              <a:rPr lang="fr-FR" dirty="0"/>
              <a:t>I.S.P.F.</a:t>
            </a:r>
            <a:endParaRPr lang="fr-FR" sz="2000" dirty="0">
              <a:solidFill>
                <a:schemeClr val="bg1"/>
              </a:solidFill>
            </a:endParaRP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557E3A70-D220-7675-7011-ACC09A33674A}"/>
              </a:ext>
            </a:extLst>
          </p:cNvPr>
          <p:cNvSpPr txBox="1">
            <a:spLocks/>
          </p:cNvSpPr>
          <p:nvPr/>
        </p:nvSpPr>
        <p:spPr>
          <a:xfrm>
            <a:off x="1779697" y="5897880"/>
            <a:ext cx="4882359" cy="95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benjaminb@ispf.pf</a:t>
            </a:r>
            <a:endParaRPr lang="fr-FR" sz="1800" dirty="0"/>
          </a:p>
          <a:p>
            <a:pPr algn="l"/>
            <a:r>
              <a:rPr lang="fr-FR" sz="1800" dirty="0"/>
              <a:t>https://github.com/Bennybeams/IntroPython</a:t>
            </a:r>
          </a:p>
        </p:txBody>
      </p:sp>
      <p:pic>
        <p:nvPicPr>
          <p:cNvPr id="5" name="Graphique 4" descr="Adresse de courrier avec un remplissage uni">
            <a:extLst>
              <a:ext uri="{FF2B5EF4-FFF2-40B4-BE49-F238E27FC236}">
                <a16:creationId xmlns:a16="http://schemas.microsoft.com/office/drawing/2014/main" id="{398481C6-6798-F3B4-9381-95819F318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6944" y="5839002"/>
            <a:ext cx="337684" cy="322753"/>
          </a:xfrm>
          <a:prstGeom prst="rect">
            <a:avLst/>
          </a:prstGeom>
        </p:spPr>
      </p:pic>
      <p:pic>
        <p:nvPicPr>
          <p:cNvPr id="6" name="Graphique 5" descr="Programmeur avec un remplissage uni">
            <a:extLst>
              <a:ext uri="{FF2B5EF4-FFF2-40B4-BE49-F238E27FC236}">
                <a16:creationId xmlns:a16="http://schemas.microsoft.com/office/drawing/2014/main" id="{7260209A-9A18-F9A3-A184-554539D1CF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56944" y="6215109"/>
            <a:ext cx="415823" cy="39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String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845" y="1335024"/>
            <a:ext cx="6651260" cy="4652538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Stockage d’un ensemble de caractères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Déclarés entre </a:t>
            </a:r>
            <a:r>
              <a:rPr lang="fr-FR" dirty="0" err="1"/>
              <a:t>quotes</a:t>
            </a:r>
            <a:endParaRPr lang="fr-F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Il est possible de </a:t>
            </a:r>
            <a:r>
              <a:rPr lang="fr-FR" dirty="0" err="1"/>
              <a:t>subseter</a:t>
            </a:r>
            <a:r>
              <a:rPr lang="fr-FR" dirty="0"/>
              <a:t> un string grâce à [</a:t>
            </a:r>
            <a:r>
              <a:rPr lang="fr-FR" dirty="0" err="1"/>
              <a:t>x:y</a:t>
            </a:r>
            <a:r>
              <a:rPr lang="fr-FR" dirty="0"/>
              <a:t>]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Il est possible de concaténer deux strings grâce à +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Il est possible de répéter un string grâce à *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038" y="621792"/>
            <a:ext cx="2476500" cy="365125"/>
          </a:xfrm>
        </p:spPr>
        <p:txBody>
          <a:bodyPr rtlCol="0"/>
          <a:lstStyle/>
          <a:p>
            <a:pPr algn="l" rtl="0"/>
            <a:r>
              <a:rPr lang="fr-FR" dirty="0"/>
              <a:t>Concepts de base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10</a:t>
            </a:fld>
            <a:endParaRPr lang="fr-FR"/>
          </a:p>
        </p:txBody>
      </p:sp>
      <p:sp>
        <p:nvSpPr>
          <p:cNvPr id="6" name="Titre 2">
            <a:extLst>
              <a:ext uri="{FF2B5EF4-FFF2-40B4-BE49-F238E27FC236}">
                <a16:creationId xmlns:a16="http://schemas.microsoft.com/office/drawing/2014/main" id="{2CC32EF5-7304-4088-97B2-2D2FD150E3F3}"/>
              </a:ext>
            </a:extLst>
          </p:cNvPr>
          <p:cNvSpPr txBox="1">
            <a:spLocks/>
          </p:cNvSpPr>
          <p:nvPr/>
        </p:nvSpPr>
        <p:spPr>
          <a:xfrm>
            <a:off x="850391" y="1152461"/>
            <a:ext cx="5812068" cy="553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Les variables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C7AA14-0B43-4302-ACE7-E3A81A79E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" y="3767623"/>
            <a:ext cx="6001481" cy="29226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92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List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845" y="1335024"/>
            <a:ext cx="6651260" cy="4652538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Conteneur composé de plusieurs éléments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Possibilité de mélanger les types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Les éléments sont déclarés entre […]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Comme pour les strings un élément peut être 			accédé par son rang dans la liste, les 			signes + et * fonctionnent aussi.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038" y="621792"/>
            <a:ext cx="2476500" cy="365125"/>
          </a:xfrm>
        </p:spPr>
        <p:txBody>
          <a:bodyPr rtlCol="0"/>
          <a:lstStyle/>
          <a:p>
            <a:pPr algn="l" rtl="0"/>
            <a:r>
              <a:rPr lang="fr-FR" dirty="0"/>
              <a:t>Concepts de base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11</a:t>
            </a:fld>
            <a:endParaRPr lang="fr-FR"/>
          </a:p>
        </p:txBody>
      </p:sp>
      <p:sp>
        <p:nvSpPr>
          <p:cNvPr id="6" name="Titre 2">
            <a:extLst>
              <a:ext uri="{FF2B5EF4-FFF2-40B4-BE49-F238E27FC236}">
                <a16:creationId xmlns:a16="http://schemas.microsoft.com/office/drawing/2014/main" id="{2CC32EF5-7304-4088-97B2-2D2FD150E3F3}"/>
              </a:ext>
            </a:extLst>
          </p:cNvPr>
          <p:cNvSpPr txBox="1">
            <a:spLocks/>
          </p:cNvSpPr>
          <p:nvPr/>
        </p:nvSpPr>
        <p:spPr>
          <a:xfrm>
            <a:off x="850391" y="1152461"/>
            <a:ext cx="5812068" cy="553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Les variables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91397D-A1AB-4D6C-BD1D-5DDA4FD88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92" y="3276322"/>
            <a:ext cx="5088496" cy="29326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407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Tuple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181" y="1335024"/>
            <a:ext cx="5740924" cy="4652538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Conteneur composé de plusieurs éléments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Possibilité de mélanger les types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Les éléments sont déclarés entre (…)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Comme pour les listes un élément peut être 	accédé par son rang dans le tuple, les signes + et * fonctionnent aussi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A la différence des listes un élément d’un tuple ne peut pas être modifié</a:t>
            </a:r>
          </a:p>
          <a:p>
            <a:pPr marL="2343150" lvl="4" indent="-285750"/>
            <a:endParaRPr lang="fr-F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038" y="621792"/>
            <a:ext cx="2476500" cy="365125"/>
          </a:xfrm>
        </p:spPr>
        <p:txBody>
          <a:bodyPr rtlCol="0"/>
          <a:lstStyle/>
          <a:p>
            <a:pPr algn="l" rtl="0"/>
            <a:r>
              <a:rPr lang="fr-FR" dirty="0"/>
              <a:t>Concepts de base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12</a:t>
            </a:fld>
            <a:endParaRPr lang="fr-FR"/>
          </a:p>
        </p:txBody>
      </p:sp>
      <p:sp>
        <p:nvSpPr>
          <p:cNvPr id="6" name="Titre 2">
            <a:extLst>
              <a:ext uri="{FF2B5EF4-FFF2-40B4-BE49-F238E27FC236}">
                <a16:creationId xmlns:a16="http://schemas.microsoft.com/office/drawing/2014/main" id="{2CC32EF5-7304-4088-97B2-2D2FD150E3F3}"/>
              </a:ext>
            </a:extLst>
          </p:cNvPr>
          <p:cNvSpPr txBox="1">
            <a:spLocks/>
          </p:cNvSpPr>
          <p:nvPr/>
        </p:nvSpPr>
        <p:spPr>
          <a:xfrm>
            <a:off x="850391" y="1152461"/>
            <a:ext cx="5812068" cy="553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Les variables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D7DB5E-929E-4CF7-B369-A46263A8A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07" y="2566611"/>
            <a:ext cx="4459209" cy="38338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776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Dictionary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351" y="1335024"/>
            <a:ext cx="5118754" cy="4652538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Conteneur composé de plusieurs éléments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Possibilité de mélanger les types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Les éléments sont déclarés entre {…}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Chaque élément porte un nom par lequel on peut y accéder (de type </a:t>
            </a:r>
            <a:r>
              <a:rPr lang="fr-FR" dirty="0" err="1"/>
              <a:t>int</a:t>
            </a:r>
            <a:r>
              <a:rPr lang="fr-FR" dirty="0"/>
              <a:t> ou </a:t>
            </a:r>
            <a:r>
              <a:rPr lang="fr-FR" dirty="0" err="1"/>
              <a:t>str</a:t>
            </a:r>
            <a:r>
              <a:rPr lang="fr-FR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Le nom d’un élément est appelé clé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Les signes + et * peuvent être utilisés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038" y="621792"/>
            <a:ext cx="2476500" cy="365125"/>
          </a:xfrm>
        </p:spPr>
        <p:txBody>
          <a:bodyPr rtlCol="0"/>
          <a:lstStyle/>
          <a:p>
            <a:pPr algn="l" rtl="0"/>
            <a:r>
              <a:rPr lang="fr-FR" dirty="0"/>
              <a:t>Concepts de base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13</a:t>
            </a:fld>
            <a:endParaRPr lang="fr-FR"/>
          </a:p>
        </p:txBody>
      </p:sp>
      <p:sp>
        <p:nvSpPr>
          <p:cNvPr id="6" name="Titre 2">
            <a:extLst>
              <a:ext uri="{FF2B5EF4-FFF2-40B4-BE49-F238E27FC236}">
                <a16:creationId xmlns:a16="http://schemas.microsoft.com/office/drawing/2014/main" id="{2CC32EF5-7304-4088-97B2-2D2FD150E3F3}"/>
              </a:ext>
            </a:extLst>
          </p:cNvPr>
          <p:cNvSpPr txBox="1">
            <a:spLocks/>
          </p:cNvSpPr>
          <p:nvPr/>
        </p:nvSpPr>
        <p:spPr>
          <a:xfrm>
            <a:off x="850391" y="1152461"/>
            <a:ext cx="5812068" cy="553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Les variables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F01E06E-D90C-4AB4-A505-55F929712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1" y="2772577"/>
            <a:ext cx="4945679" cy="2760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008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Booleans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351" y="1335024"/>
            <a:ext cx="5118754" cy="4652538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Peut avoir deux valeurs, TRUE ou FALSE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Correspond souvent au résultat d’une opération de comparaison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Tout autre type de variable peut être convertie en booléen suivant ce tableau 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038" y="621792"/>
            <a:ext cx="2476500" cy="365125"/>
          </a:xfrm>
        </p:spPr>
        <p:txBody>
          <a:bodyPr rtlCol="0"/>
          <a:lstStyle/>
          <a:p>
            <a:pPr algn="l" rtl="0"/>
            <a:r>
              <a:rPr lang="fr-FR" dirty="0"/>
              <a:t>Concepts de base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14</a:t>
            </a:fld>
            <a:endParaRPr lang="fr-FR"/>
          </a:p>
        </p:txBody>
      </p:sp>
      <p:sp>
        <p:nvSpPr>
          <p:cNvPr id="6" name="Titre 2">
            <a:extLst>
              <a:ext uri="{FF2B5EF4-FFF2-40B4-BE49-F238E27FC236}">
                <a16:creationId xmlns:a16="http://schemas.microsoft.com/office/drawing/2014/main" id="{2CC32EF5-7304-4088-97B2-2D2FD150E3F3}"/>
              </a:ext>
            </a:extLst>
          </p:cNvPr>
          <p:cNvSpPr txBox="1">
            <a:spLocks/>
          </p:cNvSpPr>
          <p:nvPr/>
        </p:nvSpPr>
        <p:spPr>
          <a:xfrm>
            <a:off x="850391" y="1152461"/>
            <a:ext cx="5812068" cy="553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Les variables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FB1461A1-D5F9-404D-AC40-40D04FE8B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189568"/>
              </p:ext>
            </p:extLst>
          </p:nvPr>
        </p:nvGraphicFramePr>
        <p:xfrm>
          <a:off x="5996891" y="3458072"/>
          <a:ext cx="5227418" cy="192024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582427">
                  <a:extLst>
                    <a:ext uri="{9D8B030D-6E8A-4147-A177-3AD203B41FA5}">
                      <a16:colId xmlns:a16="http://schemas.microsoft.com/office/drawing/2014/main" val="1059028917"/>
                    </a:ext>
                  </a:extLst>
                </a:gridCol>
                <a:gridCol w="2644991">
                  <a:extLst>
                    <a:ext uri="{9D8B030D-6E8A-4147-A177-3AD203B41FA5}">
                      <a16:colId xmlns:a16="http://schemas.microsoft.com/office/drawing/2014/main" val="26349960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002060"/>
                          </a:solidFill>
                          <a:effectLst/>
                        </a:rPr>
                        <a:t>Vrai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002060"/>
                          </a:solidFill>
                          <a:effectLst/>
                        </a:rPr>
                        <a:t>Faux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119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636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PF" sz="120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PF" sz="12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2147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Nombre (positif ou négatif)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1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Chaine non vide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Chaine vide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5258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</a:rPr>
                        <a:t>Liste non vide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Liste vide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434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Dictionnaire non vide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</a:rPr>
                        <a:t>Dictionnaire vide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840077"/>
                  </a:ext>
                </a:extLst>
              </a:tr>
            </a:tbl>
          </a:graphicData>
        </a:graphic>
      </p:graphicFrame>
      <p:pic>
        <p:nvPicPr>
          <p:cNvPr id="14" name="Image 13">
            <a:extLst>
              <a:ext uri="{FF2B5EF4-FFF2-40B4-BE49-F238E27FC236}">
                <a16:creationId xmlns:a16="http://schemas.microsoft.com/office/drawing/2014/main" id="{08FD8713-F376-4B36-A543-A1DB04279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844" y="3458072"/>
            <a:ext cx="2398507" cy="1899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920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603279" cy="1179576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C’est à vous !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6427863" cy="3346704"/>
          </a:xfrm>
        </p:spPr>
        <p:txBody>
          <a:bodyPr rtlCol="0">
            <a:normAutofit fontScale="92500" lnSpcReduction="10000"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Créer une variable de type </a:t>
            </a:r>
            <a:r>
              <a:rPr lang="fr-FR" dirty="0" err="1"/>
              <a:t>int</a:t>
            </a:r>
            <a:endParaRPr lang="fr-F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Créer une variable de type chaine de caractères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Créer un tuple contenant la première et la seconde variable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Ajouter une chaine de caractères au tuple entre les deux premiers éléments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Créer un dictionnaire en nommant chacune des trois valeurs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Afficher le dictionnaire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038" y="621792"/>
            <a:ext cx="2476500" cy="365125"/>
          </a:xfrm>
        </p:spPr>
        <p:txBody>
          <a:bodyPr rtlCol="0"/>
          <a:lstStyle/>
          <a:p>
            <a:pPr algn="l" rtl="0"/>
            <a:r>
              <a:rPr lang="fr-FR" dirty="0"/>
              <a:t>Concepts de base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15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BB4F09-4811-4DD3-AA41-1FA50B639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186" y="1762813"/>
            <a:ext cx="6300998" cy="144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36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907775"/>
            <a:ext cx="6962704" cy="1179576"/>
          </a:xfrm>
        </p:spPr>
        <p:txBody>
          <a:bodyPr rtlCol="0">
            <a:normAutofit fontScale="90000"/>
          </a:bodyPr>
          <a:lstStyle/>
          <a:p>
            <a:r>
              <a:rPr lang="fr-FR" dirty="0"/>
              <a:t>Les opérateurs</a:t>
            </a:r>
            <a:br>
              <a:rPr lang="fr-FR" dirty="0"/>
            </a:br>
            <a:r>
              <a:rPr lang="fr-FR" sz="2200" dirty="0"/>
              <a:t>Comment comparer ou associer une variable avec une autre ?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7339016" cy="3346704"/>
          </a:xfrm>
        </p:spPr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Opérateurs arithmétiques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Opérateurs d’assignation ou affectation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Opérateurs de comparaison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Opérateurs d’appartenance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Opérateurs d’identité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Opérateurs logiques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038" y="621792"/>
            <a:ext cx="2476500" cy="365125"/>
          </a:xfrm>
        </p:spPr>
        <p:txBody>
          <a:bodyPr rtlCol="0"/>
          <a:lstStyle/>
          <a:p>
            <a:pPr algn="l" rtl="0"/>
            <a:r>
              <a:rPr lang="fr-FR" dirty="0"/>
              <a:t>Concepts de base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896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9165805" cy="1179576"/>
          </a:xfrm>
        </p:spPr>
        <p:txBody>
          <a:bodyPr rtlCol="0"/>
          <a:lstStyle/>
          <a:p>
            <a:pPr rtl="0"/>
            <a:r>
              <a:rPr lang="fr-FR" dirty="0"/>
              <a:t>Opérations arithmétiques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038" y="621792"/>
            <a:ext cx="2476500" cy="365125"/>
          </a:xfrm>
        </p:spPr>
        <p:txBody>
          <a:bodyPr rtlCol="0"/>
          <a:lstStyle/>
          <a:p>
            <a:pPr algn="l" rtl="0"/>
            <a:r>
              <a:rPr lang="fr-FR" dirty="0"/>
              <a:t>Concepts de base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17</a:t>
            </a:fld>
            <a:endParaRPr lang="fr-FR"/>
          </a:p>
        </p:txBody>
      </p:sp>
      <p:sp>
        <p:nvSpPr>
          <p:cNvPr id="6" name="Titre 2">
            <a:extLst>
              <a:ext uri="{FF2B5EF4-FFF2-40B4-BE49-F238E27FC236}">
                <a16:creationId xmlns:a16="http://schemas.microsoft.com/office/drawing/2014/main" id="{2CC32EF5-7304-4088-97B2-2D2FD150E3F3}"/>
              </a:ext>
            </a:extLst>
          </p:cNvPr>
          <p:cNvSpPr txBox="1">
            <a:spLocks/>
          </p:cNvSpPr>
          <p:nvPr/>
        </p:nvSpPr>
        <p:spPr>
          <a:xfrm>
            <a:off x="850391" y="1152461"/>
            <a:ext cx="5812068" cy="553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Les opérateurs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3E6FC3A-839F-4F8A-B856-D40A4674B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1" y="2593548"/>
            <a:ext cx="3806649" cy="36838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2" name="Espace réservé du contenu 4">
            <a:extLst>
              <a:ext uri="{FF2B5EF4-FFF2-40B4-BE49-F238E27FC236}">
                <a16:creationId xmlns:a16="http://schemas.microsoft.com/office/drawing/2014/main" id="{DE8BF73F-18B8-4A7F-BF19-ED61947943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154874"/>
              </p:ext>
            </p:extLst>
          </p:nvPr>
        </p:nvGraphicFramePr>
        <p:xfrm>
          <a:off x="4746667" y="2616154"/>
          <a:ext cx="6607133" cy="3661248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118105">
                  <a:extLst>
                    <a:ext uri="{9D8B030D-6E8A-4147-A177-3AD203B41FA5}">
                      <a16:colId xmlns:a16="http://schemas.microsoft.com/office/drawing/2014/main" val="1983244448"/>
                    </a:ext>
                  </a:extLst>
                </a:gridCol>
                <a:gridCol w="2990105">
                  <a:extLst>
                    <a:ext uri="{9D8B030D-6E8A-4147-A177-3AD203B41FA5}">
                      <a16:colId xmlns:a16="http://schemas.microsoft.com/office/drawing/2014/main" val="3716464650"/>
                    </a:ext>
                  </a:extLst>
                </a:gridCol>
                <a:gridCol w="2498923">
                  <a:extLst>
                    <a:ext uri="{9D8B030D-6E8A-4147-A177-3AD203B41FA5}">
                      <a16:colId xmlns:a16="http://schemas.microsoft.com/office/drawing/2014/main" val="3624633473"/>
                    </a:ext>
                  </a:extLst>
                </a:gridCol>
              </a:tblGrid>
              <a:tr h="185941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b="1" dirty="0">
                          <a:solidFill>
                            <a:srgbClr val="002060"/>
                          </a:solidFill>
                          <a:effectLst/>
                        </a:rPr>
                        <a:t>Opérateur</a:t>
                      </a:r>
                    </a:p>
                  </a:txBody>
                  <a:tcPr marL="34518" marR="34518" marT="34518" marB="3451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b="1" dirty="0">
                          <a:solidFill>
                            <a:srgbClr val="00206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4518" marR="34518" marT="34518" marB="3451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b="1" dirty="0">
                          <a:solidFill>
                            <a:srgbClr val="002060"/>
                          </a:solidFill>
                          <a:effectLst/>
                        </a:rPr>
                        <a:t>Exemple</a:t>
                      </a:r>
                    </a:p>
                  </a:txBody>
                  <a:tcPr marL="34518" marR="34518" marT="34518" marB="34518"/>
                </a:tc>
                <a:extLst>
                  <a:ext uri="{0D108BD9-81ED-4DB2-BD59-A6C34878D82A}">
                    <a16:rowId xmlns:a16="http://schemas.microsoft.com/office/drawing/2014/main" val="4180230973"/>
                  </a:ext>
                </a:extLst>
              </a:tr>
              <a:tr h="196527"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effectLst/>
                        </a:rPr>
                        <a:t>+ Addition</a:t>
                      </a:r>
                    </a:p>
                  </a:txBody>
                  <a:tcPr marL="34518" marR="34518" marT="34518" marB="345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Additione</a:t>
                      </a:r>
                      <a:r>
                        <a:rPr lang="en-US" sz="1200" dirty="0">
                          <a:effectLst/>
                        </a:rPr>
                        <a:t> les </a:t>
                      </a:r>
                      <a:r>
                        <a:rPr lang="en-US" sz="1200" dirty="0" err="1">
                          <a:effectLst/>
                        </a:rPr>
                        <a:t>valeurs</a:t>
                      </a:r>
                      <a:r>
                        <a:rPr lang="en-US" sz="1200" dirty="0">
                          <a:effectLst/>
                        </a:rPr>
                        <a:t> de </a:t>
                      </a:r>
                      <a:r>
                        <a:rPr lang="en-US" sz="1200" dirty="0" err="1">
                          <a:effectLst/>
                        </a:rPr>
                        <a:t>chaque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coté</a:t>
                      </a:r>
                      <a:r>
                        <a:rPr lang="en-US" sz="1200" dirty="0">
                          <a:effectLst/>
                        </a:rPr>
                        <a:t> de </a:t>
                      </a:r>
                      <a:r>
                        <a:rPr lang="en-US" sz="1200" dirty="0" err="1">
                          <a:effectLst/>
                        </a:rPr>
                        <a:t>l’opérateur</a:t>
                      </a:r>
                      <a:endParaRPr lang="en-US" sz="1200" dirty="0">
                        <a:effectLst/>
                      </a:endParaRPr>
                    </a:p>
                  </a:txBody>
                  <a:tcPr marL="34518" marR="34518" marT="34518" marB="345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>
                          <a:effectLst/>
                        </a:rPr>
                        <a:t>a + b = 30</a:t>
                      </a:r>
                    </a:p>
                  </a:txBody>
                  <a:tcPr marL="34518" marR="34518" marT="34518" marB="34518"/>
                </a:tc>
                <a:extLst>
                  <a:ext uri="{0D108BD9-81ED-4DB2-BD59-A6C34878D82A}">
                    <a16:rowId xmlns:a16="http://schemas.microsoft.com/office/drawing/2014/main" val="4214612345"/>
                  </a:ext>
                </a:extLst>
              </a:tr>
              <a:tr h="196527"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effectLst/>
                        </a:rPr>
                        <a:t>- Soustraction</a:t>
                      </a:r>
                    </a:p>
                  </a:txBody>
                  <a:tcPr marL="34518" marR="34518" marT="34518" marB="345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Soustrait</a:t>
                      </a:r>
                      <a:r>
                        <a:rPr lang="en-US" sz="1200" dirty="0">
                          <a:effectLst/>
                        </a:rPr>
                        <a:t> la </a:t>
                      </a:r>
                      <a:r>
                        <a:rPr lang="en-US" sz="1200" dirty="0" err="1">
                          <a:effectLst/>
                        </a:rPr>
                        <a:t>valeur</a:t>
                      </a:r>
                      <a:r>
                        <a:rPr lang="en-US" sz="1200" dirty="0">
                          <a:effectLst/>
                        </a:rPr>
                        <a:t> à droite de </a:t>
                      </a:r>
                      <a:r>
                        <a:rPr lang="en-US" sz="1200" dirty="0" err="1">
                          <a:effectLst/>
                        </a:rPr>
                        <a:t>l’opérateur</a:t>
                      </a:r>
                      <a:r>
                        <a:rPr lang="en-US" sz="1200" dirty="0">
                          <a:effectLst/>
                        </a:rPr>
                        <a:t> à la </a:t>
                      </a:r>
                      <a:r>
                        <a:rPr lang="en-US" sz="1200" dirty="0" err="1">
                          <a:effectLst/>
                        </a:rPr>
                        <a:t>valeur</a:t>
                      </a:r>
                      <a:r>
                        <a:rPr lang="en-US" sz="1200" dirty="0">
                          <a:effectLst/>
                        </a:rPr>
                        <a:t> à gauche</a:t>
                      </a:r>
                    </a:p>
                  </a:txBody>
                  <a:tcPr marL="34518" marR="34518" marT="34518" marB="345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>
                          <a:effectLst/>
                        </a:rPr>
                        <a:t>a – b = -10</a:t>
                      </a:r>
                    </a:p>
                  </a:txBody>
                  <a:tcPr marL="34518" marR="34518" marT="34518" marB="34518"/>
                </a:tc>
                <a:extLst>
                  <a:ext uri="{0D108BD9-81ED-4DB2-BD59-A6C34878D82A}">
                    <a16:rowId xmlns:a16="http://schemas.microsoft.com/office/drawing/2014/main" val="2641326870"/>
                  </a:ext>
                </a:extLst>
              </a:tr>
              <a:tr h="259077">
                <a:tc>
                  <a:txBody>
                    <a:bodyPr/>
                    <a:lstStyle/>
                    <a:p>
                      <a:pPr fontAlgn="t"/>
                      <a:r>
                        <a:rPr lang="fr-FR" sz="1200">
                          <a:effectLst/>
                        </a:rPr>
                        <a:t>* Multiplication</a:t>
                      </a:r>
                    </a:p>
                  </a:txBody>
                  <a:tcPr marL="34518" marR="34518" marT="34518" marB="345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Multiplie</a:t>
                      </a:r>
                      <a:r>
                        <a:rPr lang="en-US" sz="1200" dirty="0">
                          <a:effectLst/>
                        </a:rPr>
                        <a:t> les </a:t>
                      </a:r>
                      <a:r>
                        <a:rPr lang="en-US" sz="1200" dirty="0" err="1">
                          <a:effectLst/>
                        </a:rPr>
                        <a:t>valeurs</a:t>
                      </a:r>
                      <a:r>
                        <a:rPr lang="en-US" sz="1200" dirty="0">
                          <a:effectLst/>
                        </a:rPr>
                        <a:t> de </a:t>
                      </a:r>
                      <a:r>
                        <a:rPr lang="en-US" sz="1200" dirty="0" err="1">
                          <a:effectLst/>
                        </a:rPr>
                        <a:t>chaque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coté</a:t>
                      </a:r>
                      <a:r>
                        <a:rPr lang="en-US" sz="1200" dirty="0">
                          <a:effectLst/>
                        </a:rPr>
                        <a:t> de </a:t>
                      </a:r>
                      <a:r>
                        <a:rPr lang="en-US" sz="1200" dirty="0" err="1">
                          <a:effectLst/>
                        </a:rPr>
                        <a:t>l’opérateur</a:t>
                      </a:r>
                      <a:endParaRPr lang="en-US" sz="1200" dirty="0">
                        <a:effectLst/>
                      </a:endParaRPr>
                    </a:p>
                  </a:txBody>
                  <a:tcPr marL="34518" marR="34518" marT="34518" marB="345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effectLst/>
                        </a:rPr>
                        <a:t>a * b = 200</a:t>
                      </a:r>
                    </a:p>
                  </a:txBody>
                  <a:tcPr marL="34518" marR="34518" marT="34518" marB="34518"/>
                </a:tc>
                <a:extLst>
                  <a:ext uri="{0D108BD9-81ED-4DB2-BD59-A6C34878D82A}">
                    <a16:rowId xmlns:a16="http://schemas.microsoft.com/office/drawing/2014/main" val="2246151141"/>
                  </a:ext>
                </a:extLst>
              </a:tr>
              <a:tr h="196527">
                <a:tc>
                  <a:txBody>
                    <a:bodyPr/>
                    <a:lstStyle/>
                    <a:p>
                      <a:pPr fontAlgn="t"/>
                      <a:r>
                        <a:rPr lang="fr-FR" sz="1200">
                          <a:effectLst/>
                        </a:rPr>
                        <a:t>/ Division</a:t>
                      </a:r>
                    </a:p>
                  </a:txBody>
                  <a:tcPr marL="34518" marR="34518" marT="34518" marB="345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Divise</a:t>
                      </a:r>
                      <a:r>
                        <a:rPr lang="en-US" sz="1200" dirty="0">
                          <a:effectLst/>
                        </a:rPr>
                        <a:t> la </a:t>
                      </a:r>
                      <a:r>
                        <a:rPr lang="en-US" sz="1200" dirty="0" err="1">
                          <a:effectLst/>
                        </a:rPr>
                        <a:t>valeur</a:t>
                      </a:r>
                      <a:r>
                        <a:rPr lang="en-US" sz="1200" dirty="0">
                          <a:effectLst/>
                        </a:rPr>
                        <a:t> à gauche de </a:t>
                      </a:r>
                      <a:r>
                        <a:rPr lang="en-US" sz="1200" dirty="0" err="1">
                          <a:effectLst/>
                        </a:rPr>
                        <a:t>l’opérateur</a:t>
                      </a:r>
                      <a:r>
                        <a:rPr lang="en-US" sz="1200" dirty="0">
                          <a:effectLst/>
                        </a:rPr>
                        <a:t> par la Valeur à droite</a:t>
                      </a:r>
                    </a:p>
                  </a:txBody>
                  <a:tcPr marL="34518" marR="34518" marT="34518" marB="345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effectLst/>
                        </a:rPr>
                        <a:t>b / a = 2</a:t>
                      </a:r>
                    </a:p>
                  </a:txBody>
                  <a:tcPr marL="34518" marR="34518" marT="34518" marB="34518"/>
                </a:tc>
                <a:extLst>
                  <a:ext uri="{0D108BD9-81ED-4DB2-BD59-A6C34878D82A}">
                    <a16:rowId xmlns:a16="http://schemas.microsoft.com/office/drawing/2014/main" val="2589909648"/>
                  </a:ext>
                </a:extLst>
              </a:tr>
              <a:tr h="320928"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effectLst/>
                        </a:rPr>
                        <a:t>% Modulo</a:t>
                      </a:r>
                    </a:p>
                  </a:txBody>
                  <a:tcPr marL="34518" marR="34518" marT="34518" marB="345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Divise</a:t>
                      </a:r>
                      <a:r>
                        <a:rPr lang="en-US" sz="1200" dirty="0">
                          <a:effectLst/>
                        </a:rPr>
                        <a:t> la </a:t>
                      </a:r>
                      <a:r>
                        <a:rPr lang="en-US" sz="1200" dirty="0" err="1">
                          <a:effectLst/>
                        </a:rPr>
                        <a:t>valeur</a:t>
                      </a:r>
                      <a:r>
                        <a:rPr lang="en-US" sz="1200" dirty="0">
                          <a:effectLst/>
                        </a:rPr>
                        <a:t> à gauche de </a:t>
                      </a:r>
                      <a:r>
                        <a:rPr lang="en-US" sz="1200" dirty="0" err="1">
                          <a:effectLst/>
                        </a:rPr>
                        <a:t>l’opérateur</a:t>
                      </a:r>
                      <a:r>
                        <a:rPr lang="en-US" sz="1200" dirty="0">
                          <a:effectLst/>
                        </a:rPr>
                        <a:t> par la </a:t>
                      </a:r>
                      <a:r>
                        <a:rPr lang="en-US" sz="1200" dirty="0" err="1">
                          <a:effectLst/>
                        </a:rPr>
                        <a:t>valeur</a:t>
                      </a:r>
                      <a:r>
                        <a:rPr lang="en-US" sz="1200" dirty="0">
                          <a:effectLst/>
                        </a:rPr>
                        <a:t> à droite et </a:t>
                      </a:r>
                      <a:r>
                        <a:rPr lang="en-US" sz="1200" dirty="0" err="1">
                          <a:effectLst/>
                        </a:rPr>
                        <a:t>retourne</a:t>
                      </a:r>
                      <a:r>
                        <a:rPr lang="en-US" sz="1200" dirty="0">
                          <a:effectLst/>
                        </a:rPr>
                        <a:t> le </a:t>
                      </a:r>
                      <a:r>
                        <a:rPr lang="en-US" sz="1200" dirty="0" err="1">
                          <a:effectLst/>
                        </a:rPr>
                        <a:t>reste</a:t>
                      </a:r>
                      <a:endParaRPr lang="en-US" sz="1200" dirty="0">
                        <a:effectLst/>
                      </a:endParaRPr>
                    </a:p>
                  </a:txBody>
                  <a:tcPr marL="34518" marR="34518" marT="34518" marB="345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effectLst/>
                        </a:rPr>
                        <a:t>b % a = 0</a:t>
                      </a:r>
                    </a:p>
                  </a:txBody>
                  <a:tcPr marL="34518" marR="34518" marT="34518" marB="34518"/>
                </a:tc>
                <a:extLst>
                  <a:ext uri="{0D108BD9-81ED-4DB2-BD59-A6C34878D82A}">
                    <a16:rowId xmlns:a16="http://schemas.microsoft.com/office/drawing/2014/main" val="2466277481"/>
                  </a:ext>
                </a:extLst>
              </a:tr>
              <a:tr h="320928"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effectLst/>
                        </a:rPr>
                        <a:t>** Exposant</a:t>
                      </a:r>
                    </a:p>
                  </a:txBody>
                  <a:tcPr marL="34518" marR="34518" marT="34518" marB="345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Multiplie</a:t>
                      </a:r>
                      <a:r>
                        <a:rPr lang="en-US" sz="1200" dirty="0">
                          <a:effectLst/>
                        </a:rPr>
                        <a:t> la </a:t>
                      </a:r>
                      <a:r>
                        <a:rPr lang="en-US" sz="1200" dirty="0" err="1">
                          <a:effectLst/>
                        </a:rPr>
                        <a:t>valeur</a:t>
                      </a:r>
                      <a:r>
                        <a:rPr lang="en-US" sz="1200" dirty="0">
                          <a:effectLst/>
                        </a:rPr>
                        <a:t> de gauche par </a:t>
                      </a:r>
                      <a:r>
                        <a:rPr lang="en-US" sz="1200" dirty="0" err="1">
                          <a:effectLst/>
                        </a:rPr>
                        <a:t>elle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même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autant</a:t>
                      </a:r>
                      <a:r>
                        <a:rPr lang="en-US" sz="1200" dirty="0">
                          <a:effectLst/>
                        </a:rPr>
                        <a:t> de </a:t>
                      </a:r>
                      <a:r>
                        <a:rPr lang="en-US" sz="1200" dirty="0" err="1">
                          <a:effectLst/>
                        </a:rPr>
                        <a:t>fois</a:t>
                      </a:r>
                      <a:r>
                        <a:rPr lang="en-US" sz="1200" dirty="0">
                          <a:effectLst/>
                        </a:rPr>
                        <a:t> que la </a:t>
                      </a:r>
                      <a:r>
                        <a:rPr lang="en-US" sz="1200" dirty="0" err="1">
                          <a:effectLst/>
                        </a:rPr>
                        <a:t>valeur</a:t>
                      </a:r>
                      <a:r>
                        <a:rPr lang="en-US" sz="1200" dirty="0">
                          <a:effectLst/>
                        </a:rPr>
                        <a:t> de droite </a:t>
                      </a:r>
                    </a:p>
                  </a:txBody>
                  <a:tcPr marL="34518" marR="34518" marT="34518" marB="345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a**b =10 to the power 20</a:t>
                      </a:r>
                    </a:p>
                  </a:txBody>
                  <a:tcPr marL="34518" marR="34518" marT="34518" marB="34518"/>
                </a:tc>
                <a:extLst>
                  <a:ext uri="{0D108BD9-81ED-4DB2-BD59-A6C34878D82A}">
                    <a16:rowId xmlns:a16="http://schemas.microsoft.com/office/drawing/2014/main" val="4165174052"/>
                  </a:ext>
                </a:extLst>
              </a:tr>
              <a:tr h="320928">
                <a:tc>
                  <a:txBody>
                    <a:bodyPr/>
                    <a:lstStyle/>
                    <a:p>
                      <a:pPr fontAlgn="t"/>
                      <a:r>
                        <a:rPr lang="fr-PF" sz="1200" dirty="0">
                          <a:effectLst/>
                        </a:rPr>
                        <a:t>//</a:t>
                      </a:r>
                      <a:r>
                        <a:rPr lang="fr-FR" sz="1200" dirty="0">
                          <a:effectLst/>
                        </a:rPr>
                        <a:t> Quotient</a:t>
                      </a:r>
                      <a:endParaRPr lang="fr-PF" sz="1200" dirty="0">
                        <a:effectLst/>
                      </a:endParaRPr>
                    </a:p>
                  </a:txBody>
                  <a:tcPr marL="34518" marR="34518" marT="34518" marB="345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Divise</a:t>
                      </a:r>
                      <a:r>
                        <a:rPr lang="en-US" sz="1200" dirty="0">
                          <a:effectLst/>
                        </a:rPr>
                        <a:t> la </a:t>
                      </a:r>
                      <a:r>
                        <a:rPr lang="en-US" sz="1200" dirty="0" err="1">
                          <a:effectLst/>
                        </a:rPr>
                        <a:t>valeur</a:t>
                      </a:r>
                      <a:r>
                        <a:rPr lang="en-US" sz="1200" dirty="0">
                          <a:effectLst/>
                        </a:rPr>
                        <a:t> à gauche de </a:t>
                      </a:r>
                      <a:r>
                        <a:rPr lang="en-US" sz="1200" dirty="0" err="1">
                          <a:effectLst/>
                        </a:rPr>
                        <a:t>l’opérateur</a:t>
                      </a:r>
                      <a:r>
                        <a:rPr lang="en-US" sz="1200" dirty="0">
                          <a:effectLst/>
                        </a:rPr>
                        <a:t> par la </a:t>
                      </a:r>
                      <a:r>
                        <a:rPr lang="en-US" sz="1200" dirty="0" err="1">
                          <a:effectLst/>
                        </a:rPr>
                        <a:t>valeur</a:t>
                      </a:r>
                      <a:r>
                        <a:rPr lang="en-US" sz="1200" dirty="0">
                          <a:effectLst/>
                        </a:rPr>
                        <a:t> à droite et </a:t>
                      </a:r>
                      <a:r>
                        <a:rPr lang="en-US" sz="1200" dirty="0" err="1">
                          <a:effectLst/>
                        </a:rPr>
                        <a:t>retourne</a:t>
                      </a:r>
                      <a:r>
                        <a:rPr lang="en-US" sz="1200" dirty="0">
                          <a:effectLst/>
                        </a:rPr>
                        <a:t> le quotient (sans les chiffres après la virgule).</a:t>
                      </a:r>
                    </a:p>
                  </a:txBody>
                  <a:tcPr marL="34518" marR="34518" marT="34518" marB="3451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9//2 = 4 and 9.0//2.0 = 4.0</a:t>
                      </a:r>
                    </a:p>
                  </a:txBody>
                  <a:tcPr marL="34518" marR="34518" marT="34518" marB="34518"/>
                </a:tc>
                <a:extLst>
                  <a:ext uri="{0D108BD9-81ED-4DB2-BD59-A6C34878D82A}">
                    <a16:rowId xmlns:a16="http://schemas.microsoft.com/office/drawing/2014/main" val="233537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929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9555179" cy="1179576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Assignations ou Affectations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038" y="621792"/>
            <a:ext cx="2476500" cy="365125"/>
          </a:xfrm>
        </p:spPr>
        <p:txBody>
          <a:bodyPr rtlCol="0"/>
          <a:lstStyle/>
          <a:p>
            <a:pPr algn="l" rtl="0"/>
            <a:r>
              <a:rPr lang="fr-FR" dirty="0"/>
              <a:t>Concepts de base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18</a:t>
            </a:fld>
            <a:endParaRPr lang="fr-FR"/>
          </a:p>
        </p:txBody>
      </p:sp>
      <p:sp>
        <p:nvSpPr>
          <p:cNvPr id="6" name="Titre 2">
            <a:extLst>
              <a:ext uri="{FF2B5EF4-FFF2-40B4-BE49-F238E27FC236}">
                <a16:creationId xmlns:a16="http://schemas.microsoft.com/office/drawing/2014/main" id="{2CC32EF5-7304-4088-97B2-2D2FD150E3F3}"/>
              </a:ext>
            </a:extLst>
          </p:cNvPr>
          <p:cNvSpPr txBox="1">
            <a:spLocks/>
          </p:cNvSpPr>
          <p:nvPr/>
        </p:nvSpPr>
        <p:spPr>
          <a:xfrm>
            <a:off x="850391" y="1152461"/>
            <a:ext cx="5812068" cy="553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Les opérateurs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C482C52E-E0EC-4D7D-8254-E4895735E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297726"/>
              </p:ext>
            </p:extLst>
          </p:nvPr>
        </p:nvGraphicFramePr>
        <p:xfrm>
          <a:off x="4399690" y="2614859"/>
          <a:ext cx="6954110" cy="3638847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854022">
                  <a:extLst>
                    <a:ext uri="{9D8B030D-6E8A-4147-A177-3AD203B41FA5}">
                      <a16:colId xmlns:a16="http://schemas.microsoft.com/office/drawing/2014/main" val="2750335955"/>
                    </a:ext>
                  </a:extLst>
                </a:gridCol>
                <a:gridCol w="804369">
                  <a:extLst>
                    <a:ext uri="{9D8B030D-6E8A-4147-A177-3AD203B41FA5}">
                      <a16:colId xmlns:a16="http://schemas.microsoft.com/office/drawing/2014/main" val="3386971537"/>
                    </a:ext>
                  </a:extLst>
                </a:gridCol>
                <a:gridCol w="1052632">
                  <a:extLst>
                    <a:ext uri="{9D8B030D-6E8A-4147-A177-3AD203B41FA5}">
                      <a16:colId xmlns:a16="http://schemas.microsoft.com/office/drawing/2014/main" val="1282970525"/>
                    </a:ext>
                  </a:extLst>
                </a:gridCol>
                <a:gridCol w="4243087">
                  <a:extLst>
                    <a:ext uri="{9D8B030D-6E8A-4147-A177-3AD203B41FA5}">
                      <a16:colId xmlns:a16="http://schemas.microsoft.com/office/drawing/2014/main" val="961076079"/>
                    </a:ext>
                  </a:extLst>
                </a:gridCol>
              </a:tblGrid>
              <a:tr h="240281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002060"/>
                          </a:solidFill>
                          <a:effectLst/>
                        </a:rPr>
                        <a:t>Opérateur</a:t>
                      </a:r>
                    </a:p>
                  </a:txBody>
                  <a:tcPr marL="24667" marR="24667" marT="24667" marB="2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002060"/>
                          </a:solidFill>
                          <a:effectLst/>
                        </a:rPr>
                        <a:t>Exemple</a:t>
                      </a:r>
                    </a:p>
                  </a:txBody>
                  <a:tcPr marL="24667" marR="24667" marT="24667" marB="2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002060"/>
                          </a:solidFill>
                          <a:effectLst/>
                        </a:rPr>
                        <a:t>Equivalent à</a:t>
                      </a:r>
                    </a:p>
                  </a:txBody>
                  <a:tcPr marL="24667" marR="24667" marT="24667" marB="246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00206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24667" marR="24667" marT="24667" marB="24667" anchor="ctr"/>
                </a:tc>
                <a:extLst>
                  <a:ext uri="{0D108BD9-81ED-4DB2-BD59-A6C34878D82A}">
                    <a16:rowId xmlns:a16="http://schemas.microsoft.com/office/drawing/2014/main" val="792451367"/>
                  </a:ext>
                </a:extLst>
              </a:tr>
              <a:tr h="240281">
                <a:tc>
                  <a:txBody>
                    <a:bodyPr/>
                    <a:lstStyle/>
                    <a:p>
                      <a:r>
                        <a:rPr lang="fr-PF" sz="1200">
                          <a:effectLst/>
                        </a:rPr>
                        <a:t>=</a:t>
                      </a:r>
                    </a:p>
                  </a:txBody>
                  <a:tcPr marL="24667" marR="24667" marT="24667" marB="24667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x = 1</a:t>
                      </a:r>
                    </a:p>
                  </a:txBody>
                  <a:tcPr marL="24667" marR="24667" marT="24667" marB="24667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x = 1</a:t>
                      </a:r>
                    </a:p>
                  </a:txBody>
                  <a:tcPr marL="24667" marR="24667" marT="24667" marB="24667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Affecte 1 à la variable x</a:t>
                      </a:r>
                    </a:p>
                  </a:txBody>
                  <a:tcPr marL="24667" marR="24667" marT="24667" marB="24667" anchor="ctr"/>
                </a:tc>
                <a:extLst>
                  <a:ext uri="{0D108BD9-81ED-4DB2-BD59-A6C34878D82A}">
                    <a16:rowId xmlns:a16="http://schemas.microsoft.com/office/drawing/2014/main" val="172031709"/>
                  </a:ext>
                </a:extLst>
              </a:tr>
              <a:tr h="524171">
                <a:tc>
                  <a:txBody>
                    <a:bodyPr/>
                    <a:lstStyle/>
                    <a:p>
                      <a:r>
                        <a:rPr lang="fr-PF" sz="1200" dirty="0">
                          <a:effectLst/>
                        </a:rPr>
                        <a:t>+=</a:t>
                      </a:r>
                    </a:p>
                  </a:txBody>
                  <a:tcPr marL="24667" marR="24667" marT="24667" marB="24667" anchor="ctr"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</a:rPr>
                        <a:t>x += 1</a:t>
                      </a:r>
                    </a:p>
                  </a:txBody>
                  <a:tcPr marL="24667" marR="24667" marT="24667" marB="24667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x = x + 1</a:t>
                      </a:r>
                    </a:p>
                  </a:txBody>
                  <a:tcPr marL="24667" marR="24667" marT="24667" marB="24667" anchor="ctr"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</a:rPr>
                        <a:t>Ajoute 1 à la dernière valeur connue de x et affecte la nouvelle valeur (l’ancienne + 1) à x</a:t>
                      </a:r>
                    </a:p>
                  </a:txBody>
                  <a:tcPr marL="24667" marR="24667" marT="24667" marB="24667" anchor="ctr"/>
                </a:tc>
                <a:extLst>
                  <a:ext uri="{0D108BD9-81ED-4DB2-BD59-A6C34878D82A}">
                    <a16:rowId xmlns:a16="http://schemas.microsoft.com/office/drawing/2014/main" val="3862325943"/>
                  </a:ext>
                </a:extLst>
              </a:tr>
              <a:tr h="454795">
                <a:tc>
                  <a:txBody>
                    <a:bodyPr/>
                    <a:lstStyle/>
                    <a:p>
                      <a:r>
                        <a:rPr lang="fr-PF" sz="1200">
                          <a:effectLst/>
                        </a:rPr>
                        <a:t>-=</a:t>
                      </a:r>
                    </a:p>
                  </a:txBody>
                  <a:tcPr marL="24667" marR="24667" marT="24667" marB="24667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x -= 1</a:t>
                      </a:r>
                    </a:p>
                  </a:txBody>
                  <a:tcPr marL="24667" marR="24667" marT="24667" marB="24667" anchor="ctr"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</a:rPr>
                        <a:t>x = x – 1</a:t>
                      </a:r>
                    </a:p>
                  </a:txBody>
                  <a:tcPr marL="24667" marR="24667" marT="24667" marB="24667" anchor="ctr"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</a:rPr>
                        <a:t>Enlève 1 à la dernière valeur connue de x et affecte la nouvelle valeur à x</a:t>
                      </a:r>
                    </a:p>
                  </a:txBody>
                  <a:tcPr marL="24667" marR="24667" marT="24667" marB="24667" anchor="ctr"/>
                </a:tc>
                <a:extLst>
                  <a:ext uri="{0D108BD9-81ED-4DB2-BD59-A6C34878D82A}">
                    <a16:rowId xmlns:a16="http://schemas.microsoft.com/office/drawing/2014/main" val="810798581"/>
                  </a:ext>
                </a:extLst>
              </a:tr>
              <a:tr h="454795">
                <a:tc>
                  <a:txBody>
                    <a:bodyPr/>
                    <a:lstStyle/>
                    <a:p>
                      <a:r>
                        <a:rPr lang="fr-PF" sz="1200" dirty="0">
                          <a:effectLst/>
                        </a:rPr>
                        <a:t>*=</a:t>
                      </a:r>
                    </a:p>
                  </a:txBody>
                  <a:tcPr marL="24667" marR="24667" marT="24667" marB="24667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x *= 2</a:t>
                      </a:r>
                    </a:p>
                  </a:txBody>
                  <a:tcPr marL="24667" marR="24667" marT="24667" marB="24667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x = x * 2</a:t>
                      </a:r>
                    </a:p>
                  </a:txBody>
                  <a:tcPr marL="24667" marR="24667" marT="24667" marB="24667" anchor="ctr"/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effectLst/>
                        </a:rPr>
                        <a:t>Mutliplie</a:t>
                      </a:r>
                      <a:r>
                        <a:rPr lang="fr-FR" sz="1200" dirty="0">
                          <a:effectLst/>
                        </a:rPr>
                        <a:t> par 2 la dernière valeur connue de x et affecte la nouvelle valeur à x</a:t>
                      </a:r>
                    </a:p>
                  </a:txBody>
                  <a:tcPr marL="24667" marR="24667" marT="24667" marB="24667" anchor="ctr"/>
                </a:tc>
                <a:extLst>
                  <a:ext uri="{0D108BD9-81ED-4DB2-BD59-A6C34878D82A}">
                    <a16:rowId xmlns:a16="http://schemas.microsoft.com/office/drawing/2014/main" val="381853329"/>
                  </a:ext>
                </a:extLst>
              </a:tr>
              <a:tr h="454795">
                <a:tc>
                  <a:txBody>
                    <a:bodyPr/>
                    <a:lstStyle/>
                    <a:p>
                      <a:r>
                        <a:rPr lang="fr-PF" sz="1200">
                          <a:effectLst/>
                        </a:rPr>
                        <a:t>/=</a:t>
                      </a:r>
                    </a:p>
                  </a:txBody>
                  <a:tcPr marL="24667" marR="24667" marT="24667" marB="24667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x /= 2</a:t>
                      </a:r>
                    </a:p>
                  </a:txBody>
                  <a:tcPr marL="24667" marR="24667" marT="24667" marB="24667" anchor="ctr"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</a:rPr>
                        <a:t>x = x / 2</a:t>
                      </a:r>
                    </a:p>
                  </a:txBody>
                  <a:tcPr marL="24667" marR="24667" marT="24667" marB="24667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Divise par 2 la dernière valeur connue de x et affecte la nouvelle valeur à x</a:t>
                      </a:r>
                    </a:p>
                  </a:txBody>
                  <a:tcPr marL="24667" marR="24667" marT="24667" marB="24667" anchor="ctr"/>
                </a:tc>
                <a:extLst>
                  <a:ext uri="{0D108BD9-81ED-4DB2-BD59-A6C34878D82A}">
                    <a16:rowId xmlns:a16="http://schemas.microsoft.com/office/drawing/2014/main" val="3674505443"/>
                  </a:ext>
                </a:extLst>
              </a:tr>
              <a:tr h="429514">
                <a:tc>
                  <a:txBody>
                    <a:bodyPr/>
                    <a:lstStyle/>
                    <a:p>
                      <a:r>
                        <a:rPr lang="fr-PF" sz="1200">
                          <a:effectLst/>
                        </a:rPr>
                        <a:t>%=</a:t>
                      </a:r>
                    </a:p>
                  </a:txBody>
                  <a:tcPr marL="24667" marR="24667" marT="24667" marB="24667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x %= 2</a:t>
                      </a:r>
                    </a:p>
                  </a:txBody>
                  <a:tcPr marL="24667" marR="24667" marT="24667" marB="24667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x = x % 2</a:t>
                      </a:r>
                    </a:p>
                  </a:txBody>
                  <a:tcPr marL="24667" marR="24667" marT="24667" marB="24667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Calcule le reste de la division entière de x par 2 et affecte ce reste à x</a:t>
                      </a:r>
                    </a:p>
                  </a:txBody>
                  <a:tcPr marL="24667" marR="24667" marT="24667" marB="24667" anchor="ctr"/>
                </a:tc>
                <a:extLst>
                  <a:ext uri="{0D108BD9-81ED-4DB2-BD59-A6C34878D82A}">
                    <a16:rowId xmlns:a16="http://schemas.microsoft.com/office/drawing/2014/main" val="3011263544"/>
                  </a:ext>
                </a:extLst>
              </a:tr>
              <a:tr h="454795">
                <a:tc>
                  <a:txBody>
                    <a:bodyPr/>
                    <a:lstStyle/>
                    <a:p>
                      <a:r>
                        <a:rPr lang="fr-PF" sz="1200">
                          <a:effectLst/>
                        </a:rPr>
                        <a:t>//=</a:t>
                      </a:r>
                    </a:p>
                  </a:txBody>
                  <a:tcPr marL="24667" marR="24667" marT="24667" marB="24667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x //= 2</a:t>
                      </a:r>
                    </a:p>
                  </a:txBody>
                  <a:tcPr marL="24667" marR="24667" marT="24667" marB="24667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x = x // 2</a:t>
                      </a:r>
                    </a:p>
                  </a:txBody>
                  <a:tcPr marL="24667" marR="24667" marT="24667" marB="24667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Calcule le résultat entier de la division de x par 2 et affecte ce résultat à x</a:t>
                      </a:r>
                    </a:p>
                  </a:txBody>
                  <a:tcPr marL="24667" marR="24667" marT="24667" marB="24667" anchor="ctr"/>
                </a:tc>
                <a:extLst>
                  <a:ext uri="{0D108BD9-81ED-4DB2-BD59-A6C34878D82A}">
                    <a16:rowId xmlns:a16="http://schemas.microsoft.com/office/drawing/2014/main" val="662751176"/>
                  </a:ext>
                </a:extLst>
              </a:tr>
              <a:tr h="385420">
                <a:tc>
                  <a:txBody>
                    <a:bodyPr/>
                    <a:lstStyle/>
                    <a:p>
                      <a:r>
                        <a:rPr lang="fr-PF" sz="1200">
                          <a:effectLst/>
                        </a:rPr>
                        <a:t>**=</a:t>
                      </a:r>
                    </a:p>
                  </a:txBody>
                  <a:tcPr marL="24667" marR="24667" marT="24667" marB="24667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x **= 4</a:t>
                      </a:r>
                    </a:p>
                  </a:txBody>
                  <a:tcPr marL="24667" marR="24667" marT="24667" marB="24667" anchor="ctr"/>
                </a:tc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x = x ** 4</a:t>
                      </a:r>
                    </a:p>
                  </a:txBody>
                  <a:tcPr marL="24667" marR="24667" marT="24667" marB="24667" anchor="ctr"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effectLst/>
                        </a:rPr>
                        <a:t>Elève x à la puissance 4 et affecte la nouvelle valeur dans x</a:t>
                      </a:r>
                    </a:p>
                  </a:txBody>
                  <a:tcPr marL="24667" marR="24667" marT="24667" marB="24667" anchor="ctr"/>
                </a:tc>
                <a:extLst>
                  <a:ext uri="{0D108BD9-81ED-4DB2-BD59-A6C34878D82A}">
                    <a16:rowId xmlns:a16="http://schemas.microsoft.com/office/drawing/2014/main" val="1073490303"/>
                  </a:ext>
                </a:extLst>
              </a:tr>
            </a:tbl>
          </a:graphicData>
        </a:graphic>
      </p:graphicFrame>
      <p:pic>
        <p:nvPicPr>
          <p:cNvPr id="13" name="Image 12">
            <a:extLst>
              <a:ext uri="{FF2B5EF4-FFF2-40B4-BE49-F238E27FC236}">
                <a16:creationId xmlns:a16="http://schemas.microsoft.com/office/drawing/2014/main" id="{86A42E3A-59DB-47E4-B443-FCBD2CDFB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" y="2614859"/>
            <a:ext cx="3461170" cy="36388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74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10710739" cy="1179576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Comparaisons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038" y="621792"/>
            <a:ext cx="2476500" cy="365125"/>
          </a:xfrm>
        </p:spPr>
        <p:txBody>
          <a:bodyPr rtlCol="0"/>
          <a:lstStyle/>
          <a:p>
            <a:pPr algn="l" rtl="0"/>
            <a:r>
              <a:rPr lang="fr-FR" dirty="0"/>
              <a:t>Concepts de base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19</a:t>
            </a:fld>
            <a:endParaRPr lang="fr-FR"/>
          </a:p>
        </p:txBody>
      </p:sp>
      <p:sp>
        <p:nvSpPr>
          <p:cNvPr id="6" name="Titre 2">
            <a:extLst>
              <a:ext uri="{FF2B5EF4-FFF2-40B4-BE49-F238E27FC236}">
                <a16:creationId xmlns:a16="http://schemas.microsoft.com/office/drawing/2014/main" id="{2CC32EF5-7304-4088-97B2-2D2FD150E3F3}"/>
              </a:ext>
            </a:extLst>
          </p:cNvPr>
          <p:cNvSpPr txBox="1">
            <a:spLocks/>
          </p:cNvSpPr>
          <p:nvPr/>
        </p:nvSpPr>
        <p:spPr>
          <a:xfrm>
            <a:off x="850391" y="1152461"/>
            <a:ext cx="5812068" cy="553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Les opérateurs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7F87A90-AF32-4EEA-8FC7-7378FFD8B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265321"/>
              </p:ext>
            </p:extLst>
          </p:nvPr>
        </p:nvGraphicFramePr>
        <p:xfrm>
          <a:off x="4484880" y="2831351"/>
          <a:ext cx="6868920" cy="3404857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20296">
                  <a:extLst>
                    <a:ext uri="{9D8B030D-6E8A-4147-A177-3AD203B41FA5}">
                      <a16:colId xmlns:a16="http://schemas.microsoft.com/office/drawing/2014/main" val="3910504954"/>
                    </a:ext>
                  </a:extLst>
                </a:gridCol>
                <a:gridCol w="3622547">
                  <a:extLst>
                    <a:ext uri="{9D8B030D-6E8A-4147-A177-3AD203B41FA5}">
                      <a16:colId xmlns:a16="http://schemas.microsoft.com/office/drawing/2014/main" val="3629685481"/>
                    </a:ext>
                  </a:extLst>
                </a:gridCol>
                <a:gridCol w="2326077">
                  <a:extLst>
                    <a:ext uri="{9D8B030D-6E8A-4147-A177-3AD203B41FA5}">
                      <a16:colId xmlns:a16="http://schemas.microsoft.com/office/drawing/2014/main" val="1397907616"/>
                    </a:ext>
                  </a:extLst>
                </a:gridCol>
              </a:tblGrid>
              <a:tr h="353263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b="1" dirty="0">
                          <a:solidFill>
                            <a:srgbClr val="002060"/>
                          </a:solidFill>
                          <a:effectLst/>
                        </a:rPr>
                        <a:t>Operateur</a:t>
                      </a:r>
                    </a:p>
                  </a:txBody>
                  <a:tcPr marL="35091" marR="35091" marT="35091" marB="350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b="1" dirty="0">
                          <a:solidFill>
                            <a:srgbClr val="00206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5091" marR="35091" marT="35091" marB="35091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b="1" dirty="0">
                          <a:solidFill>
                            <a:srgbClr val="002060"/>
                          </a:solidFill>
                          <a:effectLst/>
                        </a:rPr>
                        <a:t>Exemple ( a=1 , b=2 )</a:t>
                      </a:r>
                    </a:p>
                  </a:txBody>
                  <a:tcPr marL="35091" marR="35091" marT="35091" marB="35091"/>
                </a:tc>
                <a:extLst>
                  <a:ext uri="{0D108BD9-81ED-4DB2-BD59-A6C34878D82A}">
                    <a16:rowId xmlns:a16="http://schemas.microsoft.com/office/drawing/2014/main" val="681438993"/>
                  </a:ext>
                </a:extLst>
              </a:tr>
              <a:tr h="409396">
                <a:tc>
                  <a:txBody>
                    <a:bodyPr/>
                    <a:lstStyle/>
                    <a:p>
                      <a:pPr fontAlgn="t"/>
                      <a:r>
                        <a:rPr lang="fr-PF" sz="1200">
                          <a:effectLst/>
                        </a:rPr>
                        <a:t>==</a:t>
                      </a:r>
                    </a:p>
                  </a:txBody>
                  <a:tcPr marL="35091" marR="35091" marT="35091" marB="350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Si les </a:t>
                      </a:r>
                      <a:r>
                        <a:rPr lang="en-US" sz="1200" dirty="0" err="1">
                          <a:effectLst/>
                        </a:rPr>
                        <a:t>valeurs</a:t>
                      </a:r>
                      <a:r>
                        <a:rPr lang="en-US" sz="1200" dirty="0">
                          <a:effectLst/>
                        </a:rPr>
                        <a:t> des deux </a:t>
                      </a:r>
                      <a:r>
                        <a:rPr lang="en-US" sz="1200" dirty="0" err="1">
                          <a:effectLst/>
                        </a:rPr>
                        <a:t>termes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sont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égales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alors</a:t>
                      </a:r>
                      <a:r>
                        <a:rPr lang="en-US" sz="1200" dirty="0">
                          <a:effectLst/>
                        </a:rPr>
                        <a:t> la condition </a:t>
                      </a:r>
                      <a:r>
                        <a:rPr lang="en-US" sz="1200" dirty="0" err="1">
                          <a:effectLst/>
                        </a:rPr>
                        <a:t>est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vraie</a:t>
                      </a:r>
                      <a:endParaRPr lang="en-US" sz="1200" dirty="0">
                        <a:effectLst/>
                      </a:endParaRPr>
                    </a:p>
                  </a:txBody>
                  <a:tcPr marL="35091" marR="35091" marT="35091" marB="350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(a == b) </a:t>
                      </a:r>
                      <a:r>
                        <a:rPr lang="en-US" sz="1200" dirty="0" err="1">
                          <a:effectLst/>
                        </a:rPr>
                        <a:t>n’est</a:t>
                      </a:r>
                      <a:r>
                        <a:rPr lang="en-US" sz="1200" dirty="0">
                          <a:effectLst/>
                        </a:rPr>
                        <a:t> pas </a:t>
                      </a:r>
                      <a:r>
                        <a:rPr lang="en-US" sz="1200" dirty="0" err="1">
                          <a:effectLst/>
                        </a:rPr>
                        <a:t>vraie</a:t>
                      </a:r>
                      <a:endParaRPr lang="en-US" sz="1200" dirty="0">
                        <a:effectLst/>
                      </a:endParaRPr>
                    </a:p>
                  </a:txBody>
                  <a:tcPr marL="35091" marR="35091" marT="35091" marB="35091"/>
                </a:tc>
                <a:extLst>
                  <a:ext uri="{0D108BD9-81ED-4DB2-BD59-A6C34878D82A}">
                    <a16:rowId xmlns:a16="http://schemas.microsoft.com/office/drawing/2014/main" val="648606218"/>
                  </a:ext>
                </a:extLst>
              </a:tr>
              <a:tr h="385337">
                <a:tc>
                  <a:txBody>
                    <a:bodyPr/>
                    <a:lstStyle/>
                    <a:p>
                      <a:pPr fontAlgn="t"/>
                      <a:r>
                        <a:rPr lang="fr-PF" sz="1200">
                          <a:effectLst/>
                        </a:rPr>
                        <a:t>!=</a:t>
                      </a:r>
                    </a:p>
                  </a:txBody>
                  <a:tcPr marL="35091" marR="35091" marT="35091" marB="350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Si les </a:t>
                      </a:r>
                      <a:r>
                        <a:rPr lang="en-US" sz="1200" dirty="0" err="1">
                          <a:effectLst/>
                        </a:rPr>
                        <a:t>valeurs</a:t>
                      </a:r>
                      <a:r>
                        <a:rPr lang="en-US" sz="1200" dirty="0">
                          <a:effectLst/>
                        </a:rPr>
                        <a:t> des deux </a:t>
                      </a:r>
                      <a:r>
                        <a:rPr lang="en-US" sz="1200" dirty="0" err="1">
                          <a:effectLst/>
                        </a:rPr>
                        <a:t>termes</a:t>
                      </a:r>
                      <a:r>
                        <a:rPr lang="en-US" sz="1200" dirty="0">
                          <a:effectLst/>
                        </a:rPr>
                        <a:t> ne </a:t>
                      </a:r>
                      <a:r>
                        <a:rPr lang="en-US" sz="1200" dirty="0" err="1">
                          <a:effectLst/>
                        </a:rPr>
                        <a:t>sont</a:t>
                      </a:r>
                      <a:r>
                        <a:rPr lang="en-US" sz="1200" dirty="0">
                          <a:effectLst/>
                        </a:rPr>
                        <a:t> pas </a:t>
                      </a:r>
                      <a:r>
                        <a:rPr lang="en-US" sz="1200" dirty="0" err="1">
                          <a:effectLst/>
                        </a:rPr>
                        <a:t>égales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alors</a:t>
                      </a:r>
                      <a:r>
                        <a:rPr lang="en-US" sz="1200" dirty="0">
                          <a:effectLst/>
                        </a:rPr>
                        <a:t> la condition </a:t>
                      </a:r>
                      <a:r>
                        <a:rPr lang="en-US" sz="1200" dirty="0" err="1">
                          <a:effectLst/>
                        </a:rPr>
                        <a:t>est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vraie</a:t>
                      </a:r>
                      <a:endParaRPr lang="en-US" sz="1200" dirty="0">
                        <a:effectLst/>
                      </a:endParaRPr>
                    </a:p>
                  </a:txBody>
                  <a:tcPr marL="35091" marR="35091" marT="35091" marB="350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effectLst/>
                        </a:rPr>
                        <a:t>(a != b) est vraie</a:t>
                      </a:r>
                    </a:p>
                  </a:txBody>
                  <a:tcPr marL="35091" marR="35091" marT="35091" marB="35091"/>
                </a:tc>
                <a:extLst>
                  <a:ext uri="{0D108BD9-81ED-4DB2-BD59-A6C34878D82A}">
                    <a16:rowId xmlns:a16="http://schemas.microsoft.com/office/drawing/2014/main" val="790804382"/>
                  </a:ext>
                </a:extLst>
              </a:tr>
              <a:tr h="385337">
                <a:tc>
                  <a:txBody>
                    <a:bodyPr/>
                    <a:lstStyle/>
                    <a:p>
                      <a:pPr fontAlgn="t"/>
                      <a:r>
                        <a:rPr lang="fr-PF" sz="1200">
                          <a:effectLst/>
                        </a:rPr>
                        <a:t>&lt;&gt;</a:t>
                      </a:r>
                    </a:p>
                  </a:txBody>
                  <a:tcPr marL="35091" marR="35091" marT="35091" marB="350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Si les </a:t>
                      </a:r>
                      <a:r>
                        <a:rPr lang="en-US" sz="1200" dirty="0" err="1">
                          <a:effectLst/>
                        </a:rPr>
                        <a:t>valeurs</a:t>
                      </a:r>
                      <a:r>
                        <a:rPr lang="en-US" sz="1200" dirty="0">
                          <a:effectLst/>
                        </a:rPr>
                        <a:t> des deux </a:t>
                      </a:r>
                      <a:r>
                        <a:rPr lang="en-US" sz="1200" dirty="0" err="1">
                          <a:effectLst/>
                        </a:rPr>
                        <a:t>termes</a:t>
                      </a:r>
                      <a:r>
                        <a:rPr lang="en-US" sz="1200" dirty="0">
                          <a:effectLst/>
                        </a:rPr>
                        <a:t> ne </a:t>
                      </a:r>
                      <a:r>
                        <a:rPr lang="en-US" sz="1200" dirty="0" err="1">
                          <a:effectLst/>
                        </a:rPr>
                        <a:t>sont</a:t>
                      </a:r>
                      <a:r>
                        <a:rPr lang="en-US" sz="1200" dirty="0">
                          <a:effectLst/>
                        </a:rPr>
                        <a:t> pas </a:t>
                      </a:r>
                      <a:r>
                        <a:rPr lang="en-US" sz="1200" dirty="0" err="1">
                          <a:effectLst/>
                        </a:rPr>
                        <a:t>égales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alors</a:t>
                      </a:r>
                      <a:r>
                        <a:rPr lang="en-US" sz="1200" dirty="0">
                          <a:effectLst/>
                        </a:rPr>
                        <a:t> la condition </a:t>
                      </a:r>
                      <a:r>
                        <a:rPr lang="en-US" sz="1200" dirty="0" err="1">
                          <a:effectLst/>
                        </a:rPr>
                        <a:t>est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vraie</a:t>
                      </a:r>
                      <a:endParaRPr lang="en-US" sz="1200" dirty="0">
                        <a:effectLst/>
                      </a:endParaRPr>
                    </a:p>
                  </a:txBody>
                  <a:tcPr marL="35091" marR="35091" marT="35091" marB="350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(a &lt;&gt; b) </a:t>
                      </a:r>
                      <a:r>
                        <a:rPr lang="en-US" sz="1200" dirty="0" err="1">
                          <a:effectLst/>
                        </a:rPr>
                        <a:t>est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vraie</a:t>
                      </a:r>
                      <a:r>
                        <a:rPr lang="en-US" sz="1200" dirty="0">
                          <a:effectLst/>
                        </a:rPr>
                        <a:t>. </a:t>
                      </a:r>
                      <a:r>
                        <a:rPr lang="en-US" sz="1200" dirty="0" err="1">
                          <a:effectLst/>
                        </a:rPr>
                        <a:t>Similaire</a:t>
                      </a:r>
                      <a:r>
                        <a:rPr lang="en-US" sz="1200" dirty="0">
                          <a:effectLst/>
                        </a:rPr>
                        <a:t> à =!</a:t>
                      </a:r>
                    </a:p>
                  </a:txBody>
                  <a:tcPr marL="35091" marR="35091" marT="35091" marB="35091"/>
                </a:tc>
                <a:extLst>
                  <a:ext uri="{0D108BD9-81ED-4DB2-BD59-A6C34878D82A}">
                    <a16:rowId xmlns:a16="http://schemas.microsoft.com/office/drawing/2014/main" val="2947492554"/>
                  </a:ext>
                </a:extLst>
              </a:tr>
              <a:tr h="322901">
                <a:tc>
                  <a:txBody>
                    <a:bodyPr/>
                    <a:lstStyle/>
                    <a:p>
                      <a:pPr fontAlgn="t"/>
                      <a:r>
                        <a:rPr lang="fr-PF" sz="1200">
                          <a:effectLst/>
                        </a:rPr>
                        <a:t>&gt;</a:t>
                      </a:r>
                    </a:p>
                  </a:txBody>
                  <a:tcPr marL="35091" marR="35091" marT="35091" marB="350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Si la </a:t>
                      </a:r>
                      <a:r>
                        <a:rPr lang="en-US" sz="1200" dirty="0" err="1">
                          <a:effectLst/>
                        </a:rPr>
                        <a:t>valeur</a:t>
                      </a:r>
                      <a:r>
                        <a:rPr lang="en-US" sz="1200" dirty="0">
                          <a:effectLst/>
                        </a:rPr>
                        <a:t> à gauche </a:t>
                      </a:r>
                      <a:r>
                        <a:rPr lang="en-US" sz="1200" dirty="0" err="1">
                          <a:effectLst/>
                        </a:rPr>
                        <a:t>est</a:t>
                      </a:r>
                      <a:r>
                        <a:rPr lang="en-US" sz="1200" dirty="0">
                          <a:effectLst/>
                        </a:rPr>
                        <a:t> plus </a:t>
                      </a:r>
                      <a:r>
                        <a:rPr lang="en-US" sz="1200" dirty="0" err="1">
                          <a:effectLst/>
                        </a:rPr>
                        <a:t>grande</a:t>
                      </a:r>
                      <a:r>
                        <a:rPr lang="en-US" sz="1200" dirty="0">
                          <a:effectLst/>
                        </a:rPr>
                        <a:t> que </a:t>
                      </a:r>
                      <a:r>
                        <a:rPr lang="en-US" sz="1200" dirty="0" err="1">
                          <a:effectLst/>
                        </a:rPr>
                        <a:t>celle</a:t>
                      </a:r>
                      <a:r>
                        <a:rPr lang="en-US" sz="1200" dirty="0">
                          <a:effectLst/>
                        </a:rPr>
                        <a:t> de droite </a:t>
                      </a:r>
                      <a:r>
                        <a:rPr lang="en-US" sz="1200" dirty="0" err="1">
                          <a:effectLst/>
                        </a:rPr>
                        <a:t>alors</a:t>
                      </a:r>
                      <a:r>
                        <a:rPr lang="en-US" sz="1200" dirty="0">
                          <a:effectLst/>
                        </a:rPr>
                        <a:t> la condition </a:t>
                      </a:r>
                      <a:r>
                        <a:rPr lang="en-US" sz="1200" dirty="0" err="1">
                          <a:effectLst/>
                        </a:rPr>
                        <a:t>est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vraie</a:t>
                      </a:r>
                      <a:endParaRPr lang="en-US" sz="1200" dirty="0">
                        <a:effectLst/>
                      </a:endParaRPr>
                    </a:p>
                  </a:txBody>
                  <a:tcPr marL="35091" marR="35091" marT="35091" marB="350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(a &gt; b) </a:t>
                      </a:r>
                      <a:r>
                        <a:rPr lang="en-US" sz="1200" dirty="0" err="1">
                          <a:effectLst/>
                        </a:rPr>
                        <a:t>n’est</a:t>
                      </a:r>
                      <a:r>
                        <a:rPr lang="en-US" sz="1200" dirty="0">
                          <a:effectLst/>
                        </a:rPr>
                        <a:t> pas </a:t>
                      </a:r>
                      <a:r>
                        <a:rPr lang="en-US" sz="1200" dirty="0" err="1">
                          <a:effectLst/>
                        </a:rPr>
                        <a:t>vraie</a:t>
                      </a:r>
                      <a:endParaRPr lang="en-US" sz="1200" dirty="0">
                        <a:effectLst/>
                      </a:endParaRPr>
                    </a:p>
                  </a:txBody>
                  <a:tcPr marL="35091" marR="35091" marT="35091" marB="35091"/>
                </a:tc>
                <a:extLst>
                  <a:ext uri="{0D108BD9-81ED-4DB2-BD59-A6C34878D82A}">
                    <a16:rowId xmlns:a16="http://schemas.microsoft.com/office/drawing/2014/main" val="71163081"/>
                  </a:ext>
                </a:extLst>
              </a:tr>
              <a:tr h="243474">
                <a:tc>
                  <a:txBody>
                    <a:bodyPr/>
                    <a:lstStyle/>
                    <a:p>
                      <a:pPr fontAlgn="t"/>
                      <a:r>
                        <a:rPr lang="fr-PF" sz="1200" dirty="0">
                          <a:effectLst/>
                        </a:rPr>
                        <a:t>&lt;</a:t>
                      </a:r>
                    </a:p>
                  </a:txBody>
                  <a:tcPr marL="35091" marR="35091" marT="35091" marB="350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Si la </a:t>
                      </a:r>
                      <a:r>
                        <a:rPr lang="en-US" sz="1200" dirty="0" err="1">
                          <a:effectLst/>
                        </a:rPr>
                        <a:t>valeur</a:t>
                      </a:r>
                      <a:r>
                        <a:rPr lang="en-US" sz="1200" dirty="0">
                          <a:effectLst/>
                        </a:rPr>
                        <a:t> à gauche </a:t>
                      </a:r>
                      <a:r>
                        <a:rPr lang="en-US" sz="1200" dirty="0" err="1">
                          <a:effectLst/>
                        </a:rPr>
                        <a:t>est</a:t>
                      </a:r>
                      <a:r>
                        <a:rPr lang="en-US" sz="1200" dirty="0">
                          <a:effectLst/>
                        </a:rPr>
                        <a:t> plus petite que </a:t>
                      </a:r>
                      <a:r>
                        <a:rPr lang="en-US" sz="1200" dirty="0" err="1">
                          <a:effectLst/>
                        </a:rPr>
                        <a:t>celle</a:t>
                      </a:r>
                      <a:r>
                        <a:rPr lang="en-US" sz="1200" dirty="0">
                          <a:effectLst/>
                        </a:rPr>
                        <a:t> de droite </a:t>
                      </a:r>
                      <a:r>
                        <a:rPr lang="en-US" sz="1200" dirty="0" err="1">
                          <a:effectLst/>
                        </a:rPr>
                        <a:t>alors</a:t>
                      </a:r>
                      <a:r>
                        <a:rPr lang="en-US" sz="1200" dirty="0">
                          <a:effectLst/>
                        </a:rPr>
                        <a:t> la condition </a:t>
                      </a:r>
                      <a:r>
                        <a:rPr lang="en-US" sz="1200" dirty="0" err="1">
                          <a:effectLst/>
                        </a:rPr>
                        <a:t>est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vraie</a:t>
                      </a:r>
                      <a:endParaRPr lang="en-US" sz="1200" dirty="0">
                        <a:effectLst/>
                      </a:endParaRPr>
                    </a:p>
                  </a:txBody>
                  <a:tcPr marL="35091" marR="35091" marT="35091" marB="350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effectLst/>
                        </a:rPr>
                        <a:t>(a &lt; b) est vraie</a:t>
                      </a:r>
                    </a:p>
                  </a:txBody>
                  <a:tcPr marL="35091" marR="35091" marT="35091" marB="35091"/>
                </a:tc>
                <a:extLst>
                  <a:ext uri="{0D108BD9-81ED-4DB2-BD59-A6C34878D82A}">
                    <a16:rowId xmlns:a16="http://schemas.microsoft.com/office/drawing/2014/main" val="1151542737"/>
                  </a:ext>
                </a:extLst>
              </a:tr>
              <a:tr h="344917">
                <a:tc>
                  <a:txBody>
                    <a:bodyPr/>
                    <a:lstStyle/>
                    <a:p>
                      <a:pPr fontAlgn="t"/>
                      <a:r>
                        <a:rPr lang="fr-PF" sz="1200">
                          <a:effectLst/>
                        </a:rPr>
                        <a:t>&gt;=</a:t>
                      </a:r>
                    </a:p>
                  </a:txBody>
                  <a:tcPr marL="35091" marR="35091" marT="35091" marB="350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Si la </a:t>
                      </a:r>
                      <a:r>
                        <a:rPr lang="en-US" sz="1200" dirty="0" err="1">
                          <a:effectLst/>
                        </a:rPr>
                        <a:t>valeur</a:t>
                      </a:r>
                      <a:r>
                        <a:rPr lang="en-US" sz="1200" dirty="0">
                          <a:effectLst/>
                        </a:rPr>
                        <a:t> à gauche </a:t>
                      </a:r>
                      <a:r>
                        <a:rPr lang="en-US" sz="1200" dirty="0" err="1">
                          <a:effectLst/>
                        </a:rPr>
                        <a:t>est</a:t>
                      </a:r>
                      <a:r>
                        <a:rPr lang="en-US" sz="1200" dirty="0">
                          <a:effectLst/>
                        </a:rPr>
                        <a:t> plus </a:t>
                      </a:r>
                      <a:r>
                        <a:rPr lang="en-US" sz="1200" dirty="0" err="1">
                          <a:effectLst/>
                        </a:rPr>
                        <a:t>grande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ou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égale</a:t>
                      </a:r>
                      <a:r>
                        <a:rPr lang="en-US" sz="1200" dirty="0">
                          <a:effectLst/>
                        </a:rPr>
                        <a:t> que </a:t>
                      </a:r>
                      <a:r>
                        <a:rPr lang="en-US" sz="1200" dirty="0" err="1">
                          <a:effectLst/>
                        </a:rPr>
                        <a:t>celle</a:t>
                      </a:r>
                      <a:r>
                        <a:rPr lang="en-US" sz="1200" dirty="0">
                          <a:effectLst/>
                        </a:rPr>
                        <a:t> de droite </a:t>
                      </a:r>
                      <a:r>
                        <a:rPr lang="en-US" sz="1200" dirty="0" err="1">
                          <a:effectLst/>
                        </a:rPr>
                        <a:t>alors</a:t>
                      </a:r>
                      <a:r>
                        <a:rPr lang="en-US" sz="1200" dirty="0">
                          <a:effectLst/>
                        </a:rPr>
                        <a:t> la condition </a:t>
                      </a:r>
                      <a:r>
                        <a:rPr lang="en-US" sz="1200" dirty="0" err="1">
                          <a:effectLst/>
                        </a:rPr>
                        <a:t>est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vraie</a:t>
                      </a:r>
                      <a:endParaRPr lang="en-US" sz="1200" dirty="0">
                        <a:effectLst/>
                      </a:endParaRPr>
                    </a:p>
                  </a:txBody>
                  <a:tcPr marL="35091" marR="35091" marT="35091" marB="350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(a &gt;= b) </a:t>
                      </a:r>
                      <a:r>
                        <a:rPr lang="en-US" sz="1200" dirty="0" err="1">
                          <a:effectLst/>
                        </a:rPr>
                        <a:t>n’est</a:t>
                      </a:r>
                      <a:r>
                        <a:rPr lang="en-US" sz="1200" dirty="0">
                          <a:effectLst/>
                        </a:rPr>
                        <a:t> pas </a:t>
                      </a:r>
                      <a:r>
                        <a:rPr lang="en-US" sz="1200" dirty="0" err="1">
                          <a:effectLst/>
                        </a:rPr>
                        <a:t>vraie</a:t>
                      </a:r>
                      <a:endParaRPr lang="en-US" sz="1200" dirty="0">
                        <a:effectLst/>
                      </a:endParaRPr>
                    </a:p>
                  </a:txBody>
                  <a:tcPr marL="35091" marR="35091" marT="35091" marB="35091"/>
                </a:tc>
                <a:extLst>
                  <a:ext uri="{0D108BD9-81ED-4DB2-BD59-A6C34878D82A}">
                    <a16:rowId xmlns:a16="http://schemas.microsoft.com/office/drawing/2014/main" val="3137496443"/>
                  </a:ext>
                </a:extLst>
              </a:tr>
              <a:tr h="434192">
                <a:tc>
                  <a:txBody>
                    <a:bodyPr/>
                    <a:lstStyle/>
                    <a:p>
                      <a:pPr fontAlgn="t"/>
                      <a:r>
                        <a:rPr lang="fr-PF" sz="1200">
                          <a:effectLst/>
                        </a:rPr>
                        <a:t>&lt;=</a:t>
                      </a:r>
                    </a:p>
                  </a:txBody>
                  <a:tcPr marL="35091" marR="35091" marT="35091" marB="350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Si la </a:t>
                      </a:r>
                      <a:r>
                        <a:rPr lang="en-US" sz="1200" dirty="0" err="1">
                          <a:effectLst/>
                        </a:rPr>
                        <a:t>valeur</a:t>
                      </a:r>
                      <a:r>
                        <a:rPr lang="en-US" sz="1200" dirty="0">
                          <a:effectLst/>
                        </a:rPr>
                        <a:t> à gauche </a:t>
                      </a:r>
                      <a:r>
                        <a:rPr lang="en-US" sz="1200" dirty="0" err="1">
                          <a:effectLst/>
                        </a:rPr>
                        <a:t>est</a:t>
                      </a:r>
                      <a:r>
                        <a:rPr lang="en-US" sz="1200" dirty="0">
                          <a:effectLst/>
                        </a:rPr>
                        <a:t> plus petite </a:t>
                      </a:r>
                      <a:r>
                        <a:rPr lang="en-US" sz="1200" dirty="0" err="1">
                          <a:effectLst/>
                        </a:rPr>
                        <a:t>ou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égale</a:t>
                      </a:r>
                      <a:r>
                        <a:rPr lang="en-US" sz="1200" dirty="0">
                          <a:effectLst/>
                        </a:rPr>
                        <a:t> que </a:t>
                      </a:r>
                      <a:r>
                        <a:rPr lang="en-US" sz="1200" dirty="0" err="1">
                          <a:effectLst/>
                        </a:rPr>
                        <a:t>celle</a:t>
                      </a:r>
                      <a:r>
                        <a:rPr lang="en-US" sz="1200" dirty="0">
                          <a:effectLst/>
                        </a:rPr>
                        <a:t> de droite </a:t>
                      </a:r>
                      <a:r>
                        <a:rPr lang="en-US" sz="1200" dirty="0" err="1">
                          <a:effectLst/>
                        </a:rPr>
                        <a:t>alors</a:t>
                      </a:r>
                      <a:r>
                        <a:rPr lang="en-US" sz="1200" dirty="0">
                          <a:effectLst/>
                        </a:rPr>
                        <a:t> la condition </a:t>
                      </a:r>
                      <a:r>
                        <a:rPr lang="en-US" sz="1200" dirty="0" err="1">
                          <a:effectLst/>
                        </a:rPr>
                        <a:t>est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vraie</a:t>
                      </a:r>
                      <a:endParaRPr lang="en-US" sz="1200" dirty="0">
                        <a:effectLst/>
                      </a:endParaRPr>
                    </a:p>
                  </a:txBody>
                  <a:tcPr marL="35091" marR="35091" marT="35091" marB="350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effectLst/>
                        </a:rPr>
                        <a:t>(a &lt;= b) est vraie</a:t>
                      </a:r>
                    </a:p>
                  </a:txBody>
                  <a:tcPr marL="35091" marR="35091" marT="35091" marB="35091"/>
                </a:tc>
                <a:extLst>
                  <a:ext uri="{0D108BD9-81ED-4DB2-BD59-A6C34878D82A}">
                    <a16:rowId xmlns:a16="http://schemas.microsoft.com/office/drawing/2014/main" val="3129627104"/>
                  </a:ext>
                </a:extLst>
              </a:tr>
            </a:tbl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74820009-EB20-4E7F-834D-7FE5298DE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80" y="2831351"/>
            <a:ext cx="3379025" cy="2691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62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pour une image  10">
            <a:extLst>
              <a:ext uri="{FF2B5EF4-FFF2-40B4-BE49-F238E27FC236}">
                <a16:creationId xmlns:a16="http://schemas.microsoft.com/office/drawing/2014/main" id="{49DCE37A-9315-49EC-9B19-02E698AA2E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mercredi 30 mars 2022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INTRODUCTION à python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fr-FR" sz="1800" dirty="0">
                <a:solidFill>
                  <a:schemeClr val="bg1"/>
                </a:solidFill>
              </a:rPr>
              <a:t>Présentation de Python et Google </a:t>
            </a:r>
            <a:r>
              <a:rPr lang="fr-FR" sz="1800" dirty="0" err="1">
                <a:solidFill>
                  <a:schemeClr val="bg1"/>
                </a:solidFill>
              </a:rPr>
              <a:t>Colab</a:t>
            </a:r>
            <a:endParaRPr lang="fr-FR" sz="1800" dirty="0">
              <a:solidFill>
                <a:schemeClr val="bg1"/>
              </a:solidFill>
            </a:endParaRPr>
          </a:p>
          <a:p>
            <a:pPr algn="r" rtl="0"/>
            <a:r>
              <a:rPr lang="fr-FR" sz="1800" dirty="0">
                <a:solidFill>
                  <a:schemeClr val="bg1"/>
                </a:solidFill>
              </a:rPr>
              <a:t>Concepts de base</a:t>
            </a:r>
          </a:p>
          <a:p>
            <a:pPr algn="r" rtl="0"/>
            <a:r>
              <a:rPr lang="fr-FR" dirty="0"/>
              <a:t>Projet 1 : Le Juste Prix</a:t>
            </a:r>
            <a:endParaRPr lang="fr-FR" sz="1800" dirty="0">
              <a:solidFill>
                <a:schemeClr val="bg1"/>
              </a:solidFill>
            </a:endParaRPr>
          </a:p>
          <a:p>
            <a:pPr algn="r" rtl="0"/>
            <a:r>
              <a:rPr lang="fr-FR" dirty="0"/>
              <a:t>Projet 2 : Questions pour un Python </a:t>
            </a:r>
          </a:p>
        </p:txBody>
      </p:sp>
      <p:sp>
        <p:nvSpPr>
          <p:cNvPr id="13" name="Titre 12">
            <a:extLst>
              <a:ext uri="{FF2B5EF4-FFF2-40B4-BE49-F238E27FC236}">
                <a16:creationId xmlns:a16="http://schemas.microsoft.com/office/drawing/2014/main" id="{6B75BD40-B479-4742-A536-9507F37E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162" y="585216"/>
            <a:ext cx="7106646" cy="2276856"/>
          </a:xfrm>
        </p:spPr>
        <p:txBody>
          <a:bodyPr/>
          <a:lstStyle/>
          <a:p>
            <a:r>
              <a:rPr lang="fr-FR" dirty="0"/>
              <a:t>Plan du cours</a:t>
            </a:r>
            <a:endParaRPr lang="fr-PF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867587"/>
            <a:ext cx="10107839" cy="1179576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Opérations logiques, d’appartenance et d’identité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038" y="621792"/>
            <a:ext cx="2476500" cy="365125"/>
          </a:xfrm>
        </p:spPr>
        <p:txBody>
          <a:bodyPr rtlCol="0"/>
          <a:lstStyle/>
          <a:p>
            <a:pPr algn="l" rtl="0"/>
            <a:r>
              <a:rPr lang="fr-FR" dirty="0"/>
              <a:t>Concepts de base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20</a:t>
            </a:fld>
            <a:endParaRPr lang="fr-FR"/>
          </a:p>
        </p:txBody>
      </p:sp>
      <p:sp>
        <p:nvSpPr>
          <p:cNvPr id="6" name="Titre 2">
            <a:extLst>
              <a:ext uri="{FF2B5EF4-FFF2-40B4-BE49-F238E27FC236}">
                <a16:creationId xmlns:a16="http://schemas.microsoft.com/office/drawing/2014/main" id="{2CC32EF5-7304-4088-97B2-2D2FD150E3F3}"/>
              </a:ext>
            </a:extLst>
          </p:cNvPr>
          <p:cNvSpPr txBox="1">
            <a:spLocks/>
          </p:cNvSpPr>
          <p:nvPr/>
        </p:nvSpPr>
        <p:spPr>
          <a:xfrm>
            <a:off x="850391" y="1152461"/>
            <a:ext cx="5812068" cy="553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Les opérateurs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A32B7E01-69E6-4C13-849D-DF628490B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922908"/>
              </p:ext>
            </p:extLst>
          </p:nvPr>
        </p:nvGraphicFramePr>
        <p:xfrm>
          <a:off x="2612599" y="3175396"/>
          <a:ext cx="6116057" cy="265518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19971">
                  <a:extLst>
                    <a:ext uri="{9D8B030D-6E8A-4147-A177-3AD203B41FA5}">
                      <a16:colId xmlns:a16="http://schemas.microsoft.com/office/drawing/2014/main" val="3660631175"/>
                    </a:ext>
                  </a:extLst>
                </a:gridCol>
                <a:gridCol w="5196086">
                  <a:extLst>
                    <a:ext uri="{9D8B030D-6E8A-4147-A177-3AD203B41FA5}">
                      <a16:colId xmlns:a16="http://schemas.microsoft.com/office/drawing/2014/main" val="1968657950"/>
                    </a:ext>
                  </a:extLst>
                </a:gridCol>
              </a:tblGrid>
              <a:tr h="281541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b="1" dirty="0">
                          <a:solidFill>
                            <a:srgbClr val="002060"/>
                          </a:solidFill>
                          <a:effectLst/>
                        </a:rPr>
                        <a:t>Operateur</a:t>
                      </a:r>
                    </a:p>
                  </a:txBody>
                  <a:tcPr marL="74509" marR="74509" marT="74509" marB="7450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b="1" dirty="0">
                          <a:solidFill>
                            <a:srgbClr val="002060"/>
                          </a:solidFill>
                          <a:effectLst/>
                        </a:rPr>
                        <a:t>Description (a &lt;operateur&gt; b &lt;condition&gt;)</a:t>
                      </a:r>
                    </a:p>
                  </a:txBody>
                  <a:tcPr marL="74509" marR="74509" marT="74509" marB="74509"/>
                </a:tc>
                <a:extLst>
                  <a:ext uri="{0D108BD9-81ED-4DB2-BD59-A6C34878D82A}">
                    <a16:rowId xmlns:a16="http://schemas.microsoft.com/office/drawing/2014/main" val="2321565830"/>
                  </a:ext>
                </a:extLst>
              </a:tr>
              <a:tr h="304659"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effectLst/>
                        </a:rPr>
                        <a:t>and</a:t>
                      </a:r>
                    </a:p>
                  </a:txBody>
                  <a:tcPr marL="74509" marR="74509" marT="74509" marB="7450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Si la condition </a:t>
                      </a:r>
                      <a:r>
                        <a:rPr lang="en-US" sz="1200" dirty="0" err="1">
                          <a:effectLst/>
                        </a:rPr>
                        <a:t>est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vraie</a:t>
                      </a:r>
                      <a:r>
                        <a:rPr lang="en-US" sz="1200" dirty="0">
                          <a:effectLst/>
                        </a:rPr>
                        <a:t> pour les deux </a:t>
                      </a:r>
                      <a:r>
                        <a:rPr lang="en-US" sz="1200" dirty="0" err="1">
                          <a:effectLst/>
                        </a:rPr>
                        <a:t>termes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alors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l’ensemble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est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vrai</a:t>
                      </a:r>
                      <a:endParaRPr lang="en-US" sz="1200" dirty="0">
                        <a:effectLst/>
                      </a:endParaRPr>
                    </a:p>
                  </a:txBody>
                  <a:tcPr marL="74509" marR="74509" marT="74509" marB="74509"/>
                </a:tc>
                <a:extLst>
                  <a:ext uri="{0D108BD9-81ED-4DB2-BD59-A6C34878D82A}">
                    <a16:rowId xmlns:a16="http://schemas.microsoft.com/office/drawing/2014/main" val="3892199533"/>
                  </a:ext>
                </a:extLst>
              </a:tr>
              <a:tr h="306855"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effectLst/>
                        </a:rPr>
                        <a:t>or</a:t>
                      </a:r>
                    </a:p>
                  </a:txBody>
                  <a:tcPr marL="74509" marR="74509" marT="74509" marB="7450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Si la condition </a:t>
                      </a:r>
                      <a:r>
                        <a:rPr lang="en-US" sz="1200" dirty="0" err="1">
                          <a:effectLst/>
                        </a:rPr>
                        <a:t>est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vraie</a:t>
                      </a:r>
                      <a:r>
                        <a:rPr lang="en-US" sz="1200" dirty="0">
                          <a:effectLst/>
                        </a:rPr>
                        <a:t> pour un des deux </a:t>
                      </a:r>
                      <a:r>
                        <a:rPr lang="en-US" sz="1200" dirty="0" err="1">
                          <a:effectLst/>
                        </a:rPr>
                        <a:t>termes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alors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l’ensemble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est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vrai</a:t>
                      </a:r>
                      <a:endParaRPr lang="en-US" sz="1200" dirty="0">
                        <a:effectLst/>
                      </a:endParaRPr>
                    </a:p>
                  </a:txBody>
                  <a:tcPr marL="74509" marR="74509" marT="74509" marB="74509"/>
                </a:tc>
                <a:extLst>
                  <a:ext uri="{0D108BD9-81ED-4DB2-BD59-A6C34878D82A}">
                    <a16:rowId xmlns:a16="http://schemas.microsoft.com/office/drawing/2014/main" val="3590355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effectLst/>
                        </a:rPr>
                        <a:t>not</a:t>
                      </a:r>
                    </a:p>
                  </a:txBody>
                  <a:tcPr marL="74509" marR="74509" marT="74509" marB="7450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Si a </a:t>
                      </a:r>
                      <a:r>
                        <a:rPr lang="en-US" sz="1200" dirty="0" err="1">
                          <a:effectLst/>
                        </a:rPr>
                        <a:t>est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l’inverse</a:t>
                      </a:r>
                      <a:r>
                        <a:rPr lang="en-US" sz="1200" dirty="0">
                          <a:effectLst/>
                        </a:rPr>
                        <a:t> de b </a:t>
                      </a:r>
                      <a:r>
                        <a:rPr lang="en-US" sz="1200" dirty="0" err="1">
                          <a:effectLst/>
                        </a:rPr>
                        <a:t>alors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l’ensemble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est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vrai</a:t>
                      </a:r>
                      <a:endParaRPr lang="en-US" sz="1200" dirty="0">
                        <a:effectLst/>
                      </a:endParaRPr>
                    </a:p>
                  </a:txBody>
                  <a:tcPr marL="74509" marR="74509" marT="74509" marB="74509"/>
                </a:tc>
                <a:extLst>
                  <a:ext uri="{0D108BD9-81ED-4DB2-BD59-A6C34878D82A}">
                    <a16:rowId xmlns:a16="http://schemas.microsoft.com/office/drawing/2014/main" val="3385420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effectLst/>
                        </a:rPr>
                        <a:t>in</a:t>
                      </a:r>
                    </a:p>
                  </a:txBody>
                  <a:tcPr marL="74509" marR="74509" marT="74509" marB="7450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Si a </a:t>
                      </a:r>
                      <a:r>
                        <a:rPr lang="en-US" sz="1200" dirty="0" err="1">
                          <a:effectLst/>
                        </a:rPr>
                        <a:t>est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contenu</a:t>
                      </a:r>
                      <a:r>
                        <a:rPr lang="en-US" sz="1200" dirty="0">
                          <a:effectLst/>
                        </a:rPr>
                        <a:t> dans b </a:t>
                      </a:r>
                      <a:r>
                        <a:rPr lang="en-US" sz="1200" dirty="0" err="1">
                          <a:effectLst/>
                        </a:rPr>
                        <a:t>alors</a:t>
                      </a:r>
                      <a:r>
                        <a:rPr lang="en-US" sz="1200" dirty="0">
                          <a:effectLst/>
                        </a:rPr>
                        <a:t> la condition </a:t>
                      </a:r>
                      <a:r>
                        <a:rPr lang="en-US" sz="1200" dirty="0" err="1">
                          <a:effectLst/>
                        </a:rPr>
                        <a:t>est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vraie</a:t>
                      </a:r>
                      <a:endParaRPr lang="en-US" sz="1200" dirty="0">
                        <a:effectLst/>
                      </a:endParaRPr>
                    </a:p>
                  </a:txBody>
                  <a:tcPr marL="74509" marR="74509" marT="74509" marB="74509"/>
                </a:tc>
                <a:extLst>
                  <a:ext uri="{0D108BD9-81ED-4DB2-BD59-A6C34878D82A}">
                    <a16:rowId xmlns:a16="http://schemas.microsoft.com/office/drawing/2014/main" val="785773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effectLst/>
                        </a:rPr>
                        <a:t>not in</a:t>
                      </a:r>
                    </a:p>
                  </a:txBody>
                  <a:tcPr marL="74509" marR="74509" marT="74509" marB="745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Si a </a:t>
                      </a:r>
                      <a:r>
                        <a:rPr lang="en-US" sz="1200" dirty="0" err="1">
                          <a:effectLst/>
                        </a:rPr>
                        <a:t>n’est</a:t>
                      </a:r>
                      <a:r>
                        <a:rPr lang="en-US" sz="1200" dirty="0">
                          <a:effectLst/>
                        </a:rPr>
                        <a:t> pas </a:t>
                      </a:r>
                      <a:r>
                        <a:rPr lang="en-US" sz="1200" dirty="0" err="1">
                          <a:effectLst/>
                        </a:rPr>
                        <a:t>contenue</a:t>
                      </a:r>
                      <a:r>
                        <a:rPr lang="en-US" sz="1200" dirty="0">
                          <a:effectLst/>
                        </a:rPr>
                        <a:t> dans b </a:t>
                      </a:r>
                      <a:r>
                        <a:rPr lang="en-US" sz="1200" dirty="0" err="1">
                          <a:effectLst/>
                        </a:rPr>
                        <a:t>alors</a:t>
                      </a:r>
                      <a:r>
                        <a:rPr lang="en-US" sz="1200" dirty="0">
                          <a:effectLst/>
                        </a:rPr>
                        <a:t> la condition </a:t>
                      </a:r>
                      <a:r>
                        <a:rPr lang="en-US" sz="1200" dirty="0" err="1">
                          <a:effectLst/>
                        </a:rPr>
                        <a:t>est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vraie</a:t>
                      </a:r>
                      <a:endParaRPr lang="en-US" sz="1200" dirty="0">
                        <a:effectLst/>
                      </a:endParaRPr>
                    </a:p>
                  </a:txBody>
                  <a:tcPr marL="74509" marR="74509" marT="74509" marB="74509"/>
                </a:tc>
                <a:extLst>
                  <a:ext uri="{0D108BD9-81ED-4DB2-BD59-A6C34878D82A}">
                    <a16:rowId xmlns:a16="http://schemas.microsoft.com/office/drawing/2014/main" val="3828096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 err="1">
                          <a:effectLst/>
                        </a:rPr>
                        <a:t>is</a:t>
                      </a:r>
                      <a:endParaRPr lang="fr-FR" sz="1200" dirty="0">
                        <a:effectLst/>
                      </a:endParaRPr>
                    </a:p>
                  </a:txBody>
                  <a:tcPr marL="74509" marR="74509" marT="74509" marB="745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Si la </a:t>
                      </a:r>
                      <a:r>
                        <a:rPr lang="en-US" sz="1200" dirty="0" err="1">
                          <a:effectLst/>
                        </a:rPr>
                        <a:t>valeur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est</a:t>
                      </a:r>
                      <a:r>
                        <a:rPr lang="en-US" sz="1200" dirty="0">
                          <a:effectLst/>
                        </a:rPr>
                        <a:t> dans </a:t>
                      </a:r>
                      <a:r>
                        <a:rPr lang="en-US" sz="1200" dirty="0" err="1">
                          <a:effectLst/>
                        </a:rPr>
                        <a:t>cet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état</a:t>
                      </a:r>
                      <a:r>
                        <a:rPr lang="en-US" sz="1200" dirty="0">
                          <a:effectLst/>
                        </a:rPr>
                        <a:t> particulier </a:t>
                      </a:r>
                      <a:r>
                        <a:rPr lang="en-US" sz="1200" dirty="0" err="1">
                          <a:effectLst/>
                        </a:rPr>
                        <a:t>alors</a:t>
                      </a:r>
                      <a:r>
                        <a:rPr lang="en-US" sz="1200" dirty="0">
                          <a:effectLst/>
                        </a:rPr>
                        <a:t> la condition </a:t>
                      </a:r>
                      <a:r>
                        <a:rPr lang="en-US" sz="1200" dirty="0" err="1">
                          <a:effectLst/>
                        </a:rPr>
                        <a:t>est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vraie</a:t>
                      </a:r>
                      <a:endParaRPr lang="en-US" sz="1200" dirty="0">
                        <a:effectLst/>
                      </a:endParaRPr>
                    </a:p>
                  </a:txBody>
                  <a:tcPr marL="74509" marR="74509" marT="74509" marB="74509"/>
                </a:tc>
                <a:extLst>
                  <a:ext uri="{0D108BD9-81ED-4DB2-BD59-A6C34878D82A}">
                    <a16:rowId xmlns:a16="http://schemas.microsoft.com/office/drawing/2014/main" val="1299594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effectLst/>
                        </a:rPr>
                        <a:t>Is not</a:t>
                      </a:r>
                    </a:p>
                  </a:txBody>
                  <a:tcPr marL="74509" marR="74509" marT="74509" marB="745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Si la </a:t>
                      </a:r>
                      <a:r>
                        <a:rPr lang="en-US" sz="1200" dirty="0" err="1">
                          <a:effectLst/>
                        </a:rPr>
                        <a:t>valeur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n’est</a:t>
                      </a:r>
                      <a:r>
                        <a:rPr lang="en-US" sz="1200" dirty="0">
                          <a:effectLst/>
                        </a:rPr>
                        <a:t> pas dans </a:t>
                      </a:r>
                      <a:r>
                        <a:rPr lang="en-US" sz="1200" dirty="0" err="1">
                          <a:effectLst/>
                        </a:rPr>
                        <a:t>cet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état</a:t>
                      </a:r>
                      <a:r>
                        <a:rPr lang="en-US" sz="1200" dirty="0">
                          <a:effectLst/>
                        </a:rPr>
                        <a:t> particulier </a:t>
                      </a:r>
                      <a:r>
                        <a:rPr lang="en-US" sz="1200" dirty="0" err="1">
                          <a:effectLst/>
                        </a:rPr>
                        <a:t>alors</a:t>
                      </a:r>
                      <a:r>
                        <a:rPr lang="en-US" sz="1200" dirty="0">
                          <a:effectLst/>
                        </a:rPr>
                        <a:t> la condition </a:t>
                      </a:r>
                      <a:r>
                        <a:rPr lang="en-US" sz="1200" dirty="0" err="1">
                          <a:effectLst/>
                        </a:rPr>
                        <a:t>est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vraie</a:t>
                      </a:r>
                      <a:endParaRPr lang="en-US" sz="1200" dirty="0">
                        <a:effectLst/>
                      </a:endParaRPr>
                    </a:p>
                  </a:txBody>
                  <a:tcPr marL="74509" marR="74509" marT="74509" marB="74509"/>
                </a:tc>
                <a:extLst>
                  <a:ext uri="{0D108BD9-81ED-4DB2-BD59-A6C34878D82A}">
                    <a16:rowId xmlns:a16="http://schemas.microsoft.com/office/drawing/2014/main" val="41036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79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603279" cy="1179576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C’est à vous !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8132835" cy="3346704"/>
          </a:xfrm>
        </p:spPr>
        <p:txBody>
          <a:bodyPr rtlCol="0"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Créer une liste avec les chiffres : 2,4,6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Additionner le 2</a:t>
            </a:r>
            <a:r>
              <a:rPr lang="fr-FR" baseline="30000" dirty="0"/>
              <a:t>nd</a:t>
            </a:r>
            <a:r>
              <a:rPr lang="fr-FR" dirty="0"/>
              <a:t> et le 3</a:t>
            </a:r>
            <a:r>
              <a:rPr lang="fr-FR" baseline="30000" dirty="0"/>
              <a:t>ème</a:t>
            </a:r>
            <a:r>
              <a:rPr lang="fr-FR" dirty="0"/>
              <a:t> chiffre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Calculer le modulo de l’addition précédente avec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Calculer le quotient de l’addition précédente avec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Vérifier que l’addition est supérieure à 9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Créer une liste contenant les mots suivants : je, parle, le et Python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Vérifier que le mot python est contenu dans la liste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Vérifier que le mot vipère n’est pas contenu dans la liste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Vérifier que la liste n’est pas vide (que son état n’est pas ‘None’)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038" y="621792"/>
            <a:ext cx="2476500" cy="365125"/>
          </a:xfrm>
        </p:spPr>
        <p:txBody>
          <a:bodyPr rtlCol="0"/>
          <a:lstStyle/>
          <a:p>
            <a:pPr algn="l" rtl="0"/>
            <a:r>
              <a:rPr lang="fr-FR" dirty="0"/>
              <a:t>Concepts de base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21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F5A84C4-895B-4916-AB1B-96FEAC144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916" y="1007480"/>
            <a:ext cx="3491368" cy="34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17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527350"/>
            <a:ext cx="8500102" cy="1617784"/>
          </a:xfrm>
        </p:spPr>
        <p:txBody>
          <a:bodyPr rtlCol="0">
            <a:normAutofit fontScale="90000"/>
          </a:bodyPr>
          <a:lstStyle/>
          <a:p>
            <a:r>
              <a:rPr lang="fr-FR" dirty="0"/>
              <a:t>Les instructions conditionnelles</a:t>
            </a:r>
            <a:br>
              <a:rPr lang="fr-FR" dirty="0"/>
            </a:br>
            <a:r>
              <a:rPr lang="fr-FR" sz="2200" dirty="0"/>
              <a:t>Exécuter des instructions en fonction d’une condition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6555244" cy="3346704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L’instruction IF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L’instruction IF – ELSE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L’instruction IF – ELIF - ELSE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038" y="621792"/>
            <a:ext cx="2476500" cy="365125"/>
          </a:xfrm>
        </p:spPr>
        <p:txBody>
          <a:bodyPr rtlCol="0"/>
          <a:lstStyle/>
          <a:p>
            <a:pPr algn="l" rtl="0"/>
            <a:r>
              <a:rPr lang="fr-FR" dirty="0"/>
              <a:t>Concepts de base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527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L’instruction IF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038" y="621792"/>
            <a:ext cx="2476500" cy="365125"/>
          </a:xfrm>
        </p:spPr>
        <p:txBody>
          <a:bodyPr rtlCol="0"/>
          <a:lstStyle/>
          <a:p>
            <a:pPr algn="l" rtl="0"/>
            <a:r>
              <a:rPr lang="fr-FR" dirty="0"/>
              <a:t>Concepts de base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23</a:t>
            </a:fld>
            <a:endParaRPr lang="fr-FR"/>
          </a:p>
        </p:txBody>
      </p:sp>
      <p:sp>
        <p:nvSpPr>
          <p:cNvPr id="6" name="Titre 2">
            <a:extLst>
              <a:ext uri="{FF2B5EF4-FFF2-40B4-BE49-F238E27FC236}">
                <a16:creationId xmlns:a16="http://schemas.microsoft.com/office/drawing/2014/main" id="{2CC32EF5-7304-4088-97B2-2D2FD150E3F3}"/>
              </a:ext>
            </a:extLst>
          </p:cNvPr>
          <p:cNvSpPr txBox="1">
            <a:spLocks/>
          </p:cNvSpPr>
          <p:nvPr/>
        </p:nvSpPr>
        <p:spPr>
          <a:xfrm>
            <a:off x="850391" y="1152461"/>
            <a:ext cx="5812068" cy="553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Les instructions conditionnelles</a:t>
            </a:r>
          </a:p>
        </p:txBody>
      </p:sp>
      <p:sp>
        <p:nvSpPr>
          <p:cNvPr id="2" name="Losange 1">
            <a:extLst>
              <a:ext uri="{FF2B5EF4-FFF2-40B4-BE49-F238E27FC236}">
                <a16:creationId xmlns:a16="http://schemas.microsoft.com/office/drawing/2014/main" id="{743DAE14-1DE7-4C73-861F-B5D7987350DD}"/>
              </a:ext>
            </a:extLst>
          </p:cNvPr>
          <p:cNvSpPr/>
          <p:nvPr/>
        </p:nvSpPr>
        <p:spPr>
          <a:xfrm>
            <a:off x="2250830" y="2873159"/>
            <a:ext cx="964642" cy="924449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IF</a:t>
            </a:r>
            <a:endParaRPr lang="fr-PF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446E6F-E697-4FDF-97F8-59818E8AB128}"/>
              </a:ext>
            </a:extLst>
          </p:cNvPr>
          <p:cNvSpPr/>
          <p:nvPr/>
        </p:nvSpPr>
        <p:spPr>
          <a:xfrm>
            <a:off x="2096618" y="4159350"/>
            <a:ext cx="1279628" cy="6330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Instruction</a:t>
            </a:r>
            <a:endParaRPr lang="fr-PF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7AA729F-551F-4AB9-97D5-C72E53FAC838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2733151" y="3797608"/>
            <a:ext cx="3281" cy="36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9DA41D4-E9D5-48AA-B6A9-34D3E1B92A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723102" y="4792396"/>
            <a:ext cx="13330" cy="91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6795A867-A21E-46D7-9E3A-69F99098A893}"/>
              </a:ext>
            </a:extLst>
          </p:cNvPr>
          <p:cNvSpPr txBox="1"/>
          <p:nvPr/>
        </p:nvSpPr>
        <p:spPr>
          <a:xfrm>
            <a:off x="3215472" y="2966109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faux</a:t>
            </a:r>
            <a:endParaRPr lang="fr-PF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6B3EFA4-6860-4732-A582-467BB7A5DBA4}"/>
              </a:ext>
            </a:extLst>
          </p:cNvPr>
          <p:cNvSpPr txBox="1"/>
          <p:nvPr/>
        </p:nvSpPr>
        <p:spPr>
          <a:xfrm>
            <a:off x="2126970" y="374479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vrai</a:t>
            </a:r>
            <a:endParaRPr lang="fr-PF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36BB396-F552-4DC4-BDAB-CD6795D5BB6C}"/>
              </a:ext>
            </a:extLst>
          </p:cNvPr>
          <p:cNvCxnSpPr>
            <a:endCxn id="2" idx="0"/>
          </p:cNvCxnSpPr>
          <p:nvPr/>
        </p:nvCxnSpPr>
        <p:spPr>
          <a:xfrm>
            <a:off x="2733150" y="2652765"/>
            <a:ext cx="1" cy="22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1F4983C2-BE53-4FBC-B71B-4434426CCA45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756528" y="3335384"/>
            <a:ext cx="458944" cy="1809372"/>
          </a:xfrm>
          <a:prstGeom prst="bentConnector4">
            <a:avLst>
              <a:gd name="adj1" fmla="val -165851"/>
              <a:gd name="adj2" fmla="val 99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2FE1C9A7-083A-493D-BA78-D2C4919BF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188" y="3329390"/>
            <a:ext cx="52197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05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369851" cy="1179576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L’instruction IF - ELSE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038" y="621792"/>
            <a:ext cx="2476500" cy="365125"/>
          </a:xfrm>
        </p:spPr>
        <p:txBody>
          <a:bodyPr rtlCol="0"/>
          <a:lstStyle/>
          <a:p>
            <a:pPr algn="l" rtl="0"/>
            <a:r>
              <a:rPr lang="fr-FR" dirty="0"/>
              <a:t>Concepts de base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24</a:t>
            </a:fld>
            <a:endParaRPr lang="fr-FR"/>
          </a:p>
        </p:txBody>
      </p:sp>
      <p:sp>
        <p:nvSpPr>
          <p:cNvPr id="6" name="Titre 2">
            <a:extLst>
              <a:ext uri="{FF2B5EF4-FFF2-40B4-BE49-F238E27FC236}">
                <a16:creationId xmlns:a16="http://schemas.microsoft.com/office/drawing/2014/main" id="{2CC32EF5-7304-4088-97B2-2D2FD150E3F3}"/>
              </a:ext>
            </a:extLst>
          </p:cNvPr>
          <p:cNvSpPr txBox="1">
            <a:spLocks/>
          </p:cNvSpPr>
          <p:nvPr/>
        </p:nvSpPr>
        <p:spPr>
          <a:xfrm>
            <a:off x="850391" y="1152461"/>
            <a:ext cx="5812068" cy="553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Les instructions conditionnelles</a:t>
            </a:r>
          </a:p>
        </p:txBody>
      </p:sp>
      <p:sp>
        <p:nvSpPr>
          <p:cNvPr id="2" name="Losange 1">
            <a:extLst>
              <a:ext uri="{FF2B5EF4-FFF2-40B4-BE49-F238E27FC236}">
                <a16:creationId xmlns:a16="http://schemas.microsoft.com/office/drawing/2014/main" id="{743DAE14-1DE7-4C73-861F-B5D7987350DD}"/>
              </a:ext>
            </a:extLst>
          </p:cNvPr>
          <p:cNvSpPr/>
          <p:nvPr/>
        </p:nvSpPr>
        <p:spPr>
          <a:xfrm>
            <a:off x="2022987" y="2716708"/>
            <a:ext cx="964642" cy="924449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/>
              <a:t>IF</a:t>
            </a:r>
            <a:endParaRPr lang="fr-PF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446E6F-E697-4FDF-97F8-59818E8AB128}"/>
              </a:ext>
            </a:extLst>
          </p:cNvPr>
          <p:cNvSpPr/>
          <p:nvPr/>
        </p:nvSpPr>
        <p:spPr>
          <a:xfrm>
            <a:off x="743359" y="3918715"/>
            <a:ext cx="1279628" cy="6330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Instruction A</a:t>
            </a:r>
            <a:endParaRPr lang="fr-PF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795A867-A21E-46D7-9E3A-69F99098A893}"/>
              </a:ext>
            </a:extLst>
          </p:cNvPr>
          <p:cNvSpPr txBox="1"/>
          <p:nvPr/>
        </p:nvSpPr>
        <p:spPr>
          <a:xfrm>
            <a:off x="3613188" y="278206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faux</a:t>
            </a:r>
            <a:endParaRPr lang="fr-PF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6B3EFA4-6860-4732-A582-467BB7A5DBA4}"/>
              </a:ext>
            </a:extLst>
          </p:cNvPr>
          <p:cNvSpPr txBox="1"/>
          <p:nvPr/>
        </p:nvSpPr>
        <p:spPr>
          <a:xfrm>
            <a:off x="957652" y="279215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vrai</a:t>
            </a:r>
            <a:endParaRPr lang="fr-PF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36BB396-F552-4DC4-BDAB-CD6795D5BB6C}"/>
              </a:ext>
            </a:extLst>
          </p:cNvPr>
          <p:cNvCxnSpPr>
            <a:endCxn id="2" idx="0"/>
          </p:cNvCxnSpPr>
          <p:nvPr/>
        </p:nvCxnSpPr>
        <p:spPr>
          <a:xfrm>
            <a:off x="2505307" y="2496314"/>
            <a:ext cx="1" cy="22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53C382F1-724E-4667-B523-CB692B3ABF1D}"/>
              </a:ext>
            </a:extLst>
          </p:cNvPr>
          <p:cNvCxnSpPr>
            <a:stCxn id="2" idx="1"/>
            <a:endCxn id="5" idx="0"/>
          </p:cNvCxnSpPr>
          <p:nvPr/>
        </p:nvCxnSpPr>
        <p:spPr>
          <a:xfrm rot="10800000" flipV="1">
            <a:off x="1383173" y="3178933"/>
            <a:ext cx="639814" cy="7397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6B5F11A1-F69A-4736-AE56-E5C9B8117E6D}"/>
              </a:ext>
            </a:extLst>
          </p:cNvPr>
          <p:cNvCxnSpPr>
            <a:cxnSpLocks/>
            <a:stCxn id="2" idx="3"/>
            <a:endCxn id="24" idx="0"/>
          </p:cNvCxnSpPr>
          <p:nvPr/>
        </p:nvCxnSpPr>
        <p:spPr>
          <a:xfrm>
            <a:off x="2987629" y="3178933"/>
            <a:ext cx="625559" cy="681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F687DA0D-CF03-4FFE-8B50-165B5E82F27A}"/>
              </a:ext>
            </a:extLst>
          </p:cNvPr>
          <p:cNvCxnSpPr>
            <a:cxnSpLocks/>
          </p:cNvCxnSpPr>
          <p:nvPr/>
        </p:nvCxnSpPr>
        <p:spPr>
          <a:xfrm>
            <a:off x="2505307" y="5034224"/>
            <a:ext cx="0" cy="723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305C4EE-D7CF-4C97-ADFA-DC8051DC2655}"/>
              </a:ext>
            </a:extLst>
          </p:cNvPr>
          <p:cNvSpPr/>
          <p:nvPr/>
        </p:nvSpPr>
        <p:spPr>
          <a:xfrm>
            <a:off x="2973374" y="3860526"/>
            <a:ext cx="1279628" cy="6330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Instruction B</a:t>
            </a:r>
            <a:endParaRPr lang="fr-PF" dirty="0"/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B905FD0A-A663-4E65-8F9F-32330F0E1E4F}"/>
              </a:ext>
            </a:extLst>
          </p:cNvPr>
          <p:cNvCxnSpPr>
            <a:stCxn id="5" idx="2"/>
            <a:endCxn id="24" idx="2"/>
          </p:cNvCxnSpPr>
          <p:nvPr/>
        </p:nvCxnSpPr>
        <p:spPr>
          <a:xfrm rot="5400000" flipH="1" flipV="1">
            <a:off x="2469085" y="3407659"/>
            <a:ext cx="58189" cy="2230015"/>
          </a:xfrm>
          <a:prstGeom prst="bentConnector3">
            <a:avLst>
              <a:gd name="adj1" fmla="val -8245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>
            <a:extLst>
              <a:ext uri="{FF2B5EF4-FFF2-40B4-BE49-F238E27FC236}">
                <a16:creationId xmlns:a16="http://schemas.microsoft.com/office/drawing/2014/main" id="{3C254476-4D05-437E-84B1-2B75F1BB5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206" y="3199577"/>
            <a:ext cx="51054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8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5857785" cy="1179576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L’instruction ELIF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038" y="621792"/>
            <a:ext cx="2476500" cy="365125"/>
          </a:xfrm>
        </p:spPr>
        <p:txBody>
          <a:bodyPr rtlCol="0"/>
          <a:lstStyle/>
          <a:p>
            <a:pPr algn="l" rtl="0"/>
            <a:r>
              <a:rPr lang="fr-FR" dirty="0"/>
              <a:t>Concepts de base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25</a:t>
            </a:fld>
            <a:endParaRPr lang="fr-FR"/>
          </a:p>
        </p:txBody>
      </p:sp>
      <p:sp>
        <p:nvSpPr>
          <p:cNvPr id="6" name="Titre 2">
            <a:extLst>
              <a:ext uri="{FF2B5EF4-FFF2-40B4-BE49-F238E27FC236}">
                <a16:creationId xmlns:a16="http://schemas.microsoft.com/office/drawing/2014/main" id="{2CC32EF5-7304-4088-97B2-2D2FD150E3F3}"/>
              </a:ext>
            </a:extLst>
          </p:cNvPr>
          <p:cNvSpPr txBox="1">
            <a:spLocks/>
          </p:cNvSpPr>
          <p:nvPr/>
        </p:nvSpPr>
        <p:spPr>
          <a:xfrm>
            <a:off x="850391" y="1152461"/>
            <a:ext cx="5812068" cy="553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Les instructions conditionnelles</a:t>
            </a:r>
          </a:p>
        </p:txBody>
      </p:sp>
      <p:sp>
        <p:nvSpPr>
          <p:cNvPr id="2" name="Losange 1">
            <a:extLst>
              <a:ext uri="{FF2B5EF4-FFF2-40B4-BE49-F238E27FC236}">
                <a16:creationId xmlns:a16="http://schemas.microsoft.com/office/drawing/2014/main" id="{743DAE14-1DE7-4C73-861F-B5D7987350DD}"/>
              </a:ext>
            </a:extLst>
          </p:cNvPr>
          <p:cNvSpPr/>
          <p:nvPr/>
        </p:nvSpPr>
        <p:spPr>
          <a:xfrm>
            <a:off x="1306285" y="2679070"/>
            <a:ext cx="964642" cy="924449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/>
              <a:t>IF</a:t>
            </a:r>
            <a:endParaRPr lang="fr-PF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446E6F-E697-4FDF-97F8-59818E8AB128}"/>
              </a:ext>
            </a:extLst>
          </p:cNvPr>
          <p:cNvSpPr/>
          <p:nvPr/>
        </p:nvSpPr>
        <p:spPr>
          <a:xfrm>
            <a:off x="351485" y="3926858"/>
            <a:ext cx="1279628" cy="6330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Instruction A</a:t>
            </a:r>
            <a:endParaRPr lang="fr-PF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795A867-A21E-46D7-9E3A-69F99098A893}"/>
              </a:ext>
            </a:extLst>
          </p:cNvPr>
          <p:cNvSpPr txBox="1"/>
          <p:nvPr/>
        </p:nvSpPr>
        <p:spPr>
          <a:xfrm>
            <a:off x="2380886" y="279215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faux</a:t>
            </a:r>
            <a:endParaRPr lang="fr-PF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6B3EFA4-6860-4732-A582-467BB7A5DBA4}"/>
              </a:ext>
            </a:extLst>
          </p:cNvPr>
          <p:cNvSpPr txBox="1"/>
          <p:nvPr/>
        </p:nvSpPr>
        <p:spPr>
          <a:xfrm>
            <a:off x="626059" y="279215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vrai</a:t>
            </a:r>
            <a:endParaRPr lang="fr-PF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36BB396-F552-4DC4-BDAB-CD6795D5BB6C}"/>
              </a:ext>
            </a:extLst>
          </p:cNvPr>
          <p:cNvCxnSpPr>
            <a:endCxn id="2" idx="0"/>
          </p:cNvCxnSpPr>
          <p:nvPr/>
        </p:nvCxnSpPr>
        <p:spPr>
          <a:xfrm>
            <a:off x="1788605" y="2458676"/>
            <a:ext cx="1" cy="22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53C382F1-724E-4667-B523-CB692B3ABF1D}"/>
              </a:ext>
            </a:extLst>
          </p:cNvPr>
          <p:cNvCxnSpPr>
            <a:stCxn id="2" idx="1"/>
            <a:endCxn id="5" idx="0"/>
          </p:cNvCxnSpPr>
          <p:nvPr/>
        </p:nvCxnSpPr>
        <p:spPr>
          <a:xfrm rot="10800000" flipV="1">
            <a:off x="991299" y="3141294"/>
            <a:ext cx="314986" cy="785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osange 45">
            <a:extLst>
              <a:ext uri="{FF2B5EF4-FFF2-40B4-BE49-F238E27FC236}">
                <a16:creationId xmlns:a16="http://schemas.microsoft.com/office/drawing/2014/main" id="{DB8B3598-36D7-4DDE-9604-6A8E33DD123F}"/>
              </a:ext>
            </a:extLst>
          </p:cNvPr>
          <p:cNvSpPr/>
          <p:nvPr/>
        </p:nvSpPr>
        <p:spPr>
          <a:xfrm>
            <a:off x="2768922" y="3781156"/>
            <a:ext cx="964642" cy="924449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ELIF</a:t>
            </a:r>
            <a:endParaRPr lang="fr-PF" sz="1200" dirty="0"/>
          </a:p>
        </p:txBody>
      </p: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6B5F11A1-F69A-4736-AE56-E5C9B8117E6D}"/>
              </a:ext>
            </a:extLst>
          </p:cNvPr>
          <p:cNvCxnSpPr>
            <a:stCxn id="2" idx="3"/>
            <a:endCxn id="46" idx="0"/>
          </p:cNvCxnSpPr>
          <p:nvPr/>
        </p:nvCxnSpPr>
        <p:spPr>
          <a:xfrm>
            <a:off x="2270927" y="3141295"/>
            <a:ext cx="980316" cy="639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7043AC3-EA11-473E-9F43-0B87E6084BB7}"/>
              </a:ext>
            </a:extLst>
          </p:cNvPr>
          <p:cNvSpPr/>
          <p:nvPr/>
        </p:nvSpPr>
        <p:spPr>
          <a:xfrm>
            <a:off x="2611429" y="5206453"/>
            <a:ext cx="1279628" cy="6330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Instruction B</a:t>
            </a:r>
            <a:endParaRPr lang="fr-PF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D8845D-0F36-46BA-8960-5D0BA52F2431}"/>
              </a:ext>
            </a:extLst>
          </p:cNvPr>
          <p:cNvSpPr/>
          <p:nvPr/>
        </p:nvSpPr>
        <p:spPr>
          <a:xfrm>
            <a:off x="4430650" y="5206453"/>
            <a:ext cx="1279628" cy="6330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Instruction C</a:t>
            </a:r>
            <a:endParaRPr lang="fr-PF" dirty="0"/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F8F65DE4-114F-44D3-A81A-856C7FAAC85A}"/>
              </a:ext>
            </a:extLst>
          </p:cNvPr>
          <p:cNvCxnSpPr>
            <a:endCxn id="49" idx="0"/>
          </p:cNvCxnSpPr>
          <p:nvPr/>
        </p:nvCxnSpPr>
        <p:spPr>
          <a:xfrm>
            <a:off x="3251243" y="4705605"/>
            <a:ext cx="0" cy="50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 : en angle 55">
            <a:extLst>
              <a:ext uri="{FF2B5EF4-FFF2-40B4-BE49-F238E27FC236}">
                <a16:creationId xmlns:a16="http://schemas.microsoft.com/office/drawing/2014/main" id="{0DF45E28-5B3A-4C6A-9DA8-7FB2C356460B}"/>
              </a:ext>
            </a:extLst>
          </p:cNvPr>
          <p:cNvCxnSpPr>
            <a:stCxn id="46" idx="3"/>
            <a:endCxn id="50" idx="0"/>
          </p:cNvCxnSpPr>
          <p:nvPr/>
        </p:nvCxnSpPr>
        <p:spPr>
          <a:xfrm>
            <a:off x="3733564" y="4243381"/>
            <a:ext cx="1336900" cy="963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838BCECC-2F3F-4101-A863-3EA0F47CA717}"/>
              </a:ext>
            </a:extLst>
          </p:cNvPr>
          <p:cNvCxnSpPr>
            <a:stCxn id="49" idx="2"/>
          </p:cNvCxnSpPr>
          <p:nvPr/>
        </p:nvCxnSpPr>
        <p:spPr>
          <a:xfrm>
            <a:off x="3251243" y="5839499"/>
            <a:ext cx="0" cy="148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F687DA0D-CF03-4FFE-8B50-165B5E82F27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91299" y="4559904"/>
            <a:ext cx="0" cy="179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 : en angle 61">
            <a:extLst>
              <a:ext uri="{FF2B5EF4-FFF2-40B4-BE49-F238E27FC236}">
                <a16:creationId xmlns:a16="http://schemas.microsoft.com/office/drawing/2014/main" id="{86A652DE-191C-4123-ACED-1FBC1A83AE50}"/>
              </a:ext>
            </a:extLst>
          </p:cNvPr>
          <p:cNvCxnSpPr>
            <a:stCxn id="50" idx="2"/>
          </p:cNvCxnSpPr>
          <p:nvPr/>
        </p:nvCxnSpPr>
        <p:spPr>
          <a:xfrm rot="5400000">
            <a:off x="2956851" y="3873948"/>
            <a:ext cx="148063" cy="4079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93E09D7A-A5A2-4B3F-8F8E-F875FA05BCC0}"/>
              </a:ext>
            </a:extLst>
          </p:cNvPr>
          <p:cNvSpPr txBox="1"/>
          <p:nvPr/>
        </p:nvSpPr>
        <p:spPr>
          <a:xfrm>
            <a:off x="2636521" y="470902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vrai</a:t>
            </a:r>
            <a:endParaRPr lang="fr-PF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58C8808-B8B3-4A71-8C1A-81CADA20B7B6}"/>
              </a:ext>
            </a:extLst>
          </p:cNvPr>
          <p:cNvSpPr txBox="1"/>
          <p:nvPr/>
        </p:nvSpPr>
        <p:spPr>
          <a:xfrm>
            <a:off x="3761896" y="389411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faux</a:t>
            </a:r>
            <a:endParaRPr lang="fr-PF" dirty="0"/>
          </a:p>
        </p:txBody>
      </p:sp>
      <p:pic>
        <p:nvPicPr>
          <p:cNvPr id="71" name="Image 70">
            <a:extLst>
              <a:ext uri="{FF2B5EF4-FFF2-40B4-BE49-F238E27FC236}">
                <a16:creationId xmlns:a16="http://schemas.microsoft.com/office/drawing/2014/main" id="{87809C2C-F7E1-4576-BD5B-A9052789B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435" y="2655233"/>
            <a:ext cx="67341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9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603279" cy="1179576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C’est à vous !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8132835" cy="3346704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Compléter le programme suivant pour retourner la plus grande valeur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038" y="621792"/>
            <a:ext cx="2476500" cy="365125"/>
          </a:xfrm>
        </p:spPr>
        <p:txBody>
          <a:bodyPr rtlCol="0"/>
          <a:lstStyle/>
          <a:p>
            <a:pPr algn="l" rtl="0"/>
            <a:r>
              <a:rPr lang="fr-FR" dirty="0"/>
              <a:t>Concepts de base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26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F44E1E3-FF52-43B8-ABEF-D05D793B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401" y="3589210"/>
            <a:ext cx="5838825" cy="18192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F7AB285-1196-49BE-8952-435E01099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475" y="1449515"/>
            <a:ext cx="51911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95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527350"/>
            <a:ext cx="10117886" cy="1617784"/>
          </a:xfrm>
        </p:spPr>
        <p:txBody>
          <a:bodyPr rtlCol="0">
            <a:normAutofit fontScale="90000"/>
          </a:bodyPr>
          <a:lstStyle/>
          <a:p>
            <a:r>
              <a:rPr lang="fr-FR" dirty="0"/>
              <a:t>Les boucles</a:t>
            </a:r>
            <a:br>
              <a:rPr lang="fr-FR" dirty="0"/>
            </a:br>
            <a:r>
              <a:rPr lang="fr-FR" sz="2200" dirty="0"/>
              <a:t>Exécuter la même instruction avec différentes variables et/ou tant qu’une condition est vraie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6555244" cy="3346704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La boucle </a:t>
            </a:r>
            <a:r>
              <a:rPr lang="fr-FR" dirty="0" err="1"/>
              <a:t>while</a:t>
            </a:r>
            <a:endParaRPr lang="fr-F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La boucle for…in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Les boucles imbriquées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038" y="621792"/>
            <a:ext cx="2476500" cy="365125"/>
          </a:xfrm>
        </p:spPr>
        <p:txBody>
          <a:bodyPr rtlCol="0"/>
          <a:lstStyle/>
          <a:p>
            <a:pPr algn="l" rtl="0"/>
            <a:r>
              <a:rPr lang="fr-FR" dirty="0"/>
              <a:t>Concepts de base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27</a:t>
            </a:fld>
            <a:endParaRPr lang="fr-FR"/>
          </a:p>
        </p:txBody>
      </p:sp>
      <p:sp>
        <p:nvSpPr>
          <p:cNvPr id="6" name="Losange 5">
            <a:extLst>
              <a:ext uri="{FF2B5EF4-FFF2-40B4-BE49-F238E27FC236}">
                <a16:creationId xmlns:a16="http://schemas.microsoft.com/office/drawing/2014/main" id="{BF34C7EF-9C4B-4244-B5A5-3023CE563F21}"/>
              </a:ext>
            </a:extLst>
          </p:cNvPr>
          <p:cNvSpPr/>
          <p:nvPr/>
        </p:nvSpPr>
        <p:spPr>
          <a:xfrm>
            <a:off x="5978769" y="3097835"/>
            <a:ext cx="1316334" cy="1266093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FOR / WHILE</a:t>
            </a:r>
            <a:endParaRPr lang="fr-PF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B59190-5767-483F-90C0-355142F4FEB8}"/>
              </a:ext>
            </a:extLst>
          </p:cNvPr>
          <p:cNvSpPr/>
          <p:nvPr/>
        </p:nvSpPr>
        <p:spPr>
          <a:xfrm>
            <a:off x="7697038" y="4434272"/>
            <a:ext cx="1617784" cy="8641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Instruction</a:t>
            </a:r>
            <a:endParaRPr lang="fr-PF" dirty="0"/>
          </a:p>
        </p:txBody>
      </p: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81557160-6C2E-4830-BEEA-5D12C35CF95D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7295103" y="3730882"/>
            <a:ext cx="1210827" cy="7033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FD1F60CC-C47C-457F-B449-C7283A8BBE60}"/>
              </a:ext>
            </a:extLst>
          </p:cNvPr>
          <p:cNvCxnSpPr>
            <a:stCxn id="7" idx="2"/>
            <a:endCxn id="6" idx="0"/>
          </p:cNvCxnSpPr>
          <p:nvPr/>
        </p:nvCxnSpPr>
        <p:spPr>
          <a:xfrm rot="5400000" flipH="1">
            <a:off x="6471135" y="3263636"/>
            <a:ext cx="2200596" cy="1868994"/>
          </a:xfrm>
          <a:prstGeom prst="bentConnector5">
            <a:avLst>
              <a:gd name="adj1" fmla="val -26826"/>
              <a:gd name="adj2" fmla="val -62635"/>
              <a:gd name="adj3" fmla="val 1103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B532F16-A477-4CEE-A03D-157CB72C9448}"/>
              </a:ext>
            </a:extLst>
          </p:cNvPr>
          <p:cNvCxnSpPr>
            <a:stCxn id="6" idx="2"/>
          </p:cNvCxnSpPr>
          <p:nvPr/>
        </p:nvCxnSpPr>
        <p:spPr>
          <a:xfrm flipH="1">
            <a:off x="6636935" y="4363928"/>
            <a:ext cx="1" cy="154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EFB564C5-2D88-4622-932D-A39BF4675163}"/>
              </a:ext>
            </a:extLst>
          </p:cNvPr>
          <p:cNvSpPr txBox="1"/>
          <p:nvPr/>
        </p:nvSpPr>
        <p:spPr>
          <a:xfrm>
            <a:off x="7395587" y="336154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vrai</a:t>
            </a:r>
            <a:endParaRPr lang="fr-PF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90030EE-0A3C-48DF-9858-3AFAD38A7FCC}"/>
              </a:ext>
            </a:extLst>
          </p:cNvPr>
          <p:cNvSpPr txBox="1"/>
          <p:nvPr/>
        </p:nvSpPr>
        <p:spPr>
          <a:xfrm>
            <a:off x="5978768" y="4277181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faux</a:t>
            </a:r>
            <a:endParaRPr lang="fr-PF" dirty="0"/>
          </a:p>
        </p:txBody>
      </p:sp>
    </p:spTree>
    <p:extLst>
      <p:ext uri="{BB962C8B-B14F-4D97-AF65-F5344CB8AC3E}">
        <p14:creationId xmlns:p14="http://schemas.microsoft.com/office/powerpoint/2010/main" val="761763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5857785" cy="1179576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La boucle </a:t>
            </a:r>
            <a:r>
              <a:rPr lang="fr-FR" dirty="0" err="1"/>
              <a:t>while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038" y="621792"/>
            <a:ext cx="2476500" cy="365125"/>
          </a:xfrm>
        </p:spPr>
        <p:txBody>
          <a:bodyPr rtlCol="0"/>
          <a:lstStyle/>
          <a:p>
            <a:pPr algn="l" rtl="0"/>
            <a:r>
              <a:rPr lang="fr-FR" dirty="0"/>
              <a:t>Concepts de base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28</a:t>
            </a:fld>
            <a:endParaRPr lang="fr-FR"/>
          </a:p>
        </p:txBody>
      </p:sp>
      <p:sp>
        <p:nvSpPr>
          <p:cNvPr id="6" name="Titre 2">
            <a:extLst>
              <a:ext uri="{FF2B5EF4-FFF2-40B4-BE49-F238E27FC236}">
                <a16:creationId xmlns:a16="http://schemas.microsoft.com/office/drawing/2014/main" id="{2CC32EF5-7304-4088-97B2-2D2FD150E3F3}"/>
              </a:ext>
            </a:extLst>
          </p:cNvPr>
          <p:cNvSpPr txBox="1">
            <a:spLocks/>
          </p:cNvSpPr>
          <p:nvPr/>
        </p:nvSpPr>
        <p:spPr>
          <a:xfrm>
            <a:off x="850391" y="1152461"/>
            <a:ext cx="5812068" cy="553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Les boucles</a:t>
            </a:r>
          </a:p>
        </p:txBody>
      </p:sp>
      <p:sp>
        <p:nvSpPr>
          <p:cNvPr id="42" name="Espace réservé du contenu 3">
            <a:extLst>
              <a:ext uri="{FF2B5EF4-FFF2-40B4-BE49-F238E27FC236}">
                <a16:creationId xmlns:a16="http://schemas.microsoft.com/office/drawing/2014/main" id="{508994CA-2915-4B48-836F-373028008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2978" y="2889504"/>
            <a:ext cx="6555244" cy="3346704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Exécute l’instruction tant que la condition est vraie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Lorsque la condition devient fausse on sort de la boucle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On peut utiliser l’instruction conditionnelle ‘</a:t>
            </a:r>
            <a:r>
              <a:rPr lang="fr-FR" dirty="0" err="1"/>
              <a:t>else</a:t>
            </a:r>
            <a:r>
              <a:rPr lang="fr-FR" dirty="0"/>
              <a:t>’ dans le cas où on sors de la boucle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1AE8DC58-1148-4B99-84EF-6010421A2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91" y="2889504"/>
            <a:ext cx="3028950" cy="2619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51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5857785" cy="1179576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La boucle for…in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038" y="621792"/>
            <a:ext cx="2476500" cy="365125"/>
          </a:xfrm>
        </p:spPr>
        <p:txBody>
          <a:bodyPr rtlCol="0"/>
          <a:lstStyle/>
          <a:p>
            <a:pPr algn="l" rtl="0"/>
            <a:r>
              <a:rPr lang="fr-FR" dirty="0"/>
              <a:t>Concepts de base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29</a:t>
            </a:fld>
            <a:endParaRPr lang="fr-FR"/>
          </a:p>
        </p:txBody>
      </p:sp>
      <p:sp>
        <p:nvSpPr>
          <p:cNvPr id="6" name="Titre 2">
            <a:extLst>
              <a:ext uri="{FF2B5EF4-FFF2-40B4-BE49-F238E27FC236}">
                <a16:creationId xmlns:a16="http://schemas.microsoft.com/office/drawing/2014/main" id="{2CC32EF5-7304-4088-97B2-2D2FD150E3F3}"/>
              </a:ext>
            </a:extLst>
          </p:cNvPr>
          <p:cNvSpPr txBox="1">
            <a:spLocks/>
          </p:cNvSpPr>
          <p:nvPr/>
        </p:nvSpPr>
        <p:spPr>
          <a:xfrm>
            <a:off x="850391" y="1152461"/>
            <a:ext cx="5812068" cy="553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Les boucles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253B08D0-E430-46BD-BCE7-0FB794CCD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2978" y="2889504"/>
            <a:ext cx="6555244" cy="3346704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Exécute un bloc d’instruction pour chaque valeur d’un ensemble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Cet ensemble peut être :</a:t>
            </a:r>
          </a:p>
          <a:p>
            <a:pPr marL="571500" lvl="1" indent="-342900"/>
            <a:r>
              <a:rPr lang="fr-FR" dirty="0"/>
              <a:t>Une liste</a:t>
            </a:r>
          </a:p>
          <a:p>
            <a:pPr marL="571500" lvl="1" indent="-342900"/>
            <a:r>
              <a:rPr lang="fr-FR" dirty="0"/>
              <a:t>Un tuple</a:t>
            </a:r>
          </a:p>
          <a:p>
            <a:pPr marL="571500" lvl="1" indent="-342900"/>
            <a:r>
              <a:rPr lang="fr-FR" dirty="0"/>
              <a:t>Un dictionnaire</a:t>
            </a:r>
          </a:p>
          <a:p>
            <a:pPr marL="571500" lvl="1" indent="-342900"/>
            <a:r>
              <a:rPr lang="fr-FR" dirty="0"/>
              <a:t>Un ‘range’ (par exemple de 1 à 5)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248BDA3-95AC-41F1-9E20-7D5231FE8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91" y="2543453"/>
            <a:ext cx="3329723" cy="18234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B338377-D579-4C82-B28C-8E1A94B90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91" y="4482473"/>
            <a:ext cx="3942673" cy="2152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459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822" y="927050"/>
            <a:ext cx="9462985" cy="2276856"/>
          </a:xfrm>
        </p:spPr>
        <p:txBody>
          <a:bodyPr rtlCol="0">
            <a:normAutofit/>
          </a:bodyPr>
          <a:lstStyle/>
          <a:p>
            <a:pPr algn="r" rtl="0"/>
            <a:r>
              <a:rPr lang="fr-FR" sz="6000" dirty="0">
                <a:solidFill>
                  <a:schemeClr val="bg1"/>
                </a:solidFill>
              </a:rPr>
              <a:t>Présentation de Python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mercredi 30 mars 2022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INTRODUCTION à python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652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603279" cy="1179576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C’est à vous !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5542458" cy="3346704"/>
          </a:xfrm>
        </p:spPr>
        <p:txBody>
          <a:bodyPr rtlCol="0">
            <a:normAutofit lnSpcReduction="10000"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Afficher tous les entiers de 1 à 10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Afficher les nombres pairs de 1 à 10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Afficher tous les multiples de 5 jusqu’à 50 par ordre décroissant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Afficher la table de 7 jusqu’à 70 :</a:t>
            </a:r>
          </a:p>
          <a:p>
            <a:pPr marL="571500" lvl="1" indent="-342900"/>
            <a:r>
              <a:rPr lang="fr-FR" dirty="0"/>
              <a:t>1 x 7 = 7</a:t>
            </a:r>
          </a:p>
          <a:p>
            <a:pPr marL="571500" lvl="1" indent="-342900"/>
            <a:r>
              <a:rPr lang="fr-FR" dirty="0"/>
              <a:t>2 x 7 = 14</a:t>
            </a:r>
          </a:p>
          <a:p>
            <a:pPr marL="571500" lvl="1" indent="-342900"/>
            <a:r>
              <a:rPr lang="fr-FR" dirty="0"/>
              <a:t>3 x 7 = 21</a:t>
            </a:r>
          </a:p>
          <a:p>
            <a:pPr marL="571500" lvl="1" indent="-342900"/>
            <a:r>
              <a:rPr lang="fr-FR" dirty="0"/>
              <a:t>Etc…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038" y="621792"/>
            <a:ext cx="2476500" cy="365125"/>
          </a:xfrm>
        </p:spPr>
        <p:txBody>
          <a:bodyPr rtlCol="0"/>
          <a:lstStyle/>
          <a:p>
            <a:pPr algn="l" rtl="0"/>
            <a:r>
              <a:rPr lang="fr-FR" dirty="0"/>
              <a:t>Concepts de base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30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C6C2F3-0701-43ED-9D17-DBAEB5DC3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755" y="2119854"/>
            <a:ext cx="3505689" cy="35247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572374-6755-4DFC-B656-3887FEFE5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464" y="2300854"/>
            <a:ext cx="3896269" cy="31627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49391F-7E5C-40E6-BA41-B4C7D6CF2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755" y="2215116"/>
            <a:ext cx="3496163" cy="3334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D7F466-6969-48BB-986D-A62809843F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8229" y="2248002"/>
            <a:ext cx="3391373" cy="21434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9016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527350"/>
            <a:ext cx="8500102" cy="1617784"/>
          </a:xfrm>
        </p:spPr>
        <p:txBody>
          <a:bodyPr rtlCol="0">
            <a:normAutofit fontScale="90000"/>
          </a:bodyPr>
          <a:lstStyle/>
          <a:p>
            <a:r>
              <a:rPr lang="fr-FR" dirty="0"/>
              <a:t>Les fonctions</a:t>
            </a:r>
            <a:br>
              <a:rPr lang="fr-FR" dirty="0"/>
            </a:br>
            <a:r>
              <a:rPr lang="fr-FR" sz="2200" dirty="0"/>
              <a:t>Répéter la même suite d’instructions avec des paramètres différents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762436"/>
            <a:ext cx="6555244" cy="3346704"/>
          </a:xfrm>
        </p:spPr>
        <p:txBody>
          <a:bodyPr rtlCol="0">
            <a:normAutofit fontScale="92500" lnSpcReduction="20000"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Il existe des fonctions déjà importées dans Python, par exemple :</a:t>
            </a:r>
          </a:p>
          <a:p>
            <a:pPr marL="571500" lvl="1" indent="-342900"/>
            <a:r>
              <a:rPr lang="fr-FR" dirty="0" err="1"/>
              <a:t>print</a:t>
            </a:r>
            <a:r>
              <a:rPr lang="fr-FR" dirty="0"/>
              <a:t>()</a:t>
            </a:r>
          </a:p>
          <a:p>
            <a:pPr marL="571500" lvl="1" indent="-342900"/>
            <a:r>
              <a:rPr lang="fr-FR" dirty="0"/>
              <a:t>input()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Il est aussi possible de créer ses propres fonctions.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Syntaxe : </a:t>
            </a:r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nom_fonction</a:t>
            </a:r>
            <a:r>
              <a:rPr lang="fr-FR" dirty="0"/>
              <a:t>(variables)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Le corps de la fonction est indenté (comme pour les boucles)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Si la fonction doit retourner une valeur on utilise la fonction return()</a:t>
            </a:r>
          </a:p>
          <a:p>
            <a:pPr rtl="0"/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038" y="621792"/>
            <a:ext cx="2476500" cy="365125"/>
          </a:xfrm>
        </p:spPr>
        <p:txBody>
          <a:bodyPr rtlCol="0"/>
          <a:lstStyle/>
          <a:p>
            <a:pPr algn="l" rtl="0"/>
            <a:r>
              <a:rPr lang="fr-FR" dirty="0"/>
              <a:t>Concepts de base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31</a:t>
            </a:fld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C65E2-1803-4A45-94F4-E53FC1C09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354" y="3040883"/>
            <a:ext cx="3695801" cy="16177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7521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603279" cy="1179576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C’est à vous !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5542458" cy="3346704"/>
          </a:xfrm>
        </p:spPr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En utilisant le script de l’exercice précédent créez une fonction </a:t>
            </a:r>
            <a:r>
              <a:rPr lang="fr-FR" dirty="0" err="1"/>
              <a:t>tableMult</a:t>
            </a:r>
            <a:r>
              <a:rPr lang="fr-FR" dirty="0"/>
              <a:t> (nb) affichant la table de multiplication de 1 à 10 du nombre nb.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Affichez le résultat. Par exemple pour la table de multiplication de 7 vous utiliserez la commande </a:t>
            </a:r>
            <a:r>
              <a:rPr lang="fr-FR" dirty="0" err="1"/>
              <a:t>tableMult</a:t>
            </a:r>
            <a:r>
              <a:rPr lang="fr-FR" dirty="0"/>
              <a:t> (7).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038" y="621792"/>
            <a:ext cx="2476500" cy="365125"/>
          </a:xfrm>
        </p:spPr>
        <p:txBody>
          <a:bodyPr rtlCol="0"/>
          <a:lstStyle/>
          <a:p>
            <a:pPr algn="l" rtl="0"/>
            <a:r>
              <a:rPr lang="fr-FR" dirty="0"/>
              <a:t>Concepts de base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32</a:t>
            </a:fld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9AF60-F841-492A-AE65-4FEFE6078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345" y="2176271"/>
            <a:ext cx="3140510" cy="33467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4983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527350"/>
            <a:ext cx="8500102" cy="1617784"/>
          </a:xfrm>
        </p:spPr>
        <p:txBody>
          <a:bodyPr rtlCol="0">
            <a:normAutofit fontScale="90000"/>
          </a:bodyPr>
          <a:lstStyle/>
          <a:p>
            <a:r>
              <a:rPr lang="fr-FR" dirty="0"/>
              <a:t>Les </a:t>
            </a:r>
            <a:r>
              <a:rPr lang="fr-FR" dirty="0" err="1"/>
              <a:t>DataFrames</a:t>
            </a:r>
            <a:r>
              <a:rPr lang="fr-FR" dirty="0"/>
              <a:t> avec </a:t>
            </a:r>
            <a:br>
              <a:rPr lang="fr-FR" dirty="0"/>
            </a:br>
            <a:r>
              <a:rPr lang="fr-FR" sz="2200" dirty="0"/>
              <a:t>Puiser dans des données externes les informations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0" y="2762436"/>
            <a:ext cx="9828119" cy="3346704"/>
          </a:xfrm>
        </p:spPr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Un </a:t>
            </a:r>
            <a:r>
              <a:rPr lang="fr-FR" dirty="0" err="1"/>
              <a:t>DataFrame</a:t>
            </a:r>
            <a:r>
              <a:rPr lang="fr-FR" dirty="0"/>
              <a:t> est un tableau de données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On utilise la bibliothèque Pandas pour charger et exploiter les données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Il est donc nécessaire de commencer par charger la bibliothèque avec : </a:t>
            </a:r>
            <a:r>
              <a:rPr lang="fr-FR" i="1" dirty="0"/>
              <a:t>import pandas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Il est possible de donner un alias à une bibliothèque pour rendre le code plus lisible : </a:t>
            </a:r>
            <a:r>
              <a:rPr lang="fr-FR" i="1" dirty="0"/>
              <a:t>import pandas as </a:t>
            </a:r>
            <a:r>
              <a:rPr lang="fr-FR" i="1" dirty="0" err="1"/>
              <a:t>pd</a:t>
            </a:r>
            <a:endParaRPr lang="fr-FR" i="1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Les fonctions seront alors appelées par </a:t>
            </a:r>
            <a:r>
              <a:rPr lang="fr-FR" dirty="0" err="1"/>
              <a:t>pandas.function</a:t>
            </a:r>
            <a:r>
              <a:rPr lang="fr-FR" dirty="0"/>
              <a:t>() ou </a:t>
            </a:r>
            <a:r>
              <a:rPr lang="fr-FR" dirty="0" err="1"/>
              <a:t>pd.function</a:t>
            </a:r>
            <a:r>
              <a:rPr lang="fr-FR" dirty="0"/>
              <a:t>() si un alias a été créé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038" y="621792"/>
            <a:ext cx="2476500" cy="365125"/>
          </a:xfrm>
        </p:spPr>
        <p:txBody>
          <a:bodyPr rtlCol="0"/>
          <a:lstStyle/>
          <a:p>
            <a:pPr algn="l" rtl="0"/>
            <a:r>
              <a:rPr lang="fr-FR" dirty="0"/>
              <a:t>Concepts de base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33</a:t>
            </a:fld>
            <a:endParaRPr lang="fr-FR"/>
          </a:p>
        </p:txBody>
      </p:sp>
      <p:pic>
        <p:nvPicPr>
          <p:cNvPr id="7" name="Picture 26">
            <a:extLst>
              <a:ext uri="{FF2B5EF4-FFF2-40B4-BE49-F238E27FC236}">
                <a16:creationId xmlns:a16="http://schemas.microsoft.com/office/drawing/2014/main" id="{DDA3EA9E-EEDC-46CA-BC94-6DD526640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154" y="1384398"/>
            <a:ext cx="2513382" cy="101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768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527350"/>
            <a:ext cx="8500102" cy="1617784"/>
          </a:xfrm>
        </p:spPr>
        <p:txBody>
          <a:bodyPr rtlCol="0">
            <a:normAutofit fontScale="90000"/>
          </a:bodyPr>
          <a:lstStyle/>
          <a:p>
            <a:r>
              <a:rPr lang="fr-FR" dirty="0"/>
              <a:t>Les </a:t>
            </a:r>
            <a:r>
              <a:rPr lang="fr-FR" dirty="0" err="1"/>
              <a:t>DataFrames</a:t>
            </a:r>
            <a:r>
              <a:rPr lang="fr-FR" dirty="0"/>
              <a:t> avec </a:t>
            </a:r>
            <a:br>
              <a:rPr lang="fr-FR" dirty="0"/>
            </a:br>
            <a:r>
              <a:rPr lang="fr-FR" sz="2200" dirty="0"/>
              <a:t>Exploiter les données externes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0" y="2762436"/>
            <a:ext cx="9828119" cy="3346704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Comment manipuler les données ?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Charger des données : </a:t>
            </a:r>
            <a:r>
              <a:rPr lang="fr-FR" i="1" dirty="0" err="1"/>
              <a:t>df</a:t>
            </a:r>
            <a:r>
              <a:rPr lang="fr-FR" i="1" dirty="0"/>
              <a:t> = </a:t>
            </a:r>
            <a:r>
              <a:rPr lang="fr-FR" i="1" dirty="0" err="1"/>
              <a:t>pandas.read_csv</a:t>
            </a:r>
            <a:r>
              <a:rPr lang="fr-FR" i="1" dirty="0"/>
              <a:t>() </a:t>
            </a:r>
            <a:r>
              <a:rPr lang="fr-FR" dirty="0"/>
              <a:t>(permet de charger un csv en mémoire et en faire un objet </a:t>
            </a:r>
            <a:r>
              <a:rPr lang="fr-FR" dirty="0" err="1"/>
              <a:t>df</a:t>
            </a:r>
            <a:r>
              <a:rPr lang="fr-FR" dirty="0"/>
              <a:t> de type </a:t>
            </a:r>
            <a:r>
              <a:rPr lang="fr-FR" dirty="0" err="1"/>
              <a:t>DataFrame</a:t>
            </a:r>
            <a:r>
              <a:rPr lang="fr-FR" dirty="0"/>
              <a:t>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Extraire une colonne du </a:t>
            </a:r>
            <a:r>
              <a:rPr lang="fr-FR" dirty="0" err="1"/>
              <a:t>DataFrame</a:t>
            </a:r>
            <a:r>
              <a:rPr lang="fr-FR" dirty="0"/>
              <a:t> : </a:t>
            </a:r>
            <a:r>
              <a:rPr lang="fr-FR" i="1" dirty="0"/>
              <a:t>data [‘</a:t>
            </a:r>
            <a:r>
              <a:rPr lang="fr-FR" i="1" dirty="0" err="1"/>
              <a:t>nom_colonne</a:t>
            </a:r>
            <a:r>
              <a:rPr lang="fr-FR" i="1" dirty="0"/>
              <a:t>’]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Extraire une cellule du </a:t>
            </a:r>
            <a:r>
              <a:rPr lang="fr-FR" dirty="0" err="1"/>
              <a:t>DataFrame</a:t>
            </a:r>
            <a:r>
              <a:rPr lang="fr-FR" dirty="0"/>
              <a:t> : </a:t>
            </a:r>
            <a:r>
              <a:rPr lang="fr-FR" i="1" dirty="0"/>
              <a:t>data [‘</a:t>
            </a:r>
            <a:r>
              <a:rPr lang="fr-FR" i="1" dirty="0" err="1"/>
              <a:t>nom_colonne</a:t>
            </a:r>
            <a:r>
              <a:rPr lang="fr-FR" i="1" dirty="0"/>
              <a:t>’][</a:t>
            </a:r>
            <a:r>
              <a:rPr lang="fr-FR" i="1" dirty="0" err="1"/>
              <a:t>numero</a:t>
            </a:r>
            <a:r>
              <a:rPr lang="fr-FR" i="1" dirty="0"/>
              <a:t> de ligne]</a:t>
            </a:r>
          </a:p>
          <a:p>
            <a:pPr rtl="0"/>
            <a:r>
              <a:rPr lang="fr-FR" dirty="0"/>
              <a:t>				    ou </a:t>
            </a:r>
            <a:r>
              <a:rPr lang="fr-FR" i="1" dirty="0" err="1"/>
              <a:t>data.iat</a:t>
            </a:r>
            <a:r>
              <a:rPr lang="fr-FR" i="1" dirty="0"/>
              <a:t> [</a:t>
            </a:r>
            <a:r>
              <a:rPr lang="fr-FR" i="1" dirty="0" err="1"/>
              <a:t>numero</a:t>
            </a:r>
            <a:r>
              <a:rPr lang="fr-FR" i="1" dirty="0"/>
              <a:t> de ligne, </a:t>
            </a:r>
            <a:r>
              <a:rPr lang="fr-FR" i="1" dirty="0" err="1"/>
              <a:t>numero</a:t>
            </a:r>
            <a:r>
              <a:rPr lang="fr-FR" i="1" dirty="0"/>
              <a:t> de colonne]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Extraire une ligne du </a:t>
            </a:r>
            <a:r>
              <a:rPr lang="fr-FR" dirty="0" err="1"/>
              <a:t>DataFrame</a:t>
            </a:r>
            <a:r>
              <a:rPr lang="fr-FR" dirty="0"/>
              <a:t> : </a:t>
            </a:r>
            <a:r>
              <a:rPr lang="fr-FR" i="1" dirty="0" err="1"/>
              <a:t>data.iloc</a:t>
            </a:r>
            <a:r>
              <a:rPr lang="fr-FR" i="1" dirty="0"/>
              <a:t> [3]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038" y="621792"/>
            <a:ext cx="2476500" cy="365125"/>
          </a:xfrm>
        </p:spPr>
        <p:txBody>
          <a:bodyPr rtlCol="0"/>
          <a:lstStyle/>
          <a:p>
            <a:pPr algn="l" rtl="0"/>
            <a:r>
              <a:rPr lang="fr-FR" dirty="0"/>
              <a:t>Concepts de base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34</a:t>
            </a:fld>
            <a:endParaRPr lang="fr-FR"/>
          </a:p>
        </p:txBody>
      </p:sp>
      <p:pic>
        <p:nvPicPr>
          <p:cNvPr id="7" name="Picture 26">
            <a:extLst>
              <a:ext uri="{FF2B5EF4-FFF2-40B4-BE49-F238E27FC236}">
                <a16:creationId xmlns:a16="http://schemas.microsoft.com/office/drawing/2014/main" id="{DDA3EA9E-EEDC-46CA-BC94-6DD526640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151" y="1384398"/>
            <a:ext cx="2513382" cy="101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CD5928-5BF2-444B-88E3-6B1BFC6BF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89" y="3635637"/>
            <a:ext cx="9654669" cy="31545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46403B-78EB-4A71-8478-A19C993B6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672" y="2574025"/>
            <a:ext cx="6563080" cy="9113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1841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677" y="695744"/>
            <a:ext cx="9334132" cy="2276856"/>
          </a:xfrm>
        </p:spPr>
        <p:txBody>
          <a:bodyPr rtlCol="0">
            <a:normAutofit fontScale="90000"/>
          </a:bodyPr>
          <a:lstStyle/>
          <a:p>
            <a:pPr rtl="0"/>
            <a:br>
              <a:rPr lang="fr-FR" dirty="0"/>
            </a:br>
            <a:r>
              <a:rPr lang="fr-FR" dirty="0"/>
              <a:t>félicitations !</a:t>
            </a:r>
            <a:br>
              <a:rPr lang="fr-FR" dirty="0"/>
            </a:br>
            <a:br>
              <a:rPr lang="fr-FR" dirty="0"/>
            </a:br>
            <a:r>
              <a:rPr lang="fr-FR" dirty="0"/>
              <a:t>Vous êtes prêts à programmer en python !</a:t>
            </a:r>
          </a:p>
        </p:txBody>
      </p:sp>
      <p:sp>
        <p:nvSpPr>
          <p:cNvPr id="23" name="Espace réservé du pied de page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INTRODUCTION à python</a:t>
            </a:r>
          </a:p>
        </p:txBody>
      </p: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35</a:t>
            </a:fld>
            <a:endParaRPr lang="fr-FR"/>
          </a:p>
        </p:txBody>
      </p:sp>
      <p:pic>
        <p:nvPicPr>
          <p:cNvPr id="20482" name="Picture 2" descr="Well Done Reaction GIF">
            <a:extLst>
              <a:ext uri="{FF2B5EF4-FFF2-40B4-BE49-F238E27FC236}">
                <a16:creationId xmlns:a16="http://schemas.microsoft.com/office/drawing/2014/main" id="{8180A0D3-C1FB-4BA9-B3ED-E93761CCC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429000"/>
            <a:ext cx="4572000" cy="206692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sz="3600"/>
              <a:t>La meilleure manière de commencer, c’est d’arrêter de parler et de s’y mettre.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sz="1800"/>
              <a:t>Walt Disney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INTRODUCTION à python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36</a:t>
            </a:fld>
            <a:endParaRPr lang="fr-FR"/>
          </a:p>
        </p:txBody>
      </p:sp>
      <p:pic>
        <p:nvPicPr>
          <p:cNvPr id="8" name="Espace réservé d’image 7" descr="coucher de soleil sur des montagnes">
            <a:extLst>
              <a:ext uri="{FF2B5EF4-FFF2-40B4-BE49-F238E27FC236}">
                <a16:creationId xmlns:a16="http://schemas.microsoft.com/office/drawing/2014/main" id="{8DD372BB-220C-48D2-B19A-562BE88C21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464" y="927050"/>
            <a:ext cx="8524343" cy="1490835"/>
          </a:xfrm>
        </p:spPr>
        <p:txBody>
          <a:bodyPr rtlCol="0">
            <a:normAutofit fontScale="90000"/>
          </a:bodyPr>
          <a:lstStyle/>
          <a:p>
            <a:pPr algn="r" rtl="0"/>
            <a:r>
              <a:rPr lang="fr-FR" sz="6000" dirty="0">
                <a:solidFill>
                  <a:schemeClr val="bg1"/>
                </a:solidFill>
              </a:rPr>
              <a:t>PROJET 1 :</a:t>
            </a:r>
            <a:br>
              <a:rPr lang="fr-FR" sz="6000" dirty="0">
                <a:solidFill>
                  <a:schemeClr val="bg1"/>
                </a:solidFill>
              </a:rPr>
            </a:br>
            <a:r>
              <a:rPr lang="fr-FR" sz="6000" dirty="0">
                <a:solidFill>
                  <a:schemeClr val="bg1"/>
                </a:solidFill>
              </a:rPr>
              <a:t>le juste prix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mercredi 30 mars 2022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INTRODUCTION à python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37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38B08B-F172-4880-9768-AFDD38A92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3089713"/>
            <a:ext cx="22479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858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Consignes</a:t>
            </a:r>
            <a:br>
              <a:rPr lang="fr-FR" dirty="0"/>
            </a:br>
            <a:r>
              <a:rPr lang="fr-FR" sz="2000" dirty="0"/>
              <a:t>C’est plus ? C’est moins ?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9583147" cy="3346704"/>
          </a:xfrm>
        </p:spPr>
        <p:txBody>
          <a:bodyPr rtlCol="0">
            <a:normAutofit fontScale="92500"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Le programme détermine un prix aléatoire entre 30 et 100 $ que le joueur doit deviner</a:t>
            </a:r>
          </a:p>
          <a:p>
            <a:pPr marL="571500" lvl="1" indent="-3429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dirty="0"/>
              <a:t>Commencer le programme par </a:t>
            </a:r>
            <a:r>
              <a:rPr lang="fr-FR" i="1" dirty="0"/>
              <a:t>import </a:t>
            </a:r>
            <a:r>
              <a:rPr lang="fr-FR" i="1" dirty="0" err="1"/>
              <a:t>random</a:t>
            </a:r>
            <a:r>
              <a:rPr lang="fr-FR" i="1" dirty="0"/>
              <a:t> </a:t>
            </a:r>
            <a:r>
              <a:rPr lang="fr-FR" dirty="0"/>
              <a:t>et utiliser la fonction </a:t>
            </a:r>
            <a:r>
              <a:rPr lang="fr-FR" i="1" dirty="0" err="1"/>
              <a:t>random.randint</a:t>
            </a:r>
            <a:r>
              <a:rPr lang="fr-FR" i="1" dirty="0"/>
              <a:t>() </a:t>
            </a:r>
            <a:r>
              <a:rPr lang="fr-FR" dirty="0"/>
              <a:t>pour générer un chiffre aléatoire</a:t>
            </a:r>
          </a:p>
          <a:p>
            <a:pPr marL="571500" lvl="1" indent="-3429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dirty="0"/>
              <a:t>Utiliser la fonction </a:t>
            </a:r>
            <a:r>
              <a:rPr lang="fr-FR" i="1" dirty="0"/>
              <a:t>input() </a:t>
            </a:r>
            <a:r>
              <a:rPr lang="fr-FR" dirty="0"/>
              <a:t>pour que l’utilisateur puisse faire une proposition. Attention au type de variable récupéré !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A chaque proposition le programme lui indique si le prix est supérieur ou inferieur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Le joueur a droit à 10 propositions. Si il trouve le bon prix alors il a gagné</a:t>
            </a:r>
          </a:p>
          <a:p>
            <a:pPr marL="571500" lvl="1" indent="-3429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fr-FR" dirty="0"/>
              <a:t>Utiliser l’instruction break pour sortir de la boucle en cas de bonne réponse ou si il a fait 10 propositions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038" y="621792"/>
            <a:ext cx="1607376" cy="365125"/>
          </a:xfrm>
        </p:spPr>
        <p:txBody>
          <a:bodyPr rtlCol="0"/>
          <a:lstStyle/>
          <a:p>
            <a:pPr algn="l" rtl="0"/>
            <a:r>
              <a:rPr lang="fr-FR" dirty="0"/>
              <a:t>PROJET 1 :</a:t>
            </a:r>
            <a:br>
              <a:rPr lang="fr-FR" dirty="0"/>
            </a:br>
            <a:r>
              <a:rPr lang="fr-FR" dirty="0"/>
              <a:t>le juste prix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617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Aller plus loin …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9583147" cy="3346704"/>
          </a:xfrm>
        </p:spPr>
        <p:txBody>
          <a:bodyPr rtlCol="0">
            <a:normAutofit fontScale="92500" lnSpcReduction="10000"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Que se passe t’il si le joueur entre autre chose qu’un nombre ? Comment y remédier ?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Insérer un « </a:t>
            </a:r>
            <a:r>
              <a:rPr lang="fr-FR" dirty="0" err="1"/>
              <a:t>cheatcode</a:t>
            </a:r>
            <a:r>
              <a:rPr lang="fr-FR" dirty="0"/>
              <a:t> » dans le programme pour qu’il affiche le prix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Permettre au joueur de choisir le prix mini, le prix maxi et le nombre de propositions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Encore plus loin… </a:t>
            </a:r>
          </a:p>
          <a:p>
            <a:pPr marL="571500" lvl="1" indent="-342900"/>
            <a:r>
              <a:rPr lang="fr-FR" dirty="0"/>
              <a:t>Faire jouer le programme contre lui même</a:t>
            </a:r>
          </a:p>
          <a:p>
            <a:pPr marL="571500" lvl="1" indent="-342900"/>
            <a:r>
              <a:rPr lang="fr-FR" dirty="0"/>
              <a:t>Calculer des statistiques (prix moyen, nombre moyen de propositions pour trouver le bon prix…)</a:t>
            </a:r>
          </a:p>
          <a:p>
            <a:pPr marL="571500" lvl="1" indent="-342900"/>
            <a:r>
              <a:rPr lang="fr-FR" dirty="0"/>
              <a:t>Afficher l’ensemble des résultats sous la forme d’un graphique (distribution des prix par exemple).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038" y="621792"/>
            <a:ext cx="1607376" cy="365125"/>
          </a:xfrm>
        </p:spPr>
        <p:txBody>
          <a:bodyPr rtlCol="0"/>
          <a:lstStyle/>
          <a:p>
            <a:pPr algn="l" rtl="0"/>
            <a:r>
              <a:rPr lang="fr-FR" dirty="0"/>
              <a:t>PROJET 1 :</a:t>
            </a:r>
            <a:br>
              <a:rPr lang="fr-FR" dirty="0"/>
            </a:br>
            <a:r>
              <a:rPr lang="fr-FR" dirty="0"/>
              <a:t>le juste prix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696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pour une image  10">
            <a:extLst>
              <a:ext uri="{FF2B5EF4-FFF2-40B4-BE49-F238E27FC236}">
                <a16:creationId xmlns:a16="http://schemas.microsoft.com/office/drawing/2014/main" id="{9981468F-9101-4BAC-BE0A-6A9820457D7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>
          <a:xfrm>
            <a:off x="7451725" y="1665288"/>
            <a:ext cx="1535112" cy="1535112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Pourquoi Python ?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6427863" cy="3346704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Un langage simple, lisible et compatible avec de nombreuses plateformes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Nombreuses bibliothèques aidant a la manipulation et visualisation de données, mais aussi l’IA, les maths et la statistique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Facile à mettre en œuvre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Beaucoup de ressources disponible en ligne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82600" y="621792"/>
            <a:ext cx="4266960" cy="365125"/>
          </a:xfrm>
        </p:spPr>
        <p:txBody>
          <a:bodyPr rtlCol="0"/>
          <a:lstStyle/>
          <a:p>
            <a:pPr algn="l" rtl="0"/>
            <a:r>
              <a:rPr lang="fr-FR" dirty="0"/>
              <a:t>Présentation de python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4</a:t>
            </a:fld>
            <a:endParaRPr lang="fr-FR"/>
          </a:p>
        </p:txBody>
      </p:sp>
      <p:pic>
        <p:nvPicPr>
          <p:cNvPr id="1028" name="Picture 4" descr="Anaconda Clipart Python Logo Pictures Png Anaconda - Jupyter Logo Transparent Png (1024x1024), Png Download">
            <a:extLst>
              <a:ext uri="{FF2B5EF4-FFF2-40B4-BE49-F238E27FC236}">
                <a16:creationId xmlns:a16="http://schemas.microsoft.com/office/drawing/2014/main" id="{1C8DA536-19B2-45D1-A542-D7ECDA1CC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5003800"/>
            <a:ext cx="1535112" cy="153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conda Icon - Anaconda Python Icon (1024x1024)">
            <a:extLst>
              <a:ext uri="{FF2B5EF4-FFF2-40B4-BE49-F238E27FC236}">
                <a16:creationId xmlns:a16="http://schemas.microsoft.com/office/drawing/2014/main" id="{62FFE742-AFD6-40C5-9EED-EB5753944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3334544"/>
            <a:ext cx="1535112" cy="153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ogle Colab">
            <a:extLst>
              <a:ext uri="{FF2B5EF4-FFF2-40B4-BE49-F238E27FC236}">
                <a16:creationId xmlns:a16="http://schemas.microsoft.com/office/drawing/2014/main" id="{CB0F624F-1E68-4FF3-BBF8-0B34A2FAD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308" y="2825496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96E3A4F-2575-4BD0-95C1-A779346359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6146" y="1472194"/>
            <a:ext cx="753375" cy="180810"/>
          </a:xfrm>
          <a:prstGeom prst="rect">
            <a:avLst/>
          </a:prstGeom>
        </p:spPr>
      </p:pic>
      <p:pic>
        <p:nvPicPr>
          <p:cNvPr id="1046" name="Picture 22" descr="Bokeh Interactions 👆">
            <a:extLst>
              <a:ext uri="{FF2B5EF4-FFF2-40B4-BE49-F238E27FC236}">
                <a16:creationId xmlns:a16="http://schemas.microsoft.com/office/drawing/2014/main" id="{26753696-6F90-4F53-A36E-7AA53C825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782" y="1673246"/>
            <a:ext cx="437739" cy="21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7F2624F0-963B-4D9F-B430-E6545053E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837" y="1854317"/>
            <a:ext cx="812605" cy="32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2F60E268-7EC3-4AA6-A255-31A2BBDF4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633" y="2175386"/>
            <a:ext cx="609013" cy="18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D0424B01-09F6-4116-8CA4-BF78FA8A5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043" y="2421881"/>
            <a:ext cx="748192" cy="33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Bibliothèque Python : 10 librairies à connaître en Data science">
            <a:extLst>
              <a:ext uri="{FF2B5EF4-FFF2-40B4-BE49-F238E27FC236}">
                <a16:creationId xmlns:a16="http://schemas.microsoft.com/office/drawing/2014/main" id="{2EB270D1-71AF-4DEE-8A1A-DAF1A2E78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173" y="2751649"/>
            <a:ext cx="514066" cy="20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C78A340-03BA-4DC1-92C3-9709DFA037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95211" y="2751649"/>
            <a:ext cx="1168619" cy="66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464" y="1224590"/>
            <a:ext cx="8524343" cy="1490835"/>
          </a:xfrm>
        </p:spPr>
        <p:txBody>
          <a:bodyPr rtlCol="0">
            <a:normAutofit fontScale="90000"/>
          </a:bodyPr>
          <a:lstStyle/>
          <a:p>
            <a:pPr algn="r" rtl="0"/>
            <a:r>
              <a:rPr lang="fr-FR" sz="6000" dirty="0">
                <a:solidFill>
                  <a:schemeClr val="bg1"/>
                </a:solidFill>
              </a:rPr>
              <a:t>PROJET 2 :</a:t>
            </a:r>
            <a:br>
              <a:rPr lang="fr-FR" sz="6000" dirty="0">
                <a:solidFill>
                  <a:schemeClr val="bg1"/>
                </a:solidFill>
              </a:rPr>
            </a:br>
            <a:r>
              <a:rPr lang="fr-FR" sz="6000" dirty="0">
                <a:solidFill>
                  <a:schemeClr val="bg1"/>
                </a:solidFill>
              </a:rPr>
              <a:t>Questions pour un python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mercredi 30 mars 2022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INTRODUCTION à python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40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38B08B-F172-4880-9768-AFDD38A92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3089713"/>
            <a:ext cx="22479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616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Consignes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9583147" cy="3346704"/>
          </a:xfrm>
        </p:spPr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Le programme pose </a:t>
            </a:r>
            <a:r>
              <a:rPr lang="fr-FR" u="sng" dirty="0"/>
              <a:t>aléatoirement</a:t>
            </a:r>
            <a:r>
              <a:rPr lang="fr-FR" dirty="0"/>
              <a:t> une série de 10 questions avec trois propositions.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Une bonne réponse donne un point.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Si le joueur atteint le score de 7 alors il a gagné. Sinon il a perdu.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Chaque question ne peut être posée qu’une fois au cours de la partie.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038" y="621792"/>
            <a:ext cx="2914162" cy="365125"/>
          </a:xfrm>
        </p:spPr>
        <p:txBody>
          <a:bodyPr rtlCol="0"/>
          <a:lstStyle/>
          <a:p>
            <a:pPr algn="l" rtl="0"/>
            <a:r>
              <a:rPr lang="fr-FR" dirty="0"/>
              <a:t>PROJET 2 :</a:t>
            </a:r>
            <a:br>
              <a:rPr lang="fr-FR" dirty="0"/>
            </a:br>
            <a:r>
              <a:rPr lang="fr-FR" dirty="0"/>
              <a:t>questions pour un python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55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17314"/>
            <a:ext cx="6190488" cy="1179576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Astuces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393982"/>
            <a:ext cx="10398180" cy="3346704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Les données :</a:t>
            </a:r>
          </a:p>
          <a:p>
            <a:pPr marL="571500" lvl="1" indent="-342900"/>
            <a:r>
              <a:rPr lang="fr-FR" dirty="0"/>
              <a:t>Les questions et réponses sont stockées dans un csv. </a:t>
            </a:r>
          </a:p>
          <a:p>
            <a:pPr marL="571500" lvl="1" indent="-342900"/>
            <a:r>
              <a:rPr lang="fr-FR" dirty="0"/>
              <a:t>Il faudra tout d’abord le charger en utilisant </a:t>
            </a:r>
            <a:r>
              <a:rPr lang="fr-FR" dirty="0" err="1"/>
              <a:t>pandas.read_csv</a:t>
            </a:r>
            <a:r>
              <a:rPr lang="fr-FR" dirty="0"/>
              <a:t>().</a:t>
            </a:r>
          </a:p>
          <a:p>
            <a:pPr marL="571500" lvl="1" indent="-342900"/>
            <a:r>
              <a:rPr lang="fr-FR" dirty="0"/>
              <a:t>Pour le charger dans Google </a:t>
            </a:r>
            <a:r>
              <a:rPr lang="fr-FR" dirty="0" err="1"/>
              <a:t>Colab</a:t>
            </a:r>
            <a:r>
              <a:rPr lang="fr-FR" dirty="0"/>
              <a:t>, il faut d’abord le stocker dans votre Google Drive puis copier le chemin dans votre 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Notions à utiliser :</a:t>
            </a:r>
          </a:p>
          <a:p>
            <a:pPr marL="571500" lvl="1" indent="-342900"/>
            <a:r>
              <a:rPr lang="fr-FR" dirty="0"/>
              <a:t>Vous pouvez utiliser une fonction qui posera les questions et renverra le score en fonction de la réponse.</a:t>
            </a:r>
          </a:p>
          <a:p>
            <a:pPr marL="571500" lvl="1" indent="-342900"/>
            <a:r>
              <a:rPr lang="fr-FR" dirty="0"/>
              <a:t>Vous pouvez créer une liste qui contient l’identifiant de chaque question et le retirer lorsque la questions est posée. Vous ferez ensuite un tirage aléatoire sur la nouvelle liste.</a:t>
            </a:r>
          </a:p>
          <a:p>
            <a:pPr marL="342900" indent="-342900"/>
            <a:endParaRPr lang="fr-FR" dirty="0"/>
          </a:p>
          <a:p>
            <a:pPr marL="342900" indent="-342900"/>
            <a:endParaRPr lang="fr-F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038" y="621792"/>
            <a:ext cx="2476500" cy="365125"/>
          </a:xfrm>
        </p:spPr>
        <p:txBody>
          <a:bodyPr rtlCol="0"/>
          <a:lstStyle/>
          <a:p>
            <a:pPr algn="l" rtl="0"/>
            <a:r>
              <a:rPr lang="fr-FR" dirty="0"/>
              <a:t>Concepts de base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117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Aller plus loin …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9583147" cy="3346704"/>
          </a:xfrm>
        </p:spPr>
        <p:txBody>
          <a:bodyPr rtlCol="0">
            <a:normAutofit fontScale="92500" lnSpcReduction="10000"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Comme dans le projet n°1, gérez les réponses invalides.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Permettre au joueur de choisir le nombre de questions et le score pour gagner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Si le joueur gagne, l’informer sur le nombre de questions qui lui ont été posées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Si le joueur perd, lui indiquer son score final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Encore plus loin… </a:t>
            </a:r>
          </a:p>
          <a:p>
            <a:pPr marL="571500" lvl="1" indent="-342900"/>
            <a:r>
              <a:rPr lang="fr-FR" dirty="0"/>
              <a:t>Permettre à plusieurs joueurs de jouer en cachant les réponses (vous pouvez utiliser la fonction </a:t>
            </a:r>
            <a:r>
              <a:rPr lang="fr-FR" dirty="0" err="1"/>
              <a:t>getpass</a:t>
            </a:r>
            <a:r>
              <a:rPr lang="fr-FR" dirty="0"/>
              <a:t>())</a:t>
            </a:r>
          </a:p>
          <a:p>
            <a:pPr marL="571500" lvl="1" indent="-342900"/>
            <a:r>
              <a:rPr lang="fr-FR" dirty="0"/>
              <a:t>Ajouter une colonne indiquant la catégorie de chaque question (littérature, histoire, etc…) et donner les statistiques de bonne réponse par catégorie à la fin de la partie. Et pourquoi pas le présenter sous forme d’un histogramme ?</a:t>
            </a:r>
          </a:p>
          <a:p>
            <a:pPr lvl="1" indent="0">
              <a:buNone/>
            </a:pPr>
            <a:endParaRPr lang="fr-F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038" y="621792"/>
            <a:ext cx="1607376" cy="365125"/>
          </a:xfrm>
        </p:spPr>
        <p:txBody>
          <a:bodyPr rtlCol="0"/>
          <a:lstStyle/>
          <a:p>
            <a:pPr algn="l" rtl="0"/>
            <a:r>
              <a:rPr lang="fr-FR" dirty="0"/>
              <a:t>PROJET 1 :</a:t>
            </a:r>
            <a:br>
              <a:rPr lang="fr-FR" dirty="0"/>
            </a:br>
            <a:r>
              <a:rPr lang="fr-FR" dirty="0"/>
              <a:t>le juste prix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348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sz="3600" dirty="0"/>
              <a:t>Merci pour votre attention !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7314" y="4318173"/>
            <a:ext cx="4666486" cy="957211"/>
          </a:xfrm>
        </p:spPr>
        <p:txBody>
          <a:bodyPr rtlCol="0">
            <a:normAutofit fontScale="92500"/>
          </a:bodyPr>
          <a:lstStyle/>
          <a:p>
            <a:pPr rtl="0"/>
            <a:r>
              <a:rPr lang="fr-FR" dirty="0"/>
              <a:t>benjaminb@ispf.pf</a:t>
            </a:r>
            <a:endParaRPr lang="fr-FR" sz="1800" dirty="0"/>
          </a:p>
          <a:p>
            <a:pPr rtl="0"/>
            <a:r>
              <a:rPr lang="fr-FR" sz="1800" dirty="0"/>
              <a:t>https://github.com/Bennybeams/IntroPython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INTRODUCTION à python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44</a:t>
            </a:fld>
            <a:endParaRPr lang="fr-FR"/>
          </a:p>
        </p:txBody>
      </p:sp>
      <p:pic>
        <p:nvPicPr>
          <p:cNvPr id="8" name="Espace réservé d’image 7" descr="coucher de soleil sur des montagnes">
            <a:extLst>
              <a:ext uri="{FF2B5EF4-FFF2-40B4-BE49-F238E27FC236}">
                <a16:creationId xmlns:a16="http://schemas.microsoft.com/office/drawing/2014/main" id="{8DD372BB-220C-48D2-B19A-562BE88C21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/>
      </p:pic>
      <p:pic>
        <p:nvPicPr>
          <p:cNvPr id="11" name="Graphique 10" descr="Adresse de courrier avec un remplissage uni">
            <a:extLst>
              <a:ext uri="{FF2B5EF4-FFF2-40B4-BE49-F238E27FC236}">
                <a16:creationId xmlns:a16="http://schemas.microsoft.com/office/drawing/2014/main" id="{BF3A7BC5-2213-1608-0C5E-2F3F8D0D4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4560" y="4259295"/>
            <a:ext cx="322753" cy="322753"/>
          </a:xfrm>
          <a:prstGeom prst="rect">
            <a:avLst/>
          </a:prstGeom>
        </p:spPr>
      </p:pic>
      <p:pic>
        <p:nvPicPr>
          <p:cNvPr id="7" name="Graphique 6" descr="Programmeur avec un remplissage uni">
            <a:extLst>
              <a:ext uri="{FF2B5EF4-FFF2-40B4-BE49-F238E27FC236}">
                <a16:creationId xmlns:a16="http://schemas.microsoft.com/office/drawing/2014/main" id="{87F3E0C2-C20F-0EF1-98C4-60109284B3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4560" y="4635402"/>
            <a:ext cx="397437" cy="39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38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pour une image  10">
            <a:extLst>
              <a:ext uri="{FF2B5EF4-FFF2-40B4-BE49-F238E27FC236}">
                <a16:creationId xmlns:a16="http://schemas.microsoft.com/office/drawing/2014/main" id="{9981468F-9101-4BAC-BE0A-6A9820457D7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>
          <a:xfrm>
            <a:off x="4737044" y="4343401"/>
            <a:ext cx="553844" cy="553844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52" y="1335024"/>
            <a:ext cx="10832136" cy="1179576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Environnements de développement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82600" y="621792"/>
            <a:ext cx="4266960" cy="365125"/>
          </a:xfrm>
        </p:spPr>
        <p:txBody>
          <a:bodyPr rtlCol="0"/>
          <a:lstStyle/>
          <a:p>
            <a:pPr algn="l" rtl="0"/>
            <a:r>
              <a:rPr lang="fr-FR" dirty="0"/>
              <a:t>Présentation de python et google </a:t>
            </a:r>
            <a:r>
              <a:rPr lang="fr-FR" dirty="0" err="1"/>
              <a:t>colab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5</a:t>
            </a:fld>
            <a:endParaRPr lang="fr-FR"/>
          </a:p>
        </p:txBody>
      </p:sp>
      <p:pic>
        <p:nvPicPr>
          <p:cNvPr id="1028" name="Picture 4" descr="Anaconda Clipart Python Logo Pictures Png Anaconda - Jupyter Logo Transparent Png (1024x1024), Png Download">
            <a:extLst>
              <a:ext uri="{FF2B5EF4-FFF2-40B4-BE49-F238E27FC236}">
                <a16:creationId xmlns:a16="http://schemas.microsoft.com/office/drawing/2014/main" id="{1C8DA536-19B2-45D1-A542-D7ECDA1CC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268" y="4897244"/>
            <a:ext cx="1312501" cy="131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conda Icon - Anaconda Python Icon (1024x1024)">
            <a:extLst>
              <a:ext uri="{FF2B5EF4-FFF2-40B4-BE49-F238E27FC236}">
                <a16:creationId xmlns:a16="http://schemas.microsoft.com/office/drawing/2014/main" id="{62FFE742-AFD6-40C5-9EED-EB5753944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701" y="3585910"/>
            <a:ext cx="2026814" cy="202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ogle Colab">
            <a:extLst>
              <a:ext uri="{FF2B5EF4-FFF2-40B4-BE49-F238E27FC236}">
                <a16:creationId xmlns:a16="http://schemas.microsoft.com/office/drawing/2014/main" id="{CB0F624F-1E68-4FF3-BBF8-0B34A2FAD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336" y="3111128"/>
            <a:ext cx="3167926" cy="316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Espace réservé pour une image  10">
            <a:extLst>
              <a:ext uri="{FF2B5EF4-FFF2-40B4-BE49-F238E27FC236}">
                <a16:creationId xmlns:a16="http://schemas.microsoft.com/office/drawing/2014/main" id="{D88DC2C5-3015-49FA-BE14-9AF9E28EA3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264478" y="3393891"/>
            <a:ext cx="565527" cy="565527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937A016-95AA-4B6A-8709-D4873A3090C5}"/>
              </a:ext>
            </a:extLst>
          </p:cNvPr>
          <p:cNvSpPr txBox="1"/>
          <p:nvPr/>
        </p:nvSpPr>
        <p:spPr>
          <a:xfrm>
            <a:off x="1623701" y="2587907"/>
            <a:ext cx="3801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ANACONDA</a:t>
            </a:r>
            <a:endParaRPr lang="fr-PF" sz="28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3E6B520-FDDD-434E-8A2F-941152C513F8}"/>
              </a:ext>
            </a:extLst>
          </p:cNvPr>
          <p:cNvSpPr txBox="1"/>
          <p:nvPr/>
        </p:nvSpPr>
        <p:spPr>
          <a:xfrm>
            <a:off x="6416980" y="2587906"/>
            <a:ext cx="3801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GOOGLE COLAB</a:t>
            </a:r>
            <a:endParaRPr lang="fr-PF" sz="2800" dirty="0"/>
          </a:p>
        </p:txBody>
      </p:sp>
    </p:spTree>
    <p:extLst>
      <p:ext uri="{BB962C8B-B14F-4D97-AF65-F5344CB8AC3E}">
        <p14:creationId xmlns:p14="http://schemas.microsoft.com/office/powerpoint/2010/main" val="1333474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335024"/>
            <a:ext cx="8603279" cy="1179576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C’est à vous !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6427863" cy="3346704"/>
          </a:xfrm>
        </p:spPr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Ouvrir Google </a:t>
            </a:r>
            <a:r>
              <a:rPr lang="fr-FR" dirty="0" err="1"/>
              <a:t>Colab</a:t>
            </a:r>
            <a:r>
              <a:rPr lang="fr-FR" dirty="0"/>
              <a:t> (colab.research.google.com) dans Google Chrome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Créer un nouveau notebook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Renommer le notebook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Connecter le notebook a son Google drive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Calculer 1+1 dans votre notebook Python</a:t>
            </a:r>
            <a:endParaRPr lang="fr-FR" i="1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038" y="621792"/>
            <a:ext cx="2476500" cy="365125"/>
          </a:xfrm>
        </p:spPr>
        <p:txBody>
          <a:bodyPr rtlCol="0"/>
          <a:lstStyle/>
          <a:p>
            <a:pPr algn="l" rtl="0"/>
            <a:r>
              <a:rPr lang="fr-FR" dirty="0"/>
              <a:t>Concepts de base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54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464" y="927050"/>
            <a:ext cx="8524343" cy="1490835"/>
          </a:xfrm>
        </p:spPr>
        <p:txBody>
          <a:bodyPr rtlCol="0">
            <a:normAutofit/>
          </a:bodyPr>
          <a:lstStyle/>
          <a:p>
            <a:pPr algn="r" rtl="0"/>
            <a:r>
              <a:rPr lang="fr-FR" sz="6000" dirty="0">
                <a:solidFill>
                  <a:schemeClr val="bg1"/>
                </a:solidFill>
              </a:rPr>
              <a:t>Concepts de base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mercredi 30 mars 2022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INTRODUCTION à python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653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Les variables</a:t>
            </a:r>
            <a:br>
              <a:rPr lang="fr-FR" dirty="0"/>
            </a:br>
            <a:r>
              <a:rPr lang="fr-FR" sz="2000" dirty="0"/>
              <a:t>Les premières données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6427863" cy="3346704"/>
          </a:xfrm>
        </p:spPr>
        <p:txBody>
          <a:bodyPr rtlCol="0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Le signe = permet d’assigner une valeur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Pas de déclaration explicite </a:t>
            </a:r>
            <a:r>
              <a:rPr lang="fr-FR" dirty="0" err="1"/>
              <a:t>necessaire</a:t>
            </a:r>
            <a:endParaRPr lang="fr-F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Python a, entre autres, les types de variable standard suivants :</a:t>
            </a:r>
          </a:p>
          <a:p>
            <a:pPr marL="571500" lvl="1" indent="-342900"/>
            <a:r>
              <a:rPr lang="fr-FR" dirty="0" err="1"/>
              <a:t>Number</a:t>
            </a:r>
            <a:endParaRPr lang="fr-FR" dirty="0"/>
          </a:p>
          <a:p>
            <a:pPr marL="571500" lvl="1" indent="-342900"/>
            <a:r>
              <a:rPr lang="fr-FR" dirty="0"/>
              <a:t>String</a:t>
            </a:r>
          </a:p>
          <a:p>
            <a:pPr marL="571500" lvl="1" indent="-342900"/>
            <a:r>
              <a:rPr lang="fr-FR" dirty="0"/>
              <a:t>List</a:t>
            </a:r>
          </a:p>
          <a:p>
            <a:pPr marL="571500" lvl="1" indent="-342900"/>
            <a:r>
              <a:rPr lang="fr-FR" dirty="0"/>
              <a:t>Tuple</a:t>
            </a:r>
          </a:p>
          <a:p>
            <a:pPr marL="571500" lvl="1" indent="-342900"/>
            <a:r>
              <a:rPr lang="fr-FR" dirty="0" err="1"/>
              <a:t>Dictionary</a:t>
            </a:r>
            <a:endParaRPr lang="fr-FR" dirty="0"/>
          </a:p>
          <a:p>
            <a:pPr marL="571500" lvl="1" indent="-342900"/>
            <a:r>
              <a:rPr lang="fr-FR" dirty="0" err="1"/>
              <a:t>Booleans</a:t>
            </a:r>
            <a:endParaRPr lang="fr-F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038" y="621792"/>
            <a:ext cx="2476500" cy="365125"/>
          </a:xfrm>
        </p:spPr>
        <p:txBody>
          <a:bodyPr rtlCol="0"/>
          <a:lstStyle/>
          <a:p>
            <a:pPr algn="l" rtl="0"/>
            <a:r>
              <a:rPr lang="fr-FR" dirty="0"/>
              <a:t>Concepts de base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766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Number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1047" y="1335024"/>
            <a:ext cx="5564661" cy="4652538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Stockage des valeurs numériques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dirty="0"/>
              <a:t>3 types de données numériques</a:t>
            </a:r>
          </a:p>
          <a:p>
            <a:pPr marL="571500" lvl="1" indent="-342900"/>
            <a:r>
              <a:rPr lang="fr-FR" dirty="0" err="1"/>
              <a:t>int</a:t>
            </a:r>
            <a:r>
              <a:rPr lang="fr-FR" dirty="0"/>
              <a:t> (entiers signés)</a:t>
            </a:r>
          </a:p>
          <a:p>
            <a:pPr marL="571500" lvl="1" indent="-342900"/>
            <a:r>
              <a:rPr lang="fr-FR" dirty="0" err="1"/>
              <a:t>float</a:t>
            </a:r>
            <a:r>
              <a:rPr lang="fr-FR" dirty="0"/>
              <a:t> (chiffres à virgule)</a:t>
            </a:r>
          </a:p>
          <a:p>
            <a:pPr marL="571500" lvl="1" indent="-342900"/>
            <a:r>
              <a:rPr lang="fr-FR" dirty="0" err="1"/>
              <a:t>complex</a:t>
            </a:r>
            <a:r>
              <a:rPr lang="fr-FR" dirty="0"/>
              <a:t> (nombres complexes)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7038" y="621792"/>
            <a:ext cx="2476500" cy="365125"/>
          </a:xfrm>
        </p:spPr>
        <p:txBody>
          <a:bodyPr rtlCol="0"/>
          <a:lstStyle/>
          <a:p>
            <a:pPr algn="l" rtl="0"/>
            <a:r>
              <a:rPr lang="fr-FR" dirty="0"/>
              <a:t>Concepts de base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9</a:t>
            </a:fld>
            <a:endParaRPr lang="fr-FR"/>
          </a:p>
        </p:txBody>
      </p:sp>
      <p:sp>
        <p:nvSpPr>
          <p:cNvPr id="6" name="Titre 2">
            <a:extLst>
              <a:ext uri="{FF2B5EF4-FFF2-40B4-BE49-F238E27FC236}">
                <a16:creationId xmlns:a16="http://schemas.microsoft.com/office/drawing/2014/main" id="{2CC32EF5-7304-4088-97B2-2D2FD150E3F3}"/>
              </a:ext>
            </a:extLst>
          </p:cNvPr>
          <p:cNvSpPr txBox="1">
            <a:spLocks/>
          </p:cNvSpPr>
          <p:nvPr/>
        </p:nvSpPr>
        <p:spPr>
          <a:xfrm>
            <a:off x="850391" y="1152461"/>
            <a:ext cx="5812068" cy="553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Les variables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AFFC56D9-C840-4B4D-8F2A-097CEC145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29956"/>
              </p:ext>
            </p:extLst>
          </p:nvPr>
        </p:nvGraphicFramePr>
        <p:xfrm>
          <a:off x="5081047" y="3305322"/>
          <a:ext cx="5986021" cy="2682240"/>
        </p:xfrm>
        <a:graphic>
          <a:graphicData uri="http://schemas.openxmlformats.org/drawingml/2006/table">
            <a:tbl>
              <a:tblPr/>
              <a:tblGrid>
                <a:gridCol w="1894807">
                  <a:extLst>
                    <a:ext uri="{9D8B030D-6E8A-4147-A177-3AD203B41FA5}">
                      <a16:colId xmlns:a16="http://schemas.microsoft.com/office/drawing/2014/main" val="1497357942"/>
                    </a:ext>
                  </a:extLst>
                </a:gridCol>
                <a:gridCol w="1894807">
                  <a:extLst>
                    <a:ext uri="{9D8B030D-6E8A-4147-A177-3AD203B41FA5}">
                      <a16:colId xmlns:a16="http://schemas.microsoft.com/office/drawing/2014/main" val="2466189017"/>
                    </a:ext>
                  </a:extLst>
                </a:gridCol>
                <a:gridCol w="2196407">
                  <a:extLst>
                    <a:ext uri="{9D8B030D-6E8A-4147-A177-3AD203B41FA5}">
                      <a16:colId xmlns:a16="http://schemas.microsoft.com/office/drawing/2014/main" val="1537095828"/>
                    </a:ext>
                  </a:extLst>
                </a:gridCol>
              </a:tblGrid>
              <a:tr h="323488"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int</a:t>
                      </a:r>
                      <a:endParaRPr lang="fr-FR" sz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float</a:t>
                      </a:r>
                      <a:endParaRPr lang="fr-FR" sz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2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complex</a:t>
                      </a:r>
                      <a:endParaRPr lang="fr-FR" sz="12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819646"/>
                  </a:ext>
                </a:extLst>
              </a:tr>
              <a:tr h="323488">
                <a:tc>
                  <a:txBody>
                    <a:bodyPr/>
                    <a:lstStyle/>
                    <a:p>
                      <a:pPr fontAlgn="t"/>
                      <a:r>
                        <a:rPr lang="fr-PF" sz="1200">
                          <a:effectLst/>
                        </a:rPr>
                        <a:t>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PF" sz="1200">
                          <a:effectLst/>
                        </a:rPr>
                        <a:t>0.0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>
                          <a:effectLst/>
                        </a:rPr>
                        <a:t>3.14j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230614"/>
                  </a:ext>
                </a:extLst>
              </a:tr>
              <a:tr h="323488">
                <a:tc>
                  <a:txBody>
                    <a:bodyPr/>
                    <a:lstStyle/>
                    <a:p>
                      <a:pPr fontAlgn="t"/>
                      <a:r>
                        <a:rPr lang="fr-PF" sz="1200" dirty="0">
                          <a:effectLst/>
                        </a:rPr>
                        <a:t>100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PF" sz="1200" dirty="0">
                          <a:effectLst/>
                        </a:rPr>
                        <a:t>15.20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>
                          <a:effectLst/>
                        </a:rPr>
                        <a:t>45.j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089673"/>
                  </a:ext>
                </a:extLst>
              </a:tr>
              <a:tr h="323488">
                <a:tc>
                  <a:txBody>
                    <a:bodyPr/>
                    <a:lstStyle/>
                    <a:p>
                      <a:pPr fontAlgn="t"/>
                      <a:r>
                        <a:rPr lang="fr-PF" sz="1200">
                          <a:effectLst/>
                        </a:rPr>
                        <a:t>-786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PF" sz="1200">
                          <a:effectLst/>
                        </a:rPr>
                        <a:t>-21.9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effectLst/>
                        </a:rPr>
                        <a:t>9.322e-36j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830866"/>
                  </a:ext>
                </a:extLst>
              </a:tr>
              <a:tr h="323488">
                <a:tc>
                  <a:txBody>
                    <a:bodyPr/>
                    <a:lstStyle/>
                    <a:p>
                      <a:pPr fontAlgn="t"/>
                      <a:r>
                        <a:rPr lang="fr-PF" sz="1200">
                          <a:effectLst/>
                        </a:rPr>
                        <a:t>080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effectLst/>
                        </a:rPr>
                        <a:t>32.3+e18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>
                          <a:effectLst/>
                        </a:rPr>
                        <a:t>.876j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72262"/>
                  </a:ext>
                </a:extLst>
              </a:tr>
              <a:tr h="323488">
                <a:tc>
                  <a:txBody>
                    <a:bodyPr/>
                    <a:lstStyle/>
                    <a:p>
                      <a:pPr fontAlgn="t"/>
                      <a:r>
                        <a:rPr lang="fr-PF" sz="1200">
                          <a:effectLst/>
                        </a:rPr>
                        <a:t>-0490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PF" sz="1200">
                          <a:effectLst/>
                        </a:rPr>
                        <a:t>-90.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>
                          <a:effectLst/>
                        </a:rPr>
                        <a:t>-.6545+0J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725476"/>
                  </a:ext>
                </a:extLst>
              </a:tr>
              <a:tr h="323488">
                <a:tc>
                  <a:txBody>
                    <a:bodyPr/>
                    <a:lstStyle/>
                    <a:p>
                      <a:pPr fontAlgn="t"/>
                      <a:r>
                        <a:rPr lang="fr-PF" sz="1200">
                          <a:effectLst/>
                        </a:rPr>
                        <a:t>-0×260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>
                          <a:effectLst/>
                        </a:rPr>
                        <a:t>-32.54e100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>
                          <a:effectLst/>
                        </a:rPr>
                        <a:t>3e+26J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412255"/>
                  </a:ext>
                </a:extLst>
              </a:tr>
              <a:tr h="323488">
                <a:tc>
                  <a:txBody>
                    <a:bodyPr/>
                    <a:lstStyle/>
                    <a:p>
                      <a:pPr fontAlgn="t"/>
                      <a:r>
                        <a:rPr lang="fr-PF" sz="1200">
                          <a:effectLst/>
                        </a:rPr>
                        <a:t>0×69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>
                          <a:effectLst/>
                        </a:rPr>
                        <a:t>70.2-E12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effectLst/>
                        </a:rPr>
                        <a:t>4.53e-7j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119971"/>
                  </a:ext>
                </a:extLst>
              </a:tr>
            </a:tbl>
          </a:graphicData>
        </a:graphic>
      </p:graphicFrame>
      <p:pic>
        <p:nvPicPr>
          <p:cNvPr id="14" name="Image 13">
            <a:extLst>
              <a:ext uri="{FF2B5EF4-FFF2-40B4-BE49-F238E27FC236}">
                <a16:creationId xmlns:a16="http://schemas.microsoft.com/office/drawing/2014/main" id="{4B5B8806-BC26-4740-A73C-95F663C8E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" y="2961016"/>
            <a:ext cx="3858203" cy="30265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58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Personnalisé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8169560.tgt.Office_48167117_TF89338750_Win32_OJ107391201.potx" id="{1C224FCB-FAC2-4FCD-A27F-E93ABE855DC1}" vid="{2BD8131D-7735-4690-88D8-2BC40D8B419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8244</TotalTime>
  <Words>2799</Words>
  <Application>Microsoft Office PowerPoint</Application>
  <PresentationFormat>Grand écran</PresentationFormat>
  <Paragraphs>518</Paragraphs>
  <Slides>44</Slides>
  <Notes>44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49" baseType="lpstr">
      <vt:lpstr>Arial</vt:lpstr>
      <vt:lpstr>Calibri</vt:lpstr>
      <vt:lpstr>Segoe UI</vt:lpstr>
      <vt:lpstr>Segoe UI Light</vt:lpstr>
      <vt:lpstr>GradientUnivers</vt:lpstr>
      <vt:lpstr>Introduction à python</vt:lpstr>
      <vt:lpstr>Plan du cours</vt:lpstr>
      <vt:lpstr>Présentation de Python</vt:lpstr>
      <vt:lpstr>Pourquoi Python ?</vt:lpstr>
      <vt:lpstr>Environnements de développement</vt:lpstr>
      <vt:lpstr>C’est à vous !</vt:lpstr>
      <vt:lpstr>Concepts de base</vt:lpstr>
      <vt:lpstr>Les variables Les premières données</vt:lpstr>
      <vt:lpstr>Number</vt:lpstr>
      <vt:lpstr>String</vt:lpstr>
      <vt:lpstr>List</vt:lpstr>
      <vt:lpstr>Tuple</vt:lpstr>
      <vt:lpstr>Dictionary</vt:lpstr>
      <vt:lpstr>Booleans</vt:lpstr>
      <vt:lpstr>C’est à vous !</vt:lpstr>
      <vt:lpstr>Les opérateurs Comment comparer ou associer une variable avec une autre ? </vt:lpstr>
      <vt:lpstr>Opérations arithmétiques</vt:lpstr>
      <vt:lpstr>Assignations ou Affectations</vt:lpstr>
      <vt:lpstr>Comparaisons</vt:lpstr>
      <vt:lpstr>Opérations logiques, d’appartenance et d’identité</vt:lpstr>
      <vt:lpstr>C’est à vous !</vt:lpstr>
      <vt:lpstr>Les instructions conditionnelles Exécuter des instructions en fonction d’une condition </vt:lpstr>
      <vt:lpstr>L’instruction IF</vt:lpstr>
      <vt:lpstr>L’instruction IF - ELSE</vt:lpstr>
      <vt:lpstr>L’instruction ELIF</vt:lpstr>
      <vt:lpstr>C’est à vous !</vt:lpstr>
      <vt:lpstr>Les boucles Exécuter la même instruction avec différentes variables et/ou tant qu’une condition est vraie </vt:lpstr>
      <vt:lpstr>La boucle while</vt:lpstr>
      <vt:lpstr>La boucle for…in</vt:lpstr>
      <vt:lpstr>C’est à vous !</vt:lpstr>
      <vt:lpstr>Les fonctions Répéter la même suite d’instructions avec des paramètres différents </vt:lpstr>
      <vt:lpstr>C’est à vous !</vt:lpstr>
      <vt:lpstr>Les DataFrames avec  Puiser dans des données externes les informations </vt:lpstr>
      <vt:lpstr>Les DataFrames avec  Exploiter les données externes </vt:lpstr>
      <vt:lpstr> félicitations !  Vous êtes prêts à programmer en python !</vt:lpstr>
      <vt:lpstr>La meilleure manière de commencer, c’est d’arrêter de parler et de s’y mettre.</vt:lpstr>
      <vt:lpstr>PROJET 1 : le juste prix</vt:lpstr>
      <vt:lpstr>Consignes C’est plus ? C’est moins ?</vt:lpstr>
      <vt:lpstr>Aller plus loin …</vt:lpstr>
      <vt:lpstr>PROJET 2 : Questions pour un python</vt:lpstr>
      <vt:lpstr>Consignes</vt:lpstr>
      <vt:lpstr>Astuces</vt:lpstr>
      <vt:lpstr>Aller plus loin …</vt:lpstr>
      <vt:lpstr>Merci pour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python</dc:title>
  <dc:creator>Benjamin Bernard</dc:creator>
  <cp:lastModifiedBy>Benjamin Bernard</cp:lastModifiedBy>
  <cp:revision>8</cp:revision>
  <dcterms:created xsi:type="dcterms:W3CDTF">2022-03-30T19:39:09Z</dcterms:created>
  <dcterms:modified xsi:type="dcterms:W3CDTF">2022-05-20T21:25:10Z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