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56" r:id="rId2"/>
    <p:sldId id="257" r:id="rId3"/>
    <p:sldId id="315" r:id="rId4"/>
    <p:sldId id="314" r:id="rId5"/>
    <p:sldId id="316" r:id="rId6"/>
    <p:sldId id="322" r:id="rId7"/>
    <p:sldId id="330" r:id="rId8"/>
    <p:sldId id="329" r:id="rId9"/>
    <p:sldId id="331" r:id="rId10"/>
    <p:sldId id="324" r:id="rId11"/>
    <p:sldId id="323" r:id="rId12"/>
    <p:sldId id="326" r:id="rId13"/>
    <p:sldId id="327" r:id="rId14"/>
    <p:sldId id="328" r:id="rId15"/>
    <p:sldId id="313" r:id="rId16"/>
    <p:sldId id="311" r:id="rId17"/>
    <p:sldId id="312" r:id="rId18"/>
    <p:sldId id="305" r:id="rId19"/>
    <p:sldId id="309" r:id="rId20"/>
    <p:sldId id="31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68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5" d="100"/>
          <a:sy n="85" d="100"/>
        </p:scale>
        <p:origin x="67" y="11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9076C-0443-4335-AAF9-512C02A51392}" type="datetimeFigureOut">
              <a:rPr lang="fr-FR" smtClean="0"/>
              <a:t>27/09/2021</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B565C9-046D-49BD-BA07-C568D6D06806}" type="slidenum">
              <a:rPr lang="fr-FR" smtClean="0"/>
              <a:t>‹N°›</a:t>
            </a:fld>
            <a:endParaRPr lang="fr-FR"/>
          </a:p>
        </p:txBody>
      </p:sp>
    </p:spTree>
    <p:extLst>
      <p:ext uri="{BB962C8B-B14F-4D97-AF65-F5344CB8AC3E}">
        <p14:creationId xmlns:p14="http://schemas.microsoft.com/office/powerpoint/2010/main" val="3356822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8246DE66-7E58-49E8-9658-CB414A13D4BB}" type="slidenum">
              <a:rPr lang="fr-FR" smtClean="0"/>
              <a:t>18</a:t>
            </a:fld>
            <a:endParaRPr lang="fr-FR"/>
          </a:p>
        </p:txBody>
      </p:sp>
    </p:spTree>
    <p:extLst>
      <p:ext uri="{BB962C8B-B14F-4D97-AF65-F5344CB8AC3E}">
        <p14:creationId xmlns:p14="http://schemas.microsoft.com/office/powerpoint/2010/main" val="1644819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D6CF74F-6E42-4789-BB76-0E4BBD3E05D3}"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40858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8CEC692-1AA4-4D18-93B4-2EB0706B9F54}"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19117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800105B-B869-4FD1-BB41-F451925E605C}"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585567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590DF76-2408-40F3-BB2F-85933C34617C}"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3190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0C1E0A8-D383-4B92-AD29-3F510E6D6379}" type="datetime1">
              <a:rPr lang="fr-FR" smtClean="0"/>
              <a:t>27/09/2021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875057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BEB4151-C6BC-4D0A-9347-C2217AAEFFAA}" type="datetime1">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791644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994C2B1-B5CB-49E7-BB80-5D9D03900D57}" type="datetime1">
              <a:rPr lang="fr-FR" smtClean="0"/>
              <a:t>27/09/2021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746591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A896C30-9E24-41A9-952E-362A0D7C9B6E}" type="datetime1">
              <a:rPr lang="fr-FR" smtClean="0"/>
              <a:t>27/09/2021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75343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40D85-9396-4E2C-A082-9AEAAE2196A7}" type="datetime1">
              <a:rPr lang="fr-FR" smtClean="0"/>
              <a:t>27/09/2021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126537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0C61331-A1E5-4D5B-A1B5-83B03736BFCA}" type="datetime1">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8883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30232AA-3AF3-4F61-8C70-C21322BF87E9}" type="datetime1">
              <a:rPr lang="fr-FR" smtClean="0"/>
              <a:t>27/09/2021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0902F5D-93A0-47DA-BFBC-C6664F86D8C4}" type="slidenum">
              <a:rPr lang="fr-FR" smtClean="0"/>
              <a:t>‹N°›</a:t>
            </a:fld>
            <a:endParaRPr lang="fr-FR"/>
          </a:p>
        </p:txBody>
      </p:sp>
    </p:spTree>
    <p:extLst>
      <p:ext uri="{BB962C8B-B14F-4D97-AF65-F5344CB8AC3E}">
        <p14:creationId xmlns:p14="http://schemas.microsoft.com/office/powerpoint/2010/main" val="267146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FCFB82-F285-4C7E-B541-40EBF8E49A82}" type="datetime1">
              <a:rPr lang="fr-FR" smtClean="0"/>
              <a:t>27/09/2021</a:t>
            </a:fld>
            <a:endParaRPr lang="fr-F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902F5D-93A0-47DA-BFBC-C6664F86D8C4}" type="slidenum">
              <a:rPr lang="fr-FR" smtClean="0"/>
              <a:t>‹N°›</a:t>
            </a:fld>
            <a:endParaRPr lang="fr-FR"/>
          </a:p>
        </p:txBody>
      </p:sp>
    </p:spTree>
    <p:extLst>
      <p:ext uri="{BB962C8B-B14F-4D97-AF65-F5344CB8AC3E}">
        <p14:creationId xmlns:p14="http://schemas.microsoft.com/office/powerpoint/2010/main" val="3439777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20.webp"/><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22.png"/><Relationship Id="rId3" Type="http://schemas.microsoft.com/office/2007/relationships/hdphoto" Target="../media/hdphoto2.wdp"/><Relationship Id="rId7" Type="http://schemas.microsoft.com/office/2007/relationships/hdphoto" Target="../media/hdphoto4.wdp"/><Relationship Id="rId12"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11" Type="http://schemas.microsoft.com/office/2007/relationships/hdphoto" Target="../media/hdphoto6.wdp"/><Relationship Id="rId5" Type="http://schemas.microsoft.com/office/2007/relationships/hdphoto" Target="../media/hdphoto3.wdp"/><Relationship Id="rId10" Type="http://schemas.openxmlformats.org/officeDocument/2006/relationships/image" Target="../media/image30.png"/><Relationship Id="rId4" Type="http://schemas.openxmlformats.org/officeDocument/2006/relationships/image" Target="../media/image27.png"/><Relationship Id="rId9" Type="http://schemas.microsoft.com/office/2007/relationships/hdphoto" Target="../media/hdphoto5.wdp"/><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A25D6F1-3C35-4EBF-A786-0067E626DAB9}"/>
              </a:ext>
            </a:extLst>
          </p:cNvPr>
          <p:cNvSpPr txBox="1"/>
          <p:nvPr/>
        </p:nvSpPr>
        <p:spPr>
          <a:xfrm>
            <a:off x="2235478" y="3720274"/>
            <a:ext cx="4673074" cy="369332"/>
          </a:xfrm>
          <a:prstGeom prst="rect">
            <a:avLst/>
          </a:prstGeom>
          <a:noFill/>
        </p:spPr>
        <p:txBody>
          <a:bodyPr wrap="none" rtlCol="0">
            <a:spAutoFit/>
          </a:bodyPr>
          <a:lstStyle/>
          <a:p>
            <a:pPr algn="ctr"/>
            <a:r>
              <a:rPr lang="fr-FR" dirty="0">
                <a:latin typeface="Arial" panose="020B0604020202020204" pitchFamily="34" charset="0"/>
                <a:cs typeface="Arial" panose="020B0604020202020204" pitchFamily="34" charset="0"/>
              </a:rPr>
              <a:t>P7 Mettre en œuvre un modèle d’évaluation</a:t>
            </a:r>
          </a:p>
        </p:txBody>
      </p:sp>
      <p:sp>
        <p:nvSpPr>
          <p:cNvPr id="5" name="ZoneTexte 4">
            <a:extLst>
              <a:ext uri="{FF2B5EF4-FFF2-40B4-BE49-F238E27FC236}">
                <a16:creationId xmlns:a16="http://schemas.microsoft.com/office/drawing/2014/main" id="{A030AD26-5266-4618-9FCF-519F7B8E5192}"/>
              </a:ext>
            </a:extLst>
          </p:cNvPr>
          <p:cNvSpPr txBox="1"/>
          <p:nvPr/>
        </p:nvSpPr>
        <p:spPr>
          <a:xfrm>
            <a:off x="3767934" y="2569684"/>
            <a:ext cx="1608133" cy="369332"/>
          </a:xfrm>
          <a:prstGeom prst="rect">
            <a:avLst/>
          </a:prstGeom>
          <a:noFill/>
        </p:spPr>
        <p:txBody>
          <a:bodyPr wrap="none" rtlCol="0">
            <a:spAutoFit/>
          </a:bodyPr>
          <a:lstStyle/>
          <a:p>
            <a:r>
              <a:rPr lang="fr-FR" dirty="0">
                <a:latin typeface="Arial" panose="020B0604020202020204" pitchFamily="34" charset="0"/>
                <a:cs typeface="Arial" panose="020B0604020202020204" pitchFamily="34" charset="0"/>
              </a:rPr>
              <a:t>Data </a:t>
            </a:r>
            <a:r>
              <a:rPr lang="fr-FR" dirty="0" err="1">
                <a:latin typeface="Arial" panose="020B0604020202020204" pitchFamily="34" charset="0"/>
                <a:cs typeface="Arial" panose="020B0604020202020204" pitchFamily="34" charset="0"/>
              </a:rPr>
              <a:t>Scientist</a:t>
            </a:r>
            <a:endParaRPr lang="fr-FR"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id="{1D623BC5-FA4F-4A87-B0AC-4975339A830A}"/>
              </a:ext>
            </a:extLst>
          </p:cNvPr>
          <p:cNvSpPr txBox="1"/>
          <p:nvPr/>
        </p:nvSpPr>
        <p:spPr>
          <a:xfrm>
            <a:off x="2953608" y="2200352"/>
            <a:ext cx="3236784"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Parcours </a:t>
            </a:r>
            <a:r>
              <a:rPr lang="fr-FR" b="1" dirty="0" err="1">
                <a:latin typeface="Arial" panose="020B0604020202020204" pitchFamily="34" charset="0"/>
                <a:cs typeface="Arial" panose="020B0604020202020204" pitchFamily="34" charset="0"/>
              </a:rPr>
              <a:t>OpenClassRooms</a:t>
            </a:r>
            <a:endParaRPr lang="fr-FR" b="1" dirty="0">
              <a:latin typeface="Arial" panose="020B0604020202020204" pitchFamily="34" charset="0"/>
              <a:cs typeface="Arial" panose="020B0604020202020204" pitchFamily="34" charset="0"/>
            </a:endParaRPr>
          </a:p>
        </p:txBody>
      </p:sp>
      <p:cxnSp>
        <p:nvCxnSpPr>
          <p:cNvPr id="8" name="Connecteur droit 7">
            <a:extLst>
              <a:ext uri="{FF2B5EF4-FFF2-40B4-BE49-F238E27FC236}">
                <a16:creationId xmlns:a16="http://schemas.microsoft.com/office/drawing/2014/main" id="{8FC72D36-6AF5-4DE7-9416-33B3C3092B5F}"/>
              </a:ext>
            </a:extLst>
          </p:cNvPr>
          <p:cNvCxnSpPr>
            <a:cxnSpLocks/>
          </p:cNvCxnSpPr>
          <p:nvPr/>
        </p:nvCxnSpPr>
        <p:spPr>
          <a:xfrm>
            <a:off x="3362093" y="3350942"/>
            <a:ext cx="2419815" cy="0"/>
          </a:xfrm>
          <a:prstGeom prst="line">
            <a:avLst/>
          </a:prstGeom>
        </p:spPr>
        <p:style>
          <a:lnRef idx="1">
            <a:schemeClr val="dk1"/>
          </a:lnRef>
          <a:fillRef idx="0">
            <a:schemeClr val="dk1"/>
          </a:fillRef>
          <a:effectRef idx="0">
            <a:schemeClr val="dk1"/>
          </a:effectRef>
          <a:fontRef idx="minor">
            <a:schemeClr val="tx1"/>
          </a:fontRef>
        </p:style>
      </p:cxnSp>
      <p:pic>
        <p:nvPicPr>
          <p:cNvPr id="2" name="Image 1">
            <a:extLst>
              <a:ext uri="{FF2B5EF4-FFF2-40B4-BE49-F238E27FC236}">
                <a16:creationId xmlns:a16="http://schemas.microsoft.com/office/drawing/2014/main" id="{FE0D2A0C-4ED7-454A-A793-0A49742C3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0408" y="197132"/>
            <a:ext cx="553998" cy="553998"/>
          </a:xfrm>
          <a:prstGeom prst="rect">
            <a:avLst/>
          </a:prstGeom>
        </p:spPr>
      </p:pic>
      <p:sp>
        <p:nvSpPr>
          <p:cNvPr id="14" name="ZoneTexte 13">
            <a:extLst>
              <a:ext uri="{FF2B5EF4-FFF2-40B4-BE49-F238E27FC236}">
                <a16:creationId xmlns:a16="http://schemas.microsoft.com/office/drawing/2014/main" id="{93640796-5314-40E9-BDCA-FEC45EBCF5EA}"/>
              </a:ext>
            </a:extLst>
          </p:cNvPr>
          <p:cNvSpPr txBox="1"/>
          <p:nvPr/>
        </p:nvSpPr>
        <p:spPr>
          <a:xfrm>
            <a:off x="3095196" y="6457890"/>
            <a:ext cx="2953608" cy="400110"/>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Benoît DELORME</a:t>
            </a:r>
          </a:p>
          <a:p>
            <a:pPr algn="ctr"/>
            <a:r>
              <a:rPr lang="fr-FR" sz="1000" dirty="0">
                <a:latin typeface="Arial" panose="020B0604020202020204" pitchFamily="34" charset="0"/>
                <a:cs typeface="Arial" panose="020B0604020202020204" pitchFamily="34" charset="0"/>
              </a:rPr>
              <a:t>22/09/2021</a:t>
            </a:r>
          </a:p>
        </p:txBody>
      </p:sp>
      <p:sp>
        <p:nvSpPr>
          <p:cNvPr id="11" name="ZoneTexte 10">
            <a:extLst>
              <a:ext uri="{FF2B5EF4-FFF2-40B4-BE49-F238E27FC236}">
                <a16:creationId xmlns:a16="http://schemas.microsoft.com/office/drawing/2014/main" id="{7546A649-BC27-42D4-9998-04ABC9111145}"/>
              </a:ext>
            </a:extLst>
          </p:cNvPr>
          <p:cNvSpPr txBox="1"/>
          <p:nvPr/>
        </p:nvSpPr>
        <p:spPr>
          <a:xfrm>
            <a:off x="3095196" y="4853647"/>
            <a:ext cx="2953608" cy="246221"/>
          </a:xfrm>
          <a:prstGeom prst="rect">
            <a:avLst/>
          </a:prstGeom>
          <a:noFill/>
        </p:spPr>
        <p:txBody>
          <a:bodyPr wrap="square" rtlCol="0">
            <a:spAutoFit/>
          </a:bodyPr>
          <a:lstStyle/>
          <a:p>
            <a:pPr algn="ctr"/>
            <a:r>
              <a:rPr lang="fr-FR" sz="1000" dirty="0">
                <a:latin typeface="Arial" panose="020B0604020202020204" pitchFamily="34" charset="0"/>
                <a:cs typeface="Arial" panose="020B0604020202020204" pitchFamily="34" charset="0"/>
              </a:rPr>
              <a:t>Pictures </a:t>
            </a:r>
            <a:r>
              <a:rPr lang="fr-FR" sz="1000" dirty="0" err="1">
                <a:latin typeface="Arial" panose="020B0604020202020204" pitchFamily="34" charset="0"/>
                <a:cs typeface="Arial" panose="020B0604020202020204" pitchFamily="34" charset="0"/>
              </a:rPr>
              <a:t>used</a:t>
            </a:r>
            <a:r>
              <a:rPr lang="fr-FR" sz="1000" dirty="0">
                <a:latin typeface="Arial" panose="020B0604020202020204" pitchFamily="34" charset="0"/>
                <a:cs typeface="Arial" panose="020B0604020202020204" pitchFamily="34" charset="0"/>
              </a:rPr>
              <a:t> for </a:t>
            </a:r>
            <a:r>
              <a:rPr lang="fr-FR" sz="1000" dirty="0" err="1">
                <a:latin typeface="Arial" panose="020B0604020202020204" pitchFamily="34" charset="0"/>
                <a:cs typeface="Arial" panose="020B0604020202020204" pitchFamily="34" charset="0"/>
              </a:rPr>
              <a:t>educational</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purpose</a:t>
            </a:r>
            <a:r>
              <a:rPr lang="fr-FR" sz="1000" dirty="0">
                <a:latin typeface="Arial" panose="020B0604020202020204" pitchFamily="34" charset="0"/>
                <a:cs typeface="Arial" panose="020B0604020202020204" pitchFamily="34" charset="0"/>
              </a:rPr>
              <a:t> </a:t>
            </a:r>
            <a:r>
              <a:rPr lang="fr-FR" sz="1000" dirty="0" err="1">
                <a:latin typeface="Arial" panose="020B0604020202020204" pitchFamily="34" charset="0"/>
                <a:cs typeface="Arial" panose="020B0604020202020204" pitchFamily="34" charset="0"/>
              </a:rPr>
              <a:t>only</a:t>
            </a:r>
            <a:endParaRPr lang="fr-FR"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68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 coins arrondis 29">
            <a:extLst>
              <a:ext uri="{FF2B5EF4-FFF2-40B4-BE49-F238E27FC236}">
                <a16:creationId xmlns:a16="http://schemas.microsoft.com/office/drawing/2014/main" id="{0D1E1847-BF8A-43DD-9A68-A1992C6A945E}"/>
              </a:ext>
            </a:extLst>
          </p:cNvPr>
          <p:cNvSpPr/>
          <p:nvPr/>
        </p:nvSpPr>
        <p:spPr>
          <a:xfrm>
            <a:off x="5334683" y="1194480"/>
            <a:ext cx="3706268" cy="5161871"/>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8" name="Rectangle : coins arrondis 27">
            <a:extLst>
              <a:ext uri="{FF2B5EF4-FFF2-40B4-BE49-F238E27FC236}">
                <a16:creationId xmlns:a16="http://schemas.microsoft.com/office/drawing/2014/main" id="{50E01D0B-A538-47A4-B8F2-53089E3B6896}"/>
              </a:ext>
            </a:extLst>
          </p:cNvPr>
          <p:cNvSpPr/>
          <p:nvPr/>
        </p:nvSpPr>
        <p:spPr>
          <a:xfrm>
            <a:off x="265290" y="2314931"/>
            <a:ext cx="4965603" cy="4041420"/>
          </a:xfrm>
          <a:prstGeom prst="roundRect">
            <a:avLst>
              <a:gd name="adj" fmla="val 447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E. Le </a:t>
            </a:r>
            <a:r>
              <a:rPr lang="fr-FR" sz="1400" b="1" dirty="0" err="1">
                <a:latin typeface="Arial" panose="020B0604020202020204" pitchFamily="34" charset="0"/>
                <a:cs typeface="Arial" panose="020B0604020202020204" pitchFamily="34" charset="0"/>
              </a:rPr>
              <a:t>versionnement</a:t>
            </a:r>
            <a:endParaRPr lang="fr-FR" sz="1400" b="1" dirty="0">
              <a:latin typeface="Arial" panose="020B0604020202020204" pitchFamily="34" charset="0"/>
              <a:cs typeface="Arial" panose="020B0604020202020204" pitchFamily="34" charset="0"/>
            </a:endParaRPr>
          </a:p>
        </p:txBody>
      </p:sp>
      <p:pic>
        <p:nvPicPr>
          <p:cNvPr id="20" name="Image 19">
            <a:extLst>
              <a:ext uri="{FF2B5EF4-FFF2-40B4-BE49-F238E27FC236}">
                <a16:creationId xmlns:a16="http://schemas.microsoft.com/office/drawing/2014/main" id="{70BE3CDD-C7D6-4059-9614-2C44834EE734}"/>
              </a:ext>
            </a:extLst>
          </p:cNvPr>
          <p:cNvPicPr>
            <a:picLocks noChangeAspect="1"/>
          </p:cNvPicPr>
          <p:nvPr/>
        </p:nvPicPr>
        <p:blipFill>
          <a:blip r:embed="rId2"/>
          <a:stretch>
            <a:fillRect/>
          </a:stretch>
        </p:blipFill>
        <p:spPr>
          <a:xfrm>
            <a:off x="578164" y="1337523"/>
            <a:ext cx="695566" cy="696262"/>
          </a:xfrm>
          <a:prstGeom prst="rect">
            <a:avLst/>
          </a:prstGeom>
        </p:spPr>
      </p:pic>
      <p:sp>
        <p:nvSpPr>
          <p:cNvPr id="21" name="ZoneTexte 20">
            <a:extLst>
              <a:ext uri="{FF2B5EF4-FFF2-40B4-BE49-F238E27FC236}">
                <a16:creationId xmlns:a16="http://schemas.microsoft.com/office/drawing/2014/main" id="{0D30B410-6EE5-47C9-8B6A-8BEADE3F1D99}"/>
              </a:ext>
            </a:extLst>
          </p:cNvPr>
          <p:cNvSpPr txBox="1"/>
          <p:nvPr/>
        </p:nvSpPr>
        <p:spPr>
          <a:xfrm>
            <a:off x="1312599" y="1547154"/>
            <a:ext cx="3368230"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Git : seule la branche </a:t>
            </a:r>
            <a:r>
              <a:rPr lang="fr-FR" sz="1400" i="1" dirty="0">
                <a:latin typeface="Arial" panose="020B0604020202020204" pitchFamily="34" charset="0"/>
                <a:cs typeface="Arial" panose="020B0604020202020204" pitchFamily="34" charset="0"/>
              </a:rPr>
              <a:t>main</a:t>
            </a:r>
            <a:r>
              <a:rPr lang="fr-FR" sz="1400" dirty="0">
                <a:latin typeface="Arial" panose="020B0604020202020204" pitchFamily="34" charset="0"/>
                <a:cs typeface="Arial" panose="020B0604020202020204" pitchFamily="34" charset="0"/>
              </a:rPr>
              <a:t> a été utilisée</a:t>
            </a:r>
          </a:p>
        </p:txBody>
      </p:sp>
      <p:sp>
        <p:nvSpPr>
          <p:cNvPr id="23" name="ZoneTexte 22">
            <a:extLst>
              <a:ext uri="{FF2B5EF4-FFF2-40B4-BE49-F238E27FC236}">
                <a16:creationId xmlns:a16="http://schemas.microsoft.com/office/drawing/2014/main" id="{434E1AB8-93DA-45A7-B1D9-C4B595121C34}"/>
              </a:ext>
            </a:extLst>
          </p:cNvPr>
          <p:cNvSpPr txBox="1"/>
          <p:nvPr/>
        </p:nvSpPr>
        <p:spPr>
          <a:xfrm>
            <a:off x="540480" y="4698357"/>
            <a:ext cx="742512"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GitHub</a:t>
            </a:r>
          </a:p>
        </p:txBody>
      </p:sp>
      <p:pic>
        <p:nvPicPr>
          <p:cNvPr id="24" name="Image 23">
            <a:extLst>
              <a:ext uri="{FF2B5EF4-FFF2-40B4-BE49-F238E27FC236}">
                <a16:creationId xmlns:a16="http://schemas.microsoft.com/office/drawing/2014/main" id="{CC616729-F5E1-4C81-8D67-3A51C19A541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3256" y="3955571"/>
            <a:ext cx="696959" cy="696262"/>
          </a:xfrm>
          <a:prstGeom prst="rect">
            <a:avLst/>
          </a:prstGeom>
        </p:spPr>
      </p:pic>
      <p:cxnSp>
        <p:nvCxnSpPr>
          <p:cNvPr id="25" name="Connecteur droit avec flèche 24">
            <a:extLst>
              <a:ext uri="{FF2B5EF4-FFF2-40B4-BE49-F238E27FC236}">
                <a16:creationId xmlns:a16="http://schemas.microsoft.com/office/drawing/2014/main" id="{2C9455F4-9F16-4B2E-BA49-EDE2869CF418}"/>
              </a:ext>
            </a:extLst>
          </p:cNvPr>
          <p:cNvCxnSpPr>
            <a:cxnSpLocks/>
          </p:cNvCxnSpPr>
          <p:nvPr/>
        </p:nvCxnSpPr>
        <p:spPr>
          <a:xfrm>
            <a:off x="915858" y="2154547"/>
            <a:ext cx="0" cy="167309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369CFC6B-A91D-472A-A6B4-C1743507420C}"/>
              </a:ext>
            </a:extLst>
          </p:cNvPr>
          <p:cNvPicPr>
            <a:picLocks noChangeAspect="1"/>
          </p:cNvPicPr>
          <p:nvPr/>
        </p:nvPicPr>
        <p:blipFill rotWithShape="1">
          <a:blip r:embed="rId4"/>
          <a:srcRect t="7407" b="19177"/>
          <a:stretch/>
        </p:blipFill>
        <p:spPr>
          <a:xfrm>
            <a:off x="1633219" y="2448590"/>
            <a:ext cx="3431752" cy="3782750"/>
          </a:xfrm>
          <a:prstGeom prst="rect">
            <a:avLst/>
          </a:prstGeom>
          <a:effectLst>
            <a:outerShdw blurRad="50800" dist="38100" dir="2700000" algn="tl" rotWithShape="0">
              <a:prstClr val="black">
                <a:alpha val="40000"/>
              </a:prstClr>
            </a:outerShdw>
          </a:effectLst>
        </p:spPr>
      </p:pic>
      <p:sp>
        <p:nvSpPr>
          <p:cNvPr id="32" name="ZoneTexte 31">
            <a:extLst>
              <a:ext uri="{FF2B5EF4-FFF2-40B4-BE49-F238E27FC236}">
                <a16:creationId xmlns:a16="http://schemas.microsoft.com/office/drawing/2014/main" id="{2BD65264-7306-4573-88FB-EB8814058700}"/>
              </a:ext>
            </a:extLst>
          </p:cNvPr>
          <p:cNvSpPr txBox="1"/>
          <p:nvPr/>
        </p:nvSpPr>
        <p:spPr>
          <a:xfrm>
            <a:off x="6278482" y="1258117"/>
            <a:ext cx="1877438"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Analyse des </a:t>
            </a:r>
            <a:r>
              <a:rPr lang="fr-FR" sz="1400" dirty="0" err="1">
                <a:latin typeface="Arial" panose="020B0604020202020204" pitchFamily="34" charset="0"/>
                <a:cs typeface="Arial" panose="020B0604020202020204" pitchFamily="34" charset="0"/>
              </a:rPr>
              <a:t>commits</a:t>
            </a:r>
            <a:endParaRPr lang="fr-FR" sz="1400" dirty="0">
              <a:latin typeface="Arial" panose="020B0604020202020204" pitchFamily="34" charset="0"/>
              <a:cs typeface="Arial" panose="020B0604020202020204" pitchFamily="34" charset="0"/>
            </a:endParaRPr>
          </a:p>
        </p:txBody>
      </p:sp>
      <p:sp>
        <p:nvSpPr>
          <p:cNvPr id="36" name="ZoneTexte 35">
            <a:extLst>
              <a:ext uri="{FF2B5EF4-FFF2-40B4-BE49-F238E27FC236}">
                <a16:creationId xmlns:a16="http://schemas.microsoft.com/office/drawing/2014/main" id="{4D9EFA82-FA2F-402E-B7B6-2F82821DBACF}"/>
              </a:ext>
            </a:extLst>
          </p:cNvPr>
          <p:cNvSpPr txBox="1"/>
          <p:nvPr/>
        </p:nvSpPr>
        <p:spPr>
          <a:xfrm>
            <a:off x="949053" y="6448170"/>
            <a:ext cx="7245894"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 Certaines tentatives d’amélioration du </a:t>
            </a:r>
            <a:r>
              <a:rPr lang="fr-FR" sz="1400" dirty="0" err="1">
                <a:latin typeface="Arial" panose="020B0604020202020204" pitchFamily="34" charset="0"/>
                <a:cs typeface="Arial" panose="020B0604020202020204" pitchFamily="34" charset="0"/>
              </a:rPr>
              <a:t>dashboard</a:t>
            </a:r>
            <a:r>
              <a:rPr lang="fr-FR" sz="1400" dirty="0">
                <a:latin typeface="Arial" panose="020B0604020202020204" pitchFamily="34" charset="0"/>
                <a:cs typeface="Arial" panose="020B0604020202020204" pitchFamily="34" charset="0"/>
              </a:rPr>
              <a:t> auraient pu faire l’objet de branches.</a:t>
            </a:r>
          </a:p>
        </p:txBody>
      </p:sp>
      <p:pic>
        <p:nvPicPr>
          <p:cNvPr id="2" name="Image 1">
            <a:extLst>
              <a:ext uri="{FF2B5EF4-FFF2-40B4-BE49-F238E27FC236}">
                <a16:creationId xmlns:a16="http://schemas.microsoft.com/office/drawing/2014/main" id="{E70BD7F2-DA0F-4502-84C0-0581FD690BF9}"/>
              </a:ext>
            </a:extLst>
          </p:cNvPr>
          <p:cNvPicPr>
            <a:picLocks noChangeAspect="1"/>
          </p:cNvPicPr>
          <p:nvPr/>
        </p:nvPicPr>
        <p:blipFill>
          <a:blip r:embed="rId5"/>
          <a:stretch>
            <a:fillRect/>
          </a:stretch>
        </p:blipFill>
        <p:spPr>
          <a:xfrm>
            <a:off x="5455274" y="1568266"/>
            <a:ext cx="3477535" cy="4684105"/>
          </a:xfrm>
          <a:prstGeom prst="rect">
            <a:avLst/>
          </a:prstGeom>
        </p:spPr>
      </p:pic>
      <p:sp>
        <p:nvSpPr>
          <p:cNvPr id="3" name="Espace réservé du numéro de diapositive 2">
            <a:extLst>
              <a:ext uri="{FF2B5EF4-FFF2-40B4-BE49-F238E27FC236}">
                <a16:creationId xmlns:a16="http://schemas.microsoft.com/office/drawing/2014/main" id="{77D3A0BE-FC3B-4C27-9065-35D13563E31C}"/>
              </a:ext>
            </a:extLst>
          </p:cNvPr>
          <p:cNvSpPr>
            <a:spLocks noGrp="1"/>
          </p:cNvSpPr>
          <p:nvPr>
            <p:ph type="sldNum" sz="quarter" idx="12"/>
          </p:nvPr>
        </p:nvSpPr>
        <p:spPr/>
        <p:txBody>
          <a:bodyPr/>
          <a:lstStyle/>
          <a:p>
            <a:fld id="{50902F5D-93A0-47DA-BFBC-C6664F86D8C4}" type="slidenum">
              <a:rPr lang="fr-FR" smtClean="0"/>
              <a:t>10</a:t>
            </a:fld>
            <a:endParaRPr lang="fr-FR"/>
          </a:p>
        </p:txBody>
      </p:sp>
    </p:spTree>
    <p:extLst>
      <p:ext uri="{BB962C8B-B14F-4D97-AF65-F5344CB8AC3E}">
        <p14:creationId xmlns:p14="http://schemas.microsoft.com/office/powerpoint/2010/main" val="59594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 coins arrondis 45">
            <a:extLst>
              <a:ext uri="{FF2B5EF4-FFF2-40B4-BE49-F238E27FC236}">
                <a16:creationId xmlns:a16="http://schemas.microsoft.com/office/drawing/2014/main" id="{AC92F0BE-477A-4A1F-9967-582850F11B4F}"/>
              </a:ext>
            </a:extLst>
          </p:cNvPr>
          <p:cNvSpPr/>
          <p:nvPr/>
        </p:nvSpPr>
        <p:spPr>
          <a:xfrm>
            <a:off x="3951570" y="1237592"/>
            <a:ext cx="4502088" cy="4962449"/>
          </a:xfrm>
          <a:prstGeom prst="roundRect">
            <a:avLst>
              <a:gd name="adj" fmla="val 362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44" name="Rectangle : coins arrondis 43">
            <a:extLst>
              <a:ext uri="{FF2B5EF4-FFF2-40B4-BE49-F238E27FC236}">
                <a16:creationId xmlns:a16="http://schemas.microsoft.com/office/drawing/2014/main" id="{603F333D-A367-4DE9-8B9F-40E709EE70DD}"/>
              </a:ext>
            </a:extLst>
          </p:cNvPr>
          <p:cNvSpPr/>
          <p:nvPr/>
        </p:nvSpPr>
        <p:spPr>
          <a:xfrm>
            <a:off x="684851" y="1588396"/>
            <a:ext cx="2182682" cy="4330275"/>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70A8D757-E638-481A-B7F6-919F6AB0A54A}"/>
              </a:ext>
            </a:extLst>
          </p:cNvPr>
          <p:cNvSpPr txBox="1"/>
          <p:nvPr/>
        </p:nvSpPr>
        <p:spPr>
          <a:xfrm>
            <a:off x="354676" y="917190"/>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A. L’agencement</a:t>
            </a:r>
          </a:p>
        </p:txBody>
      </p:sp>
      <p:sp>
        <p:nvSpPr>
          <p:cNvPr id="23" name="ZoneTexte 22">
            <a:extLst>
              <a:ext uri="{FF2B5EF4-FFF2-40B4-BE49-F238E27FC236}">
                <a16:creationId xmlns:a16="http://schemas.microsoft.com/office/drawing/2014/main" id="{26E508ED-4C4E-4BBF-8F71-3713B62A2644}"/>
              </a:ext>
            </a:extLst>
          </p:cNvPr>
          <p:cNvSpPr txBox="1"/>
          <p:nvPr/>
        </p:nvSpPr>
        <p:spPr>
          <a:xfrm>
            <a:off x="857649" y="2331529"/>
            <a:ext cx="1852300"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Choix du candidat</a:t>
            </a:r>
          </a:p>
        </p:txBody>
      </p:sp>
      <p:sp>
        <p:nvSpPr>
          <p:cNvPr id="24" name="ZoneTexte 23">
            <a:extLst>
              <a:ext uri="{FF2B5EF4-FFF2-40B4-BE49-F238E27FC236}">
                <a16:creationId xmlns:a16="http://schemas.microsoft.com/office/drawing/2014/main" id="{74E8F549-AD6F-431E-9801-9C225F1F1826}"/>
              </a:ext>
            </a:extLst>
          </p:cNvPr>
          <p:cNvSpPr txBox="1"/>
          <p:nvPr/>
        </p:nvSpPr>
        <p:spPr>
          <a:xfrm>
            <a:off x="857649" y="3914204"/>
            <a:ext cx="1852300" cy="738664"/>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Ajustement des caractéristiques principales</a:t>
            </a:r>
          </a:p>
        </p:txBody>
      </p:sp>
      <p:sp>
        <p:nvSpPr>
          <p:cNvPr id="28" name="ZoneTexte 27">
            <a:extLst>
              <a:ext uri="{FF2B5EF4-FFF2-40B4-BE49-F238E27FC236}">
                <a16:creationId xmlns:a16="http://schemas.microsoft.com/office/drawing/2014/main" id="{E22E5F2A-3603-45DA-80AC-694F318B9DF7}"/>
              </a:ext>
            </a:extLst>
          </p:cNvPr>
          <p:cNvSpPr txBox="1"/>
          <p:nvPr/>
        </p:nvSpPr>
        <p:spPr>
          <a:xfrm>
            <a:off x="5079999" y="1980725"/>
            <a:ext cx="2252134" cy="307777"/>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Evaluation générale</a:t>
            </a:r>
          </a:p>
        </p:txBody>
      </p:sp>
      <p:sp>
        <p:nvSpPr>
          <p:cNvPr id="29" name="ZoneTexte 28">
            <a:extLst>
              <a:ext uri="{FF2B5EF4-FFF2-40B4-BE49-F238E27FC236}">
                <a16:creationId xmlns:a16="http://schemas.microsoft.com/office/drawing/2014/main" id="{F0DA21DC-DBC6-4BE1-B581-70326C3DCC01}"/>
              </a:ext>
            </a:extLst>
          </p:cNvPr>
          <p:cNvSpPr txBox="1"/>
          <p:nvPr/>
        </p:nvSpPr>
        <p:spPr>
          <a:xfrm>
            <a:off x="4222044" y="3397352"/>
            <a:ext cx="3968044"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Positionnement du candidat sur les caractéristiques principales</a:t>
            </a:r>
          </a:p>
        </p:txBody>
      </p:sp>
      <p:sp>
        <p:nvSpPr>
          <p:cNvPr id="30" name="Rectangle 29">
            <a:extLst>
              <a:ext uri="{FF2B5EF4-FFF2-40B4-BE49-F238E27FC236}">
                <a16:creationId xmlns:a16="http://schemas.microsoft.com/office/drawing/2014/main" id="{33E9B81E-DCF5-479D-BD49-48F3F267C4D9}"/>
              </a:ext>
            </a:extLst>
          </p:cNvPr>
          <p:cNvSpPr/>
          <p:nvPr/>
        </p:nvSpPr>
        <p:spPr>
          <a:xfrm>
            <a:off x="832710" y="2130084"/>
            <a:ext cx="1902176"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1" name="Rectangle 30">
            <a:extLst>
              <a:ext uri="{FF2B5EF4-FFF2-40B4-BE49-F238E27FC236}">
                <a16:creationId xmlns:a16="http://schemas.microsoft.com/office/drawing/2014/main" id="{D5B94041-B3DC-4F1A-A140-65DAABBCAABC}"/>
              </a:ext>
            </a:extLst>
          </p:cNvPr>
          <p:cNvSpPr/>
          <p:nvPr/>
        </p:nvSpPr>
        <p:spPr>
          <a:xfrm>
            <a:off x="832710" y="2905221"/>
            <a:ext cx="1902176" cy="275663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2" name="Rectangle 31">
            <a:extLst>
              <a:ext uri="{FF2B5EF4-FFF2-40B4-BE49-F238E27FC236}">
                <a16:creationId xmlns:a16="http://schemas.microsoft.com/office/drawing/2014/main" id="{CCCE87D6-06D6-4644-9A1A-C5A967954DDF}"/>
              </a:ext>
            </a:extLst>
          </p:cNvPr>
          <p:cNvSpPr/>
          <p:nvPr/>
        </p:nvSpPr>
        <p:spPr>
          <a:xfrm>
            <a:off x="4084217" y="1779280"/>
            <a:ext cx="4218759" cy="71066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3" name="Rectangle 32">
            <a:extLst>
              <a:ext uri="{FF2B5EF4-FFF2-40B4-BE49-F238E27FC236}">
                <a16:creationId xmlns:a16="http://schemas.microsoft.com/office/drawing/2014/main" id="{C30089C9-F816-4799-B54D-B43698355F89}"/>
              </a:ext>
            </a:extLst>
          </p:cNvPr>
          <p:cNvSpPr/>
          <p:nvPr/>
        </p:nvSpPr>
        <p:spPr>
          <a:xfrm>
            <a:off x="4084217" y="2561473"/>
            <a:ext cx="4218759" cy="219497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4" name="Rectangle 33">
            <a:extLst>
              <a:ext uri="{FF2B5EF4-FFF2-40B4-BE49-F238E27FC236}">
                <a16:creationId xmlns:a16="http://schemas.microsoft.com/office/drawing/2014/main" id="{7EEE5BF3-0910-4FC1-8D51-C1681741FC03}"/>
              </a:ext>
            </a:extLst>
          </p:cNvPr>
          <p:cNvSpPr/>
          <p:nvPr/>
        </p:nvSpPr>
        <p:spPr>
          <a:xfrm>
            <a:off x="4084217" y="4852597"/>
            <a:ext cx="4218759" cy="1206854"/>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a:p>
        </p:txBody>
      </p:sp>
      <p:sp>
        <p:nvSpPr>
          <p:cNvPr id="35" name="ZoneTexte 34">
            <a:extLst>
              <a:ext uri="{FF2B5EF4-FFF2-40B4-BE49-F238E27FC236}">
                <a16:creationId xmlns:a16="http://schemas.microsoft.com/office/drawing/2014/main" id="{7065E8A0-B09F-4DEE-B96B-1292072A7EC7}"/>
              </a:ext>
            </a:extLst>
          </p:cNvPr>
          <p:cNvSpPr txBox="1"/>
          <p:nvPr/>
        </p:nvSpPr>
        <p:spPr>
          <a:xfrm>
            <a:off x="4436533" y="5194414"/>
            <a:ext cx="3539066"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Positionnement du candidat sur une caractéristique au choix</a:t>
            </a:r>
          </a:p>
        </p:txBody>
      </p:sp>
      <p:sp>
        <p:nvSpPr>
          <p:cNvPr id="36" name="ZoneTexte 35">
            <a:extLst>
              <a:ext uri="{FF2B5EF4-FFF2-40B4-BE49-F238E27FC236}">
                <a16:creationId xmlns:a16="http://schemas.microsoft.com/office/drawing/2014/main" id="{F7D49635-06F0-47A2-B6A9-CA76F0967B20}"/>
              </a:ext>
            </a:extLst>
          </p:cNvPr>
          <p:cNvSpPr txBox="1"/>
          <p:nvPr/>
        </p:nvSpPr>
        <p:spPr>
          <a:xfrm>
            <a:off x="772303" y="1719375"/>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Inputs</a:t>
            </a:r>
          </a:p>
        </p:txBody>
      </p:sp>
      <p:sp>
        <p:nvSpPr>
          <p:cNvPr id="37" name="ZoneTexte 36">
            <a:extLst>
              <a:ext uri="{FF2B5EF4-FFF2-40B4-BE49-F238E27FC236}">
                <a16:creationId xmlns:a16="http://schemas.microsoft.com/office/drawing/2014/main" id="{0C52146B-B4C0-4F6E-9245-F2DAF94362F3}"/>
              </a:ext>
            </a:extLst>
          </p:cNvPr>
          <p:cNvSpPr txBox="1"/>
          <p:nvPr/>
        </p:nvSpPr>
        <p:spPr>
          <a:xfrm>
            <a:off x="5182101" y="1347825"/>
            <a:ext cx="2022990"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Outputs</a:t>
            </a:r>
          </a:p>
        </p:txBody>
      </p:sp>
      <p:cxnSp>
        <p:nvCxnSpPr>
          <p:cNvPr id="42" name="Connecteur droit avec flèche 41">
            <a:extLst>
              <a:ext uri="{FF2B5EF4-FFF2-40B4-BE49-F238E27FC236}">
                <a16:creationId xmlns:a16="http://schemas.microsoft.com/office/drawing/2014/main" id="{C8E580E1-F133-4B0A-95A2-EF1097DA83DF}"/>
              </a:ext>
            </a:extLst>
          </p:cNvPr>
          <p:cNvCxnSpPr>
            <a:cxnSpLocks/>
          </p:cNvCxnSpPr>
          <p:nvPr/>
        </p:nvCxnSpPr>
        <p:spPr>
          <a:xfrm>
            <a:off x="3053644" y="3617586"/>
            <a:ext cx="7732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Espace réservé du numéro de diapositive 1">
            <a:extLst>
              <a:ext uri="{FF2B5EF4-FFF2-40B4-BE49-F238E27FC236}">
                <a16:creationId xmlns:a16="http://schemas.microsoft.com/office/drawing/2014/main" id="{813698F2-B825-497C-9034-CF49A0A16C90}"/>
              </a:ext>
            </a:extLst>
          </p:cNvPr>
          <p:cNvSpPr>
            <a:spLocks noGrp="1"/>
          </p:cNvSpPr>
          <p:nvPr>
            <p:ph type="sldNum" sz="quarter" idx="12"/>
          </p:nvPr>
        </p:nvSpPr>
        <p:spPr/>
        <p:txBody>
          <a:bodyPr/>
          <a:lstStyle/>
          <a:p>
            <a:fld id="{50902F5D-93A0-47DA-BFBC-C6664F86D8C4}" type="slidenum">
              <a:rPr lang="fr-FR" smtClean="0"/>
              <a:t>11</a:t>
            </a:fld>
            <a:endParaRPr lang="fr-FR"/>
          </a:p>
        </p:txBody>
      </p:sp>
    </p:spTree>
    <p:extLst>
      <p:ext uri="{BB962C8B-B14F-4D97-AF65-F5344CB8AC3E}">
        <p14:creationId xmlns:p14="http://schemas.microsoft.com/office/powerpoint/2010/main" val="59364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D992322D-F754-4A3B-B816-EDF63B5B7E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3238" y="1105322"/>
            <a:ext cx="1806607" cy="5152516"/>
          </a:xfrm>
          <a:prstGeom prst="rect">
            <a:avLst/>
          </a:prstGeom>
          <a:effectLst>
            <a:outerShdw blurRad="50800" dist="38100" dir="2700000" algn="tl" rotWithShape="0">
              <a:prstClr val="black">
                <a:alpha val="40000"/>
              </a:prstClr>
            </a:outerShdw>
          </a:effectLst>
        </p:spPr>
      </p:pic>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ZoneTexte 10">
            <a:extLst>
              <a:ext uri="{FF2B5EF4-FFF2-40B4-BE49-F238E27FC236}">
                <a16:creationId xmlns:a16="http://schemas.microsoft.com/office/drawing/2014/main" id="{70A8D757-E638-481A-B7F6-919F6AB0A54A}"/>
              </a:ext>
            </a:extLst>
          </p:cNvPr>
          <p:cNvSpPr txBox="1"/>
          <p:nvPr/>
        </p:nvSpPr>
        <p:spPr>
          <a:xfrm>
            <a:off x="6374449" y="1561519"/>
            <a:ext cx="2088444"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Choix du candidat</a:t>
            </a:r>
          </a:p>
        </p:txBody>
      </p:sp>
      <p:cxnSp>
        <p:nvCxnSpPr>
          <p:cNvPr id="25" name="Connecteur droit avec flèche 24">
            <a:extLst>
              <a:ext uri="{FF2B5EF4-FFF2-40B4-BE49-F238E27FC236}">
                <a16:creationId xmlns:a16="http://schemas.microsoft.com/office/drawing/2014/main" id="{D60FE2D0-2A2B-4BDC-9F7C-6BF2D26F3979}"/>
              </a:ext>
            </a:extLst>
          </p:cNvPr>
          <p:cNvCxnSpPr>
            <a:cxnSpLocks/>
            <a:stCxn id="11" idx="1"/>
          </p:cNvCxnSpPr>
          <p:nvPr/>
        </p:nvCxnSpPr>
        <p:spPr>
          <a:xfrm flipH="1">
            <a:off x="5550361" y="1715408"/>
            <a:ext cx="824088"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Connecteur droit avec flèche 25">
            <a:extLst>
              <a:ext uri="{FF2B5EF4-FFF2-40B4-BE49-F238E27FC236}">
                <a16:creationId xmlns:a16="http://schemas.microsoft.com/office/drawing/2014/main" id="{63D5DBAA-4C1A-4DA3-9815-B5AB6F7ABFCE}"/>
              </a:ext>
            </a:extLst>
          </p:cNvPr>
          <p:cNvCxnSpPr>
            <a:cxnSpLocks/>
            <a:stCxn id="41" idx="1"/>
          </p:cNvCxnSpPr>
          <p:nvPr/>
        </p:nvCxnSpPr>
        <p:spPr>
          <a:xfrm flipH="1">
            <a:off x="5889489" y="3557980"/>
            <a:ext cx="484960" cy="0"/>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Connecteur droit avec flèche 37">
            <a:extLst>
              <a:ext uri="{FF2B5EF4-FFF2-40B4-BE49-F238E27FC236}">
                <a16:creationId xmlns:a16="http://schemas.microsoft.com/office/drawing/2014/main" id="{66948CDF-D999-461E-80D1-710A01A5FD45}"/>
              </a:ext>
            </a:extLst>
          </p:cNvPr>
          <p:cNvCxnSpPr>
            <a:cxnSpLocks/>
            <a:stCxn id="40" idx="1"/>
          </p:cNvCxnSpPr>
          <p:nvPr/>
        </p:nvCxnSpPr>
        <p:spPr>
          <a:xfrm flipH="1">
            <a:off x="4568227" y="2658029"/>
            <a:ext cx="1806222" cy="1"/>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Accolade fermante 11">
            <a:extLst>
              <a:ext uri="{FF2B5EF4-FFF2-40B4-BE49-F238E27FC236}">
                <a16:creationId xmlns:a16="http://schemas.microsoft.com/office/drawing/2014/main" id="{41754CF3-FA98-4F0F-A92E-AA0BCD11BBAE}"/>
              </a:ext>
            </a:extLst>
          </p:cNvPr>
          <p:cNvSpPr/>
          <p:nvPr/>
        </p:nvSpPr>
        <p:spPr>
          <a:xfrm>
            <a:off x="5674769" y="3042355"/>
            <a:ext cx="169795" cy="1021644"/>
          </a:xfrm>
          <a:prstGeom prst="rightBrace">
            <a:avLst>
              <a:gd name="adj1" fmla="val 58197"/>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B. Les données d’entrées</a:t>
            </a:r>
          </a:p>
        </p:txBody>
      </p:sp>
      <p:sp>
        <p:nvSpPr>
          <p:cNvPr id="40" name="ZoneTexte 39">
            <a:extLst>
              <a:ext uri="{FF2B5EF4-FFF2-40B4-BE49-F238E27FC236}">
                <a16:creationId xmlns:a16="http://schemas.microsoft.com/office/drawing/2014/main" id="{B2A917FC-BA5E-46A8-AA90-F0CBB11FB9B2}"/>
              </a:ext>
            </a:extLst>
          </p:cNvPr>
          <p:cNvSpPr txBox="1"/>
          <p:nvPr/>
        </p:nvSpPr>
        <p:spPr>
          <a:xfrm>
            <a:off x="6374449" y="2504140"/>
            <a:ext cx="2359456"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Caractéristique catégorielle</a:t>
            </a:r>
          </a:p>
        </p:txBody>
      </p:sp>
      <p:sp>
        <p:nvSpPr>
          <p:cNvPr id="41" name="ZoneTexte 40">
            <a:extLst>
              <a:ext uri="{FF2B5EF4-FFF2-40B4-BE49-F238E27FC236}">
                <a16:creationId xmlns:a16="http://schemas.microsoft.com/office/drawing/2014/main" id="{4A520080-B55B-4696-BAB5-14A7FFB757E0}"/>
              </a:ext>
            </a:extLst>
          </p:cNvPr>
          <p:cNvSpPr txBox="1"/>
          <p:nvPr/>
        </p:nvSpPr>
        <p:spPr>
          <a:xfrm>
            <a:off x="6374449" y="3419480"/>
            <a:ext cx="1631323" cy="276999"/>
          </a:xfrm>
          <a:prstGeom prst="rect">
            <a:avLst/>
          </a:prstGeom>
          <a:noFill/>
        </p:spPr>
        <p:txBody>
          <a:bodyPr wrap="square" rtlCol="0">
            <a:spAutoFit/>
          </a:bodyPr>
          <a:lstStyle/>
          <a:p>
            <a:r>
              <a:rPr lang="fr-FR" sz="1200" dirty="0">
                <a:latin typeface="Arial" panose="020B0604020202020204" pitchFamily="34" charset="0"/>
                <a:cs typeface="Arial" panose="020B0604020202020204" pitchFamily="34" charset="0"/>
              </a:rPr>
              <a:t>Options catégorielles</a:t>
            </a:r>
          </a:p>
        </p:txBody>
      </p:sp>
      <p:cxnSp>
        <p:nvCxnSpPr>
          <p:cNvPr id="43" name="Connecteur droit avec flèche 42">
            <a:extLst>
              <a:ext uri="{FF2B5EF4-FFF2-40B4-BE49-F238E27FC236}">
                <a16:creationId xmlns:a16="http://schemas.microsoft.com/office/drawing/2014/main" id="{B4A24860-A570-4B7F-B9BF-8EEF4A0A8F74}"/>
              </a:ext>
            </a:extLst>
          </p:cNvPr>
          <p:cNvCxnSpPr>
            <a:cxnSpLocks/>
            <a:stCxn id="45" idx="1"/>
          </p:cNvCxnSpPr>
          <p:nvPr/>
        </p:nvCxnSpPr>
        <p:spPr>
          <a:xfrm flipH="1">
            <a:off x="4568227" y="4304045"/>
            <a:ext cx="180622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5" name="ZoneTexte 44">
            <a:extLst>
              <a:ext uri="{FF2B5EF4-FFF2-40B4-BE49-F238E27FC236}">
                <a16:creationId xmlns:a16="http://schemas.microsoft.com/office/drawing/2014/main" id="{6EF16BC2-3C63-492D-A126-EE157B437106}"/>
              </a:ext>
            </a:extLst>
          </p:cNvPr>
          <p:cNvSpPr txBox="1"/>
          <p:nvPr/>
        </p:nvSpPr>
        <p:spPr>
          <a:xfrm>
            <a:off x="6374449" y="4150156"/>
            <a:ext cx="2280434"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Caractéristique booléenne</a:t>
            </a:r>
          </a:p>
        </p:txBody>
      </p:sp>
      <p:sp>
        <p:nvSpPr>
          <p:cNvPr id="47" name="ZoneTexte 46">
            <a:extLst>
              <a:ext uri="{FF2B5EF4-FFF2-40B4-BE49-F238E27FC236}">
                <a16:creationId xmlns:a16="http://schemas.microsoft.com/office/drawing/2014/main" id="{691F323D-16F4-4EAA-8571-A7CB9A6E5A2B}"/>
              </a:ext>
            </a:extLst>
          </p:cNvPr>
          <p:cNvSpPr txBox="1"/>
          <p:nvPr/>
        </p:nvSpPr>
        <p:spPr>
          <a:xfrm>
            <a:off x="623197" y="2467170"/>
            <a:ext cx="2573725" cy="307777"/>
          </a:xfrm>
          <a:prstGeom prst="rect">
            <a:avLst/>
          </a:prstGeom>
          <a:noFill/>
        </p:spPr>
        <p:txBody>
          <a:bodyPr wrap="square" rtlCol="0">
            <a:spAutoFit/>
          </a:bodyPr>
          <a:lstStyle/>
          <a:p>
            <a:pPr algn="ctr"/>
            <a:r>
              <a:rPr lang="fr-FR" sz="1400" dirty="0" err="1">
                <a:latin typeface="Arial" panose="020B0604020202020204" pitchFamily="34" charset="0"/>
                <a:cs typeface="Arial" panose="020B0604020202020204" pitchFamily="34" charset="0"/>
              </a:rPr>
              <a:t>XGBoost</a:t>
            </a:r>
            <a:r>
              <a:rPr lang="fr-FR" sz="1400" dirty="0">
                <a:latin typeface="Arial" panose="020B0604020202020204" pitchFamily="34" charset="0"/>
                <a:cs typeface="Arial" panose="020B0604020202020204" pitchFamily="34" charset="0"/>
              </a:rPr>
              <a:t> </a:t>
            </a:r>
            <a:r>
              <a:rPr lang="fr-FR" sz="1400" dirty="0" err="1">
                <a:latin typeface="Arial" panose="020B0604020202020204" pitchFamily="34" charset="0"/>
                <a:cs typeface="Arial" panose="020B0604020202020204" pitchFamily="34" charset="0"/>
              </a:rPr>
              <a:t>feature</a:t>
            </a:r>
            <a:r>
              <a:rPr lang="fr-FR" sz="1400" dirty="0">
                <a:latin typeface="Arial" panose="020B0604020202020204" pitchFamily="34" charset="0"/>
                <a:cs typeface="Arial" panose="020B0604020202020204" pitchFamily="34" charset="0"/>
              </a:rPr>
              <a:t> importances</a:t>
            </a:r>
          </a:p>
        </p:txBody>
      </p:sp>
      <p:pic>
        <p:nvPicPr>
          <p:cNvPr id="48" name="Picture 6">
            <a:extLst>
              <a:ext uri="{FF2B5EF4-FFF2-40B4-BE49-F238E27FC236}">
                <a16:creationId xmlns:a16="http://schemas.microsoft.com/office/drawing/2014/main" id="{DC0A5353-92DF-4B4D-B3D4-480F5CC49CF9}"/>
              </a:ext>
            </a:extLst>
          </p:cNvPr>
          <p:cNvPicPr>
            <a:picLocks noChangeAspect="1" noChangeArrowheads="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08002" y="2804035"/>
            <a:ext cx="3031499" cy="19166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7" name="Ellipse 26">
            <a:extLst>
              <a:ext uri="{FF2B5EF4-FFF2-40B4-BE49-F238E27FC236}">
                <a16:creationId xmlns:a16="http://schemas.microsoft.com/office/drawing/2014/main" id="{BA5FFE35-A848-43C8-B436-0A91D4A195F9}"/>
              </a:ext>
            </a:extLst>
          </p:cNvPr>
          <p:cNvSpPr/>
          <p:nvPr/>
        </p:nvSpPr>
        <p:spPr>
          <a:xfrm>
            <a:off x="763002" y="2889955"/>
            <a:ext cx="200471" cy="383822"/>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cxnSp>
        <p:nvCxnSpPr>
          <p:cNvPr id="49" name="Connecteur droit avec flèche 48">
            <a:extLst>
              <a:ext uri="{FF2B5EF4-FFF2-40B4-BE49-F238E27FC236}">
                <a16:creationId xmlns:a16="http://schemas.microsoft.com/office/drawing/2014/main" id="{12111CE7-7513-480B-9266-33FA76102A17}"/>
              </a:ext>
            </a:extLst>
          </p:cNvPr>
          <p:cNvCxnSpPr>
            <a:cxnSpLocks/>
            <a:stCxn id="27" idx="6"/>
            <a:endCxn id="63" idx="2"/>
          </p:cNvCxnSpPr>
          <p:nvPr/>
        </p:nvCxnSpPr>
        <p:spPr>
          <a:xfrm flipV="1">
            <a:off x="963473" y="2647726"/>
            <a:ext cx="2885843" cy="434140"/>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cteur droit avec flèche 51">
            <a:extLst>
              <a:ext uri="{FF2B5EF4-FFF2-40B4-BE49-F238E27FC236}">
                <a16:creationId xmlns:a16="http://schemas.microsoft.com/office/drawing/2014/main" id="{003A0E22-EDE1-4723-9F1F-8E58F59E0D31}"/>
              </a:ext>
            </a:extLst>
          </p:cNvPr>
          <p:cNvCxnSpPr>
            <a:cxnSpLocks/>
            <a:stCxn id="27" idx="6"/>
            <a:endCxn id="60" idx="2"/>
          </p:cNvCxnSpPr>
          <p:nvPr/>
        </p:nvCxnSpPr>
        <p:spPr>
          <a:xfrm>
            <a:off x="963473" y="3081866"/>
            <a:ext cx="2885843" cy="1222178"/>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4" name="Connecteur droit avec flèche 53">
            <a:extLst>
              <a:ext uri="{FF2B5EF4-FFF2-40B4-BE49-F238E27FC236}">
                <a16:creationId xmlns:a16="http://schemas.microsoft.com/office/drawing/2014/main" id="{096475CC-EBFC-4D05-9F51-37CE9BCF8394}"/>
              </a:ext>
            </a:extLst>
          </p:cNvPr>
          <p:cNvCxnSpPr>
            <a:cxnSpLocks/>
            <a:stCxn id="27" idx="6"/>
            <a:endCxn id="61" idx="2"/>
          </p:cNvCxnSpPr>
          <p:nvPr/>
        </p:nvCxnSpPr>
        <p:spPr>
          <a:xfrm>
            <a:off x="963473" y="3081866"/>
            <a:ext cx="2885843" cy="1797488"/>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Connecteur droit avec flèche 54">
            <a:extLst>
              <a:ext uri="{FF2B5EF4-FFF2-40B4-BE49-F238E27FC236}">
                <a16:creationId xmlns:a16="http://schemas.microsoft.com/office/drawing/2014/main" id="{0FA7F083-BD0F-4DE4-8853-55DF6240B307}"/>
              </a:ext>
            </a:extLst>
          </p:cNvPr>
          <p:cNvCxnSpPr>
            <a:cxnSpLocks/>
            <a:stCxn id="27" idx="6"/>
            <a:endCxn id="62" idx="2"/>
          </p:cNvCxnSpPr>
          <p:nvPr/>
        </p:nvCxnSpPr>
        <p:spPr>
          <a:xfrm>
            <a:off x="963473" y="3081866"/>
            <a:ext cx="2885843" cy="2357685"/>
          </a:xfrm>
          <a:prstGeom prst="straightConnector1">
            <a:avLst/>
          </a:pr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0" name="Ellipse 59">
            <a:extLst>
              <a:ext uri="{FF2B5EF4-FFF2-40B4-BE49-F238E27FC236}">
                <a16:creationId xmlns:a16="http://schemas.microsoft.com/office/drawing/2014/main" id="{868AD255-B963-496A-8CDB-F444C089513A}"/>
              </a:ext>
            </a:extLst>
          </p:cNvPr>
          <p:cNvSpPr/>
          <p:nvPr/>
        </p:nvSpPr>
        <p:spPr>
          <a:xfrm>
            <a:off x="3849316" y="4221961"/>
            <a:ext cx="706477"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1" name="Ellipse 60">
            <a:extLst>
              <a:ext uri="{FF2B5EF4-FFF2-40B4-BE49-F238E27FC236}">
                <a16:creationId xmlns:a16="http://schemas.microsoft.com/office/drawing/2014/main" id="{8840F878-CA8A-4C44-9BD5-5B584B6D38E8}"/>
              </a:ext>
            </a:extLst>
          </p:cNvPr>
          <p:cNvSpPr/>
          <p:nvPr/>
        </p:nvSpPr>
        <p:spPr>
          <a:xfrm>
            <a:off x="3849316" y="4797271"/>
            <a:ext cx="983669"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2" name="Ellipse 61">
            <a:extLst>
              <a:ext uri="{FF2B5EF4-FFF2-40B4-BE49-F238E27FC236}">
                <a16:creationId xmlns:a16="http://schemas.microsoft.com/office/drawing/2014/main" id="{A35ABC4E-802B-4552-BF5D-E8DDA77B5E05}"/>
              </a:ext>
            </a:extLst>
          </p:cNvPr>
          <p:cNvSpPr/>
          <p:nvPr/>
        </p:nvSpPr>
        <p:spPr>
          <a:xfrm>
            <a:off x="3849316" y="5357468"/>
            <a:ext cx="617345"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3" name="Ellipse 62">
            <a:extLst>
              <a:ext uri="{FF2B5EF4-FFF2-40B4-BE49-F238E27FC236}">
                <a16:creationId xmlns:a16="http://schemas.microsoft.com/office/drawing/2014/main" id="{8A37E14A-3A70-4D8E-B80A-7F6C0B506BFE}"/>
              </a:ext>
            </a:extLst>
          </p:cNvPr>
          <p:cNvSpPr/>
          <p:nvPr/>
        </p:nvSpPr>
        <p:spPr>
          <a:xfrm>
            <a:off x="3849316" y="2565643"/>
            <a:ext cx="706477" cy="164166"/>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5" name="ZoneTexte 64">
            <a:extLst>
              <a:ext uri="{FF2B5EF4-FFF2-40B4-BE49-F238E27FC236}">
                <a16:creationId xmlns:a16="http://schemas.microsoft.com/office/drawing/2014/main" id="{8DFF92AF-573A-45F6-A9F1-6CC425B07C9F}"/>
              </a:ext>
            </a:extLst>
          </p:cNvPr>
          <p:cNvSpPr txBox="1"/>
          <p:nvPr/>
        </p:nvSpPr>
        <p:spPr>
          <a:xfrm>
            <a:off x="6549672" y="5521634"/>
            <a:ext cx="2280434" cy="276999"/>
          </a:xfrm>
          <a:prstGeom prst="rect">
            <a:avLst/>
          </a:prstGeom>
          <a:noFill/>
        </p:spPr>
        <p:txBody>
          <a:bodyPr wrap="square" rtlCol="0">
            <a:spAutoFit/>
          </a:bodyPr>
          <a:lstStyle/>
          <a:p>
            <a:r>
              <a:rPr lang="fr-FR" sz="1200" dirty="0">
                <a:latin typeface="Arial" panose="020B0604020202020204" pitchFamily="34" charset="0"/>
                <a:cs typeface="Arial" panose="020B0604020202020204" pitchFamily="34" charset="0"/>
              </a:rPr>
              <a:t>+ caractéristiques quantitatives</a:t>
            </a:r>
          </a:p>
        </p:txBody>
      </p:sp>
      <p:sp>
        <p:nvSpPr>
          <p:cNvPr id="67" name="ZoneTexte 66">
            <a:extLst>
              <a:ext uri="{FF2B5EF4-FFF2-40B4-BE49-F238E27FC236}">
                <a16:creationId xmlns:a16="http://schemas.microsoft.com/office/drawing/2014/main" id="{0A0CAA7E-B219-4DE7-8873-580FD08A9107}"/>
              </a:ext>
            </a:extLst>
          </p:cNvPr>
          <p:cNvSpPr txBox="1"/>
          <p:nvPr/>
        </p:nvSpPr>
        <p:spPr>
          <a:xfrm>
            <a:off x="863238" y="6311174"/>
            <a:ext cx="7005118"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 Les caractéristiques d’un candidat peuvent être modifiées temporairement pour améliorer son profil de risque.</a:t>
            </a:r>
          </a:p>
        </p:txBody>
      </p:sp>
      <p:sp>
        <p:nvSpPr>
          <p:cNvPr id="29" name="ZoneTexte 28">
            <a:extLst>
              <a:ext uri="{FF2B5EF4-FFF2-40B4-BE49-F238E27FC236}">
                <a16:creationId xmlns:a16="http://schemas.microsoft.com/office/drawing/2014/main" id="{F5CAF24B-3123-4E07-B31B-D7550B6754B7}"/>
              </a:ext>
            </a:extLst>
          </p:cNvPr>
          <p:cNvSpPr txBox="1"/>
          <p:nvPr/>
        </p:nvSpPr>
        <p:spPr>
          <a:xfrm rot="16200000">
            <a:off x="-442271" y="3623856"/>
            <a:ext cx="1228380"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Importance</a:t>
            </a:r>
          </a:p>
        </p:txBody>
      </p:sp>
      <p:sp>
        <p:nvSpPr>
          <p:cNvPr id="30" name="ZoneTexte 29">
            <a:extLst>
              <a:ext uri="{FF2B5EF4-FFF2-40B4-BE49-F238E27FC236}">
                <a16:creationId xmlns:a16="http://schemas.microsoft.com/office/drawing/2014/main" id="{7D8E461B-614D-40C6-9682-657F88B86410}"/>
              </a:ext>
            </a:extLst>
          </p:cNvPr>
          <p:cNvSpPr txBox="1"/>
          <p:nvPr/>
        </p:nvSpPr>
        <p:spPr>
          <a:xfrm>
            <a:off x="186267" y="4722561"/>
            <a:ext cx="3274968"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Caractéristiques ordonnées par importance</a:t>
            </a:r>
          </a:p>
        </p:txBody>
      </p:sp>
      <p:sp>
        <p:nvSpPr>
          <p:cNvPr id="2" name="Espace réservé du numéro de diapositive 1">
            <a:extLst>
              <a:ext uri="{FF2B5EF4-FFF2-40B4-BE49-F238E27FC236}">
                <a16:creationId xmlns:a16="http://schemas.microsoft.com/office/drawing/2014/main" id="{20244D4C-1854-4DE5-BF46-DB19FED6B23E}"/>
              </a:ext>
            </a:extLst>
          </p:cNvPr>
          <p:cNvSpPr>
            <a:spLocks noGrp="1"/>
          </p:cNvSpPr>
          <p:nvPr>
            <p:ph type="sldNum" sz="quarter" idx="12"/>
          </p:nvPr>
        </p:nvSpPr>
        <p:spPr/>
        <p:txBody>
          <a:bodyPr/>
          <a:lstStyle/>
          <a:p>
            <a:fld id="{50902F5D-93A0-47DA-BFBC-C6664F86D8C4}" type="slidenum">
              <a:rPr lang="fr-FR" smtClean="0"/>
              <a:t>12</a:t>
            </a:fld>
            <a:endParaRPr lang="fr-FR"/>
          </a:p>
        </p:txBody>
      </p:sp>
    </p:spTree>
    <p:extLst>
      <p:ext uri="{BB962C8B-B14F-4D97-AF65-F5344CB8AC3E}">
        <p14:creationId xmlns:p14="http://schemas.microsoft.com/office/powerpoint/2010/main" val="67097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 coins arrondis 79">
            <a:extLst>
              <a:ext uri="{FF2B5EF4-FFF2-40B4-BE49-F238E27FC236}">
                <a16:creationId xmlns:a16="http://schemas.microsoft.com/office/drawing/2014/main" id="{71CAEC84-C22A-44B1-91DD-EF7BB1BEE690}"/>
              </a:ext>
            </a:extLst>
          </p:cNvPr>
          <p:cNvSpPr/>
          <p:nvPr/>
        </p:nvSpPr>
        <p:spPr>
          <a:xfrm>
            <a:off x="520424" y="1596704"/>
            <a:ext cx="2459501" cy="1384366"/>
          </a:xfrm>
          <a:prstGeom prst="roundRect">
            <a:avLst>
              <a:gd name="adj" fmla="val 4391"/>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FR" dirty="0"/>
          </a:p>
        </p:txBody>
      </p:sp>
      <p:sp>
        <p:nvSpPr>
          <p:cNvPr id="70" name="Rectangle : coins arrondis 69">
            <a:extLst>
              <a:ext uri="{FF2B5EF4-FFF2-40B4-BE49-F238E27FC236}">
                <a16:creationId xmlns:a16="http://schemas.microsoft.com/office/drawing/2014/main" id="{F58F7647-DB8C-42B2-87E2-B3626DBF0F22}"/>
              </a:ext>
            </a:extLst>
          </p:cNvPr>
          <p:cNvSpPr/>
          <p:nvPr/>
        </p:nvSpPr>
        <p:spPr>
          <a:xfrm>
            <a:off x="3475134" y="4174903"/>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68" name="Rectangle : coins arrondis 67">
            <a:extLst>
              <a:ext uri="{FF2B5EF4-FFF2-40B4-BE49-F238E27FC236}">
                <a16:creationId xmlns:a16="http://schemas.microsoft.com/office/drawing/2014/main" id="{DD17F9E2-1074-44C3-9106-572ADED755E1}"/>
              </a:ext>
            </a:extLst>
          </p:cNvPr>
          <p:cNvSpPr/>
          <p:nvPr/>
        </p:nvSpPr>
        <p:spPr>
          <a:xfrm>
            <a:off x="3475134" y="1306392"/>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26989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C. L’évaluation générale </a:t>
            </a:r>
          </a:p>
        </p:txBody>
      </p:sp>
      <p:pic>
        <p:nvPicPr>
          <p:cNvPr id="15" name="Image 14">
            <a:extLst>
              <a:ext uri="{FF2B5EF4-FFF2-40B4-BE49-F238E27FC236}">
                <a16:creationId xmlns:a16="http://schemas.microsoft.com/office/drawing/2014/main" id="{6ADDE4FA-2CF1-4E32-B017-A795F30D72FE}"/>
              </a:ext>
            </a:extLst>
          </p:cNvPr>
          <p:cNvPicPr>
            <a:picLocks noChangeAspect="1"/>
          </p:cNvPicPr>
          <p:nvPr/>
        </p:nvPicPr>
        <p:blipFill>
          <a:blip r:embed="rId2"/>
          <a:stretch>
            <a:fillRect/>
          </a:stretch>
        </p:blipFill>
        <p:spPr>
          <a:xfrm>
            <a:off x="3719270" y="1708723"/>
            <a:ext cx="4742174" cy="1612985"/>
          </a:xfrm>
          <a:prstGeom prst="rect">
            <a:avLst/>
          </a:prstGeom>
          <a:effectLst>
            <a:outerShdw blurRad="50800" dist="38100" dir="2700000" algn="tl" rotWithShape="0">
              <a:prstClr val="black">
                <a:alpha val="40000"/>
              </a:prstClr>
            </a:outerShdw>
          </a:effectLst>
        </p:spPr>
      </p:pic>
      <p:pic>
        <p:nvPicPr>
          <p:cNvPr id="17" name="Image 16">
            <a:extLst>
              <a:ext uri="{FF2B5EF4-FFF2-40B4-BE49-F238E27FC236}">
                <a16:creationId xmlns:a16="http://schemas.microsoft.com/office/drawing/2014/main" id="{AB0DDF8A-7E62-4699-9D55-3324C569DCDC}"/>
              </a:ext>
            </a:extLst>
          </p:cNvPr>
          <p:cNvPicPr>
            <a:picLocks noChangeAspect="1"/>
          </p:cNvPicPr>
          <p:nvPr/>
        </p:nvPicPr>
        <p:blipFill>
          <a:blip r:embed="rId3"/>
          <a:stretch>
            <a:fillRect/>
          </a:stretch>
        </p:blipFill>
        <p:spPr>
          <a:xfrm>
            <a:off x="3700159" y="4543586"/>
            <a:ext cx="4780396" cy="1639600"/>
          </a:xfrm>
          <a:prstGeom prst="rect">
            <a:avLst/>
          </a:prstGeom>
          <a:effectLst>
            <a:outerShdw blurRad="50800" dist="38100" dir="2700000" algn="tl" rotWithShape="0">
              <a:prstClr val="black">
                <a:alpha val="40000"/>
              </a:prstClr>
            </a:outerShdw>
          </a:effectLst>
        </p:spPr>
      </p:pic>
      <p:sp>
        <p:nvSpPr>
          <p:cNvPr id="42" name="ZoneTexte 41">
            <a:extLst>
              <a:ext uri="{FF2B5EF4-FFF2-40B4-BE49-F238E27FC236}">
                <a16:creationId xmlns:a16="http://schemas.microsoft.com/office/drawing/2014/main" id="{B0273F99-7A60-4E8B-8222-C87F75B0FB58}"/>
              </a:ext>
            </a:extLst>
          </p:cNvPr>
          <p:cNvSpPr txBox="1"/>
          <p:nvPr/>
        </p:nvSpPr>
        <p:spPr>
          <a:xfrm>
            <a:off x="836389" y="2580760"/>
            <a:ext cx="10438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a:t>
            </a:r>
          </a:p>
        </p:txBody>
      </p:sp>
      <p:sp>
        <p:nvSpPr>
          <p:cNvPr id="44" name="ZoneTexte 43">
            <a:extLst>
              <a:ext uri="{FF2B5EF4-FFF2-40B4-BE49-F238E27FC236}">
                <a16:creationId xmlns:a16="http://schemas.microsoft.com/office/drawing/2014/main" id="{08A3F2BE-0139-42FA-905F-C95850B6485E}"/>
              </a:ext>
            </a:extLst>
          </p:cNvPr>
          <p:cNvSpPr txBox="1"/>
          <p:nvPr/>
        </p:nvSpPr>
        <p:spPr>
          <a:xfrm>
            <a:off x="836389" y="1948534"/>
            <a:ext cx="134203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non alloué</a:t>
            </a:r>
          </a:p>
        </p:txBody>
      </p:sp>
      <p:sp>
        <p:nvSpPr>
          <p:cNvPr id="46" name="Ellipse 45">
            <a:extLst>
              <a:ext uri="{FF2B5EF4-FFF2-40B4-BE49-F238E27FC236}">
                <a16:creationId xmlns:a16="http://schemas.microsoft.com/office/drawing/2014/main" id="{DE38D47D-1048-4527-954A-3E695EA99921}"/>
              </a:ext>
            </a:extLst>
          </p:cNvPr>
          <p:cNvSpPr/>
          <p:nvPr/>
        </p:nvSpPr>
        <p:spPr>
          <a:xfrm>
            <a:off x="663186" y="1997677"/>
            <a:ext cx="184319" cy="184319"/>
          </a:xfrm>
          <a:prstGeom prst="ellipse">
            <a:avLst/>
          </a:prstGeom>
          <a:solidFill>
            <a:srgbClr val="FF0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8E82B5A4-B124-4410-9C59-DE7B0D5A0091}"/>
              </a:ext>
            </a:extLst>
          </p:cNvPr>
          <p:cNvSpPr/>
          <p:nvPr/>
        </p:nvSpPr>
        <p:spPr>
          <a:xfrm>
            <a:off x="663186" y="2625531"/>
            <a:ext cx="184319" cy="184319"/>
          </a:xfrm>
          <a:prstGeom prst="ellipse">
            <a:avLst/>
          </a:prstGeom>
          <a:solidFill>
            <a:srgbClr val="92D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16A886E2-0C69-4BAD-B0CB-82D12B6E8273}"/>
              </a:ext>
            </a:extLst>
          </p:cNvPr>
          <p:cNvSpPr/>
          <p:nvPr/>
        </p:nvSpPr>
        <p:spPr>
          <a:xfrm>
            <a:off x="663186" y="2310760"/>
            <a:ext cx="184319" cy="184319"/>
          </a:xfrm>
          <a:prstGeom prst="ellipse">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ZoneTexte 52">
            <a:extLst>
              <a:ext uri="{FF2B5EF4-FFF2-40B4-BE49-F238E27FC236}">
                <a16:creationId xmlns:a16="http://schemas.microsoft.com/office/drawing/2014/main" id="{7D6FCDB1-662B-4CD9-90EF-956918C1F361}"/>
              </a:ext>
            </a:extLst>
          </p:cNvPr>
          <p:cNvSpPr txBox="1"/>
          <p:nvPr/>
        </p:nvSpPr>
        <p:spPr>
          <a:xfrm>
            <a:off x="836389" y="2263803"/>
            <a:ext cx="214353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 sous condition</a:t>
            </a:r>
          </a:p>
        </p:txBody>
      </p:sp>
      <p:sp>
        <p:nvSpPr>
          <p:cNvPr id="57" name="ZoneTexte 56">
            <a:extLst>
              <a:ext uri="{FF2B5EF4-FFF2-40B4-BE49-F238E27FC236}">
                <a16:creationId xmlns:a16="http://schemas.microsoft.com/office/drawing/2014/main" id="{16AA6CA2-3C7C-419A-8DA1-A234456EC78B}"/>
              </a:ext>
            </a:extLst>
          </p:cNvPr>
          <p:cNvSpPr txBox="1"/>
          <p:nvPr/>
        </p:nvSpPr>
        <p:spPr>
          <a:xfrm>
            <a:off x="80157" y="3544281"/>
            <a:ext cx="3248005"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predict_proba</a:t>
            </a:r>
            <a:r>
              <a:rPr lang="fr-FR" sz="1400" dirty="0">
                <a:latin typeface="Arial" panose="020B0604020202020204" pitchFamily="34" charset="0"/>
                <a:cs typeface="Arial" panose="020B0604020202020204" pitchFamily="34" charset="0"/>
              </a:rPr>
              <a:t> : fiabilité de la prédiction</a:t>
            </a:r>
          </a:p>
        </p:txBody>
      </p:sp>
      <p:sp>
        <p:nvSpPr>
          <p:cNvPr id="20" name="Flèche : bas 19">
            <a:extLst>
              <a:ext uri="{FF2B5EF4-FFF2-40B4-BE49-F238E27FC236}">
                <a16:creationId xmlns:a16="http://schemas.microsoft.com/office/drawing/2014/main" id="{B3578EE6-EFD8-4241-A037-3B22BC49C33B}"/>
              </a:ext>
            </a:extLst>
          </p:cNvPr>
          <p:cNvSpPr/>
          <p:nvPr/>
        </p:nvSpPr>
        <p:spPr>
          <a:xfrm>
            <a:off x="5835852" y="3519564"/>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59" name="ZoneTexte 58">
            <a:extLst>
              <a:ext uri="{FF2B5EF4-FFF2-40B4-BE49-F238E27FC236}">
                <a16:creationId xmlns:a16="http://schemas.microsoft.com/office/drawing/2014/main" id="{6B13E311-A5EA-4CCE-9B8C-59F53DAE8CBE}"/>
              </a:ext>
            </a:extLst>
          </p:cNvPr>
          <p:cNvSpPr txBox="1"/>
          <p:nvPr/>
        </p:nvSpPr>
        <p:spPr>
          <a:xfrm>
            <a:off x="4525666" y="4208342"/>
            <a:ext cx="3129383"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Après ajustement de caractéristiques</a:t>
            </a:r>
          </a:p>
        </p:txBody>
      </p:sp>
      <p:sp>
        <p:nvSpPr>
          <p:cNvPr id="69" name="ZoneTexte 68">
            <a:extLst>
              <a:ext uri="{FF2B5EF4-FFF2-40B4-BE49-F238E27FC236}">
                <a16:creationId xmlns:a16="http://schemas.microsoft.com/office/drawing/2014/main" id="{ACEBEE19-A7EB-44D4-8AF6-DC8D3F73F2F6}"/>
              </a:ext>
            </a:extLst>
          </p:cNvPr>
          <p:cNvSpPr txBox="1"/>
          <p:nvPr/>
        </p:nvSpPr>
        <p:spPr>
          <a:xfrm>
            <a:off x="5366441" y="1354563"/>
            <a:ext cx="1447832"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Données brutes</a:t>
            </a:r>
          </a:p>
        </p:txBody>
      </p:sp>
      <p:cxnSp>
        <p:nvCxnSpPr>
          <p:cNvPr id="37" name="Connecteur droit 36">
            <a:extLst>
              <a:ext uri="{FF2B5EF4-FFF2-40B4-BE49-F238E27FC236}">
                <a16:creationId xmlns:a16="http://schemas.microsoft.com/office/drawing/2014/main" id="{54A74FCD-CB9D-4479-96C1-205310F3CC83}"/>
              </a:ext>
            </a:extLst>
          </p:cNvPr>
          <p:cNvCxnSpPr>
            <a:cxnSpLocks/>
            <a:stCxn id="57" idx="3"/>
          </p:cNvCxnSpPr>
          <p:nvPr/>
        </p:nvCxnSpPr>
        <p:spPr>
          <a:xfrm flipV="1">
            <a:off x="3328162" y="3145499"/>
            <a:ext cx="3030036" cy="552671"/>
          </a:xfrm>
          <a:prstGeom prst="line">
            <a:avLst/>
          </a:prstGeom>
        </p:spPr>
        <p:style>
          <a:lnRef idx="1">
            <a:schemeClr val="dk1"/>
          </a:lnRef>
          <a:fillRef idx="0">
            <a:schemeClr val="dk1"/>
          </a:fillRef>
          <a:effectRef idx="0">
            <a:schemeClr val="dk1"/>
          </a:effectRef>
          <a:fontRef idx="minor">
            <a:schemeClr val="tx1"/>
          </a:fontRef>
        </p:style>
      </p:cxnSp>
      <p:sp>
        <p:nvSpPr>
          <p:cNvPr id="83" name="ZoneTexte 82">
            <a:extLst>
              <a:ext uri="{FF2B5EF4-FFF2-40B4-BE49-F238E27FC236}">
                <a16:creationId xmlns:a16="http://schemas.microsoft.com/office/drawing/2014/main" id="{E8F4B322-5F34-4964-AF8E-FCACB35CE101}"/>
              </a:ext>
            </a:extLst>
          </p:cNvPr>
          <p:cNvSpPr txBox="1"/>
          <p:nvPr/>
        </p:nvSpPr>
        <p:spPr>
          <a:xfrm>
            <a:off x="1313999" y="1625539"/>
            <a:ext cx="87235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Décision</a:t>
            </a:r>
          </a:p>
        </p:txBody>
      </p:sp>
      <p:sp>
        <p:nvSpPr>
          <p:cNvPr id="3" name="Espace réservé du numéro de diapositive 2">
            <a:extLst>
              <a:ext uri="{FF2B5EF4-FFF2-40B4-BE49-F238E27FC236}">
                <a16:creationId xmlns:a16="http://schemas.microsoft.com/office/drawing/2014/main" id="{629C0239-CF3D-4D4F-8AC0-BD0D084998F4}"/>
              </a:ext>
            </a:extLst>
          </p:cNvPr>
          <p:cNvSpPr>
            <a:spLocks noGrp="1"/>
          </p:cNvSpPr>
          <p:nvPr>
            <p:ph type="sldNum" sz="quarter" idx="12"/>
          </p:nvPr>
        </p:nvSpPr>
        <p:spPr/>
        <p:txBody>
          <a:bodyPr/>
          <a:lstStyle/>
          <a:p>
            <a:fld id="{50902F5D-93A0-47DA-BFBC-C6664F86D8C4}" type="slidenum">
              <a:rPr lang="fr-FR" smtClean="0"/>
              <a:t>13</a:t>
            </a:fld>
            <a:endParaRPr lang="fr-FR"/>
          </a:p>
        </p:txBody>
      </p:sp>
    </p:spTree>
    <p:extLst>
      <p:ext uri="{BB962C8B-B14F-4D97-AF65-F5344CB8AC3E}">
        <p14:creationId xmlns:p14="http://schemas.microsoft.com/office/powerpoint/2010/main" val="1075894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 coins arrondis 80">
            <a:extLst>
              <a:ext uri="{FF2B5EF4-FFF2-40B4-BE49-F238E27FC236}">
                <a16:creationId xmlns:a16="http://schemas.microsoft.com/office/drawing/2014/main" id="{760E5BD0-92D5-473B-BCF4-C0CA446B9017}"/>
              </a:ext>
            </a:extLst>
          </p:cNvPr>
          <p:cNvSpPr/>
          <p:nvPr/>
        </p:nvSpPr>
        <p:spPr>
          <a:xfrm>
            <a:off x="3475134" y="4174903"/>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2" name="Rectangle : coins arrondis 81">
            <a:extLst>
              <a:ext uri="{FF2B5EF4-FFF2-40B4-BE49-F238E27FC236}">
                <a16:creationId xmlns:a16="http://schemas.microsoft.com/office/drawing/2014/main" id="{B616BC9C-53F2-4C68-A948-009988E1E789}"/>
              </a:ext>
            </a:extLst>
          </p:cNvPr>
          <p:cNvSpPr/>
          <p:nvPr/>
        </p:nvSpPr>
        <p:spPr>
          <a:xfrm>
            <a:off x="3475134" y="1306392"/>
            <a:ext cx="5230447" cy="2147299"/>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9" name="ZoneTexte 8">
            <a:extLst>
              <a:ext uri="{FF2B5EF4-FFF2-40B4-BE49-F238E27FC236}">
                <a16:creationId xmlns:a16="http://schemas.microsoft.com/office/drawing/2014/main" id="{250772D1-C9B4-469F-8923-547D736577B7}"/>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0" name="Connecteur droit 9">
            <a:extLst>
              <a:ext uri="{FF2B5EF4-FFF2-40B4-BE49-F238E27FC236}">
                <a16:creationId xmlns:a16="http://schemas.microsoft.com/office/drawing/2014/main" id="{A0598191-BA28-4968-A1CB-986F3F4D80BE}"/>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9" name="ZoneTexte 38">
            <a:extLst>
              <a:ext uri="{FF2B5EF4-FFF2-40B4-BE49-F238E27FC236}">
                <a16:creationId xmlns:a16="http://schemas.microsoft.com/office/drawing/2014/main" id="{1C7D2A9A-3512-45BC-A8A2-9BDD8EF65FD4}"/>
              </a:ext>
            </a:extLst>
          </p:cNvPr>
          <p:cNvSpPr txBox="1"/>
          <p:nvPr/>
        </p:nvSpPr>
        <p:spPr>
          <a:xfrm>
            <a:off x="354676" y="934248"/>
            <a:ext cx="3342435"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 Les caractéristiques principales</a:t>
            </a:r>
          </a:p>
        </p:txBody>
      </p:sp>
      <p:pic>
        <p:nvPicPr>
          <p:cNvPr id="60" name="Image 59">
            <a:extLst>
              <a:ext uri="{FF2B5EF4-FFF2-40B4-BE49-F238E27FC236}">
                <a16:creationId xmlns:a16="http://schemas.microsoft.com/office/drawing/2014/main" id="{BD0FB47B-A211-4DAF-A844-82A0D38839D4}"/>
              </a:ext>
            </a:extLst>
          </p:cNvPr>
          <p:cNvPicPr>
            <a:picLocks noChangeAspect="1"/>
          </p:cNvPicPr>
          <p:nvPr/>
        </p:nvPicPr>
        <p:blipFill rotWithShape="1">
          <a:blip r:embed="rId2"/>
          <a:srcRect t="9332" r="63577" b="45044"/>
          <a:stretch/>
        </p:blipFill>
        <p:spPr>
          <a:xfrm>
            <a:off x="6457950" y="1646410"/>
            <a:ext cx="1994736" cy="1753908"/>
          </a:xfrm>
          <a:prstGeom prst="rect">
            <a:avLst/>
          </a:prstGeom>
          <a:effectLst>
            <a:outerShdw blurRad="50800" dist="38100" dir="2700000" algn="tl" rotWithShape="0">
              <a:prstClr val="black">
                <a:alpha val="40000"/>
              </a:prstClr>
            </a:outerShdw>
          </a:effectLst>
        </p:spPr>
      </p:pic>
      <p:sp>
        <p:nvSpPr>
          <p:cNvPr id="62" name="ZoneTexte 61">
            <a:extLst>
              <a:ext uri="{FF2B5EF4-FFF2-40B4-BE49-F238E27FC236}">
                <a16:creationId xmlns:a16="http://schemas.microsoft.com/office/drawing/2014/main" id="{A129AE91-B396-4245-A55D-59460471D664}"/>
              </a:ext>
            </a:extLst>
          </p:cNvPr>
          <p:cNvSpPr txBox="1"/>
          <p:nvPr/>
        </p:nvSpPr>
        <p:spPr>
          <a:xfrm>
            <a:off x="220133" y="1865762"/>
            <a:ext cx="3268134" cy="1384995"/>
          </a:xfrm>
          <a:prstGeom prst="rect">
            <a:avLst/>
          </a:prstGeom>
          <a:noFill/>
        </p:spPr>
        <p:txBody>
          <a:bodyPr wrap="square" rtlCol="0">
            <a:spAutoFit/>
          </a:bodyPr>
          <a:lstStyle/>
          <a:p>
            <a:pPr marL="285750" indent="-285750">
              <a:buFontTx/>
              <a:buChar char="-"/>
            </a:pPr>
            <a:r>
              <a:rPr lang="fr-FR" sz="1400" dirty="0">
                <a:latin typeface="Arial" panose="020B0604020202020204" pitchFamily="34" charset="0"/>
                <a:cs typeface="Arial" panose="020B0604020202020204" pitchFamily="34" charset="0"/>
              </a:rPr>
              <a:t>On affiche la position du candidat pour les six caractéristiques les plus importantes.</a:t>
            </a:r>
          </a:p>
          <a:p>
            <a:pPr marL="285750" indent="-285750">
              <a:buFontTx/>
              <a:buChar char="-"/>
            </a:pPr>
            <a:endParaRPr lang="fr-FR" sz="1400" dirty="0">
              <a:latin typeface="Arial" panose="020B0604020202020204" pitchFamily="34" charset="0"/>
              <a:cs typeface="Arial" panose="020B0604020202020204" pitchFamily="34" charset="0"/>
            </a:endParaRPr>
          </a:p>
          <a:p>
            <a:pPr marL="285750" indent="-285750">
              <a:buFontTx/>
              <a:buChar char="-"/>
            </a:pPr>
            <a:r>
              <a:rPr lang="fr-FR" sz="1400" dirty="0">
                <a:latin typeface="Arial" panose="020B0604020202020204" pitchFamily="34" charset="0"/>
                <a:cs typeface="Arial" panose="020B0604020202020204" pitchFamily="34" charset="0"/>
              </a:rPr>
              <a:t>Le graphique s’actualise quand la caractéristique est modifiée.</a:t>
            </a:r>
          </a:p>
        </p:txBody>
      </p:sp>
      <p:pic>
        <p:nvPicPr>
          <p:cNvPr id="48" name="Image 47">
            <a:extLst>
              <a:ext uri="{FF2B5EF4-FFF2-40B4-BE49-F238E27FC236}">
                <a16:creationId xmlns:a16="http://schemas.microsoft.com/office/drawing/2014/main" id="{C414BB9B-F9D6-407A-90B2-0E4F0872C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8985" y="1837791"/>
            <a:ext cx="1626029" cy="1415248"/>
          </a:xfrm>
          <a:prstGeom prst="rect">
            <a:avLst/>
          </a:prstGeom>
          <a:effectLst>
            <a:outerShdw blurRad="50800" dist="38100" dir="2700000" algn="tl" rotWithShape="0">
              <a:prstClr val="black">
                <a:alpha val="40000"/>
              </a:prstClr>
            </a:outerShdw>
          </a:effectLst>
        </p:spPr>
      </p:pic>
      <p:pic>
        <p:nvPicPr>
          <p:cNvPr id="56" name="Image 55">
            <a:extLst>
              <a:ext uri="{FF2B5EF4-FFF2-40B4-BE49-F238E27FC236}">
                <a16:creationId xmlns:a16="http://schemas.microsoft.com/office/drawing/2014/main" id="{CCC9C0D2-1C8D-43D2-976B-77B5A6E21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8985" y="4683846"/>
            <a:ext cx="1626029" cy="1418451"/>
          </a:xfrm>
          <a:prstGeom prst="rect">
            <a:avLst/>
          </a:prstGeom>
          <a:effectLst>
            <a:outerShdw blurRad="50800" dist="38100" dir="2700000" algn="tl" rotWithShape="0">
              <a:prstClr val="black">
                <a:alpha val="40000"/>
              </a:prstClr>
            </a:outerShdw>
          </a:effectLst>
        </p:spPr>
      </p:pic>
      <p:pic>
        <p:nvPicPr>
          <p:cNvPr id="63" name="Image 62">
            <a:extLst>
              <a:ext uri="{FF2B5EF4-FFF2-40B4-BE49-F238E27FC236}">
                <a16:creationId xmlns:a16="http://schemas.microsoft.com/office/drawing/2014/main" id="{68554FB2-0D55-4717-83D7-14C304E7EF7C}"/>
              </a:ext>
            </a:extLst>
          </p:cNvPr>
          <p:cNvPicPr>
            <a:picLocks noChangeAspect="1"/>
          </p:cNvPicPr>
          <p:nvPr/>
        </p:nvPicPr>
        <p:blipFill rotWithShape="1">
          <a:blip r:embed="rId5"/>
          <a:srcRect t="3216" b="4478"/>
          <a:stretch/>
        </p:blipFill>
        <p:spPr>
          <a:xfrm>
            <a:off x="6342629" y="4510475"/>
            <a:ext cx="1918969" cy="1753906"/>
          </a:xfrm>
          <a:prstGeom prst="rect">
            <a:avLst/>
          </a:prstGeom>
          <a:effectLst>
            <a:outerShdw blurRad="50800" dist="38100" dir="2700000" algn="tl" rotWithShape="0">
              <a:prstClr val="black">
                <a:alpha val="40000"/>
              </a:prstClr>
            </a:outerShdw>
          </a:effectLst>
        </p:spPr>
      </p:pic>
      <p:sp>
        <p:nvSpPr>
          <p:cNvPr id="79" name="Flèche : bas 78">
            <a:extLst>
              <a:ext uri="{FF2B5EF4-FFF2-40B4-BE49-F238E27FC236}">
                <a16:creationId xmlns:a16="http://schemas.microsoft.com/office/drawing/2014/main" id="{27D7BB97-C0A1-41E4-A1C5-8F5BC9FA112B}"/>
              </a:ext>
            </a:extLst>
          </p:cNvPr>
          <p:cNvSpPr/>
          <p:nvPr/>
        </p:nvSpPr>
        <p:spPr>
          <a:xfrm>
            <a:off x="5835852" y="3519564"/>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sp>
        <p:nvSpPr>
          <p:cNvPr id="84" name="ZoneTexte 83">
            <a:extLst>
              <a:ext uri="{FF2B5EF4-FFF2-40B4-BE49-F238E27FC236}">
                <a16:creationId xmlns:a16="http://schemas.microsoft.com/office/drawing/2014/main" id="{94D43566-F071-40C6-BE91-3E3374C43F12}"/>
              </a:ext>
            </a:extLst>
          </p:cNvPr>
          <p:cNvSpPr txBox="1"/>
          <p:nvPr/>
        </p:nvSpPr>
        <p:spPr>
          <a:xfrm>
            <a:off x="4525666" y="4208342"/>
            <a:ext cx="3129383"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Après ajustement de caractéristiques</a:t>
            </a:r>
          </a:p>
        </p:txBody>
      </p:sp>
      <p:sp>
        <p:nvSpPr>
          <p:cNvPr id="85" name="ZoneTexte 84">
            <a:extLst>
              <a:ext uri="{FF2B5EF4-FFF2-40B4-BE49-F238E27FC236}">
                <a16:creationId xmlns:a16="http://schemas.microsoft.com/office/drawing/2014/main" id="{F4ED8EF9-4097-43EE-B3D2-0ABFAD5F40DF}"/>
              </a:ext>
            </a:extLst>
          </p:cNvPr>
          <p:cNvSpPr txBox="1"/>
          <p:nvPr/>
        </p:nvSpPr>
        <p:spPr>
          <a:xfrm>
            <a:off x="5366441" y="1354563"/>
            <a:ext cx="1447832"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Données brutes</a:t>
            </a:r>
          </a:p>
        </p:txBody>
      </p:sp>
      <p:sp>
        <p:nvSpPr>
          <p:cNvPr id="66" name="Ellipse 65">
            <a:extLst>
              <a:ext uri="{FF2B5EF4-FFF2-40B4-BE49-F238E27FC236}">
                <a16:creationId xmlns:a16="http://schemas.microsoft.com/office/drawing/2014/main" id="{BDCB896D-9050-434E-918E-45F911495A6A}"/>
              </a:ext>
            </a:extLst>
          </p:cNvPr>
          <p:cNvSpPr/>
          <p:nvPr/>
        </p:nvSpPr>
        <p:spPr>
          <a:xfrm>
            <a:off x="3772118" y="2335376"/>
            <a:ext cx="83150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6" name="Ellipse 85">
            <a:extLst>
              <a:ext uri="{FF2B5EF4-FFF2-40B4-BE49-F238E27FC236}">
                <a16:creationId xmlns:a16="http://schemas.microsoft.com/office/drawing/2014/main" id="{5955E091-3DBC-4F74-8C7D-553980838183}"/>
              </a:ext>
            </a:extLst>
          </p:cNvPr>
          <p:cNvSpPr/>
          <p:nvPr/>
        </p:nvSpPr>
        <p:spPr>
          <a:xfrm>
            <a:off x="3772118" y="5405263"/>
            <a:ext cx="83150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7" name="Ellipse 86">
            <a:extLst>
              <a:ext uri="{FF2B5EF4-FFF2-40B4-BE49-F238E27FC236}">
                <a16:creationId xmlns:a16="http://schemas.microsoft.com/office/drawing/2014/main" id="{DEC37E6D-4A8C-48EC-A843-59F819AF2CAA}"/>
              </a:ext>
            </a:extLst>
          </p:cNvPr>
          <p:cNvSpPr/>
          <p:nvPr/>
        </p:nvSpPr>
        <p:spPr>
          <a:xfrm rot="19013447">
            <a:off x="7143316" y="3005582"/>
            <a:ext cx="513936"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88" name="Ellipse 87">
            <a:extLst>
              <a:ext uri="{FF2B5EF4-FFF2-40B4-BE49-F238E27FC236}">
                <a16:creationId xmlns:a16="http://schemas.microsoft.com/office/drawing/2014/main" id="{F4E2BD65-AF66-40BA-9D78-EC78357498B9}"/>
              </a:ext>
            </a:extLst>
          </p:cNvPr>
          <p:cNvSpPr/>
          <p:nvPr/>
        </p:nvSpPr>
        <p:spPr>
          <a:xfrm rot="19013447">
            <a:off x="6383402" y="5926128"/>
            <a:ext cx="611381" cy="196561"/>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67" name="Forme libre : forme 66">
            <a:extLst>
              <a:ext uri="{FF2B5EF4-FFF2-40B4-BE49-F238E27FC236}">
                <a16:creationId xmlns:a16="http://schemas.microsoft.com/office/drawing/2014/main" id="{A88E059E-725E-49F4-A71E-03DD5615F5C6}"/>
              </a:ext>
            </a:extLst>
          </p:cNvPr>
          <p:cNvSpPr/>
          <p:nvPr/>
        </p:nvSpPr>
        <p:spPr>
          <a:xfrm>
            <a:off x="4476044" y="2499169"/>
            <a:ext cx="2720623" cy="968673"/>
          </a:xfrm>
          <a:custGeom>
            <a:avLst/>
            <a:gdLst>
              <a:gd name="connsiteX0" fmla="*/ 0 w 2229556"/>
              <a:gd name="connsiteY0" fmla="*/ 0 h 968673"/>
              <a:gd name="connsiteX1" fmla="*/ 1388533 w 2229556"/>
              <a:gd name="connsiteY1" fmla="*/ 914400 h 968673"/>
              <a:gd name="connsiteX2" fmla="*/ 2229556 w 2229556"/>
              <a:gd name="connsiteY2" fmla="*/ 784577 h 968673"/>
            </a:gdLst>
            <a:ahLst/>
            <a:cxnLst>
              <a:cxn ang="0">
                <a:pos x="connsiteX0" y="connsiteY0"/>
              </a:cxn>
              <a:cxn ang="0">
                <a:pos x="connsiteX1" y="connsiteY1"/>
              </a:cxn>
              <a:cxn ang="0">
                <a:pos x="connsiteX2" y="connsiteY2"/>
              </a:cxn>
            </a:cxnLst>
            <a:rect l="l" t="t" r="r" b="b"/>
            <a:pathLst>
              <a:path w="2229556" h="968673">
                <a:moveTo>
                  <a:pt x="0" y="0"/>
                </a:moveTo>
                <a:cubicBezTo>
                  <a:pt x="508470" y="391818"/>
                  <a:pt x="1016940" y="783637"/>
                  <a:pt x="1388533" y="914400"/>
                </a:cubicBezTo>
                <a:cubicBezTo>
                  <a:pt x="1760126" y="1045163"/>
                  <a:pt x="1994841" y="914870"/>
                  <a:pt x="2229556" y="784577"/>
                </a:cubicBezTo>
              </a:path>
            </a:pathLst>
          </a:cu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89" name="Forme libre : forme 88">
            <a:extLst>
              <a:ext uri="{FF2B5EF4-FFF2-40B4-BE49-F238E27FC236}">
                <a16:creationId xmlns:a16="http://schemas.microsoft.com/office/drawing/2014/main" id="{53554542-3CB0-45B6-98E8-66191FFDCAAA}"/>
              </a:ext>
            </a:extLst>
          </p:cNvPr>
          <p:cNvSpPr/>
          <p:nvPr/>
        </p:nvSpPr>
        <p:spPr>
          <a:xfrm>
            <a:off x="4394200" y="5586680"/>
            <a:ext cx="2057400" cy="769671"/>
          </a:xfrm>
          <a:custGeom>
            <a:avLst/>
            <a:gdLst>
              <a:gd name="connsiteX0" fmla="*/ 0 w 1473200"/>
              <a:gd name="connsiteY0" fmla="*/ 0 h 769671"/>
              <a:gd name="connsiteX1" fmla="*/ 993422 w 1473200"/>
              <a:gd name="connsiteY1" fmla="*/ 716844 h 769671"/>
              <a:gd name="connsiteX2" fmla="*/ 1473200 w 1473200"/>
              <a:gd name="connsiteY2" fmla="*/ 660400 h 769671"/>
            </a:gdLst>
            <a:ahLst/>
            <a:cxnLst>
              <a:cxn ang="0">
                <a:pos x="connsiteX0" y="connsiteY0"/>
              </a:cxn>
              <a:cxn ang="0">
                <a:pos x="connsiteX1" y="connsiteY1"/>
              </a:cxn>
              <a:cxn ang="0">
                <a:pos x="connsiteX2" y="connsiteY2"/>
              </a:cxn>
            </a:cxnLst>
            <a:rect l="l" t="t" r="r" b="b"/>
            <a:pathLst>
              <a:path w="1473200" h="769671">
                <a:moveTo>
                  <a:pt x="0" y="0"/>
                </a:moveTo>
                <a:cubicBezTo>
                  <a:pt x="373944" y="303388"/>
                  <a:pt x="747889" y="606777"/>
                  <a:pt x="993422" y="716844"/>
                </a:cubicBezTo>
                <a:cubicBezTo>
                  <a:pt x="1238955" y="826911"/>
                  <a:pt x="1356077" y="743655"/>
                  <a:pt x="1473200" y="660400"/>
                </a:cubicBezTo>
              </a:path>
            </a:pathLst>
          </a:custGeom>
          <a:ln w="31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90" name="Image 89">
            <a:extLst>
              <a:ext uri="{FF2B5EF4-FFF2-40B4-BE49-F238E27FC236}">
                <a16:creationId xmlns:a16="http://schemas.microsoft.com/office/drawing/2014/main" id="{F95469B6-0C10-4605-AF4F-AC3C5F40DAFE}"/>
              </a:ext>
            </a:extLst>
          </p:cNvPr>
          <p:cNvPicPr>
            <a:picLocks noChangeAspect="1"/>
          </p:cNvPicPr>
          <p:nvPr/>
        </p:nvPicPr>
        <p:blipFill rotWithShape="1">
          <a:blip r:embed="rId6"/>
          <a:srcRect l="20032" t="29926" r="20580"/>
          <a:stretch/>
        </p:blipFill>
        <p:spPr>
          <a:xfrm>
            <a:off x="1833926" y="5163977"/>
            <a:ext cx="1397232" cy="1141088"/>
          </a:xfrm>
          <a:prstGeom prst="rect">
            <a:avLst/>
          </a:prstGeom>
          <a:effectLst>
            <a:outerShdw blurRad="50800" dist="38100" dir="2700000" algn="tl" rotWithShape="0">
              <a:prstClr val="black">
                <a:alpha val="40000"/>
              </a:prstClr>
            </a:outerShdw>
          </a:effectLst>
        </p:spPr>
      </p:pic>
      <p:pic>
        <p:nvPicPr>
          <p:cNvPr id="92" name="Image 91">
            <a:extLst>
              <a:ext uri="{FF2B5EF4-FFF2-40B4-BE49-F238E27FC236}">
                <a16:creationId xmlns:a16="http://schemas.microsoft.com/office/drawing/2014/main" id="{E3421615-A810-4650-B652-3A867A144E39}"/>
              </a:ext>
            </a:extLst>
          </p:cNvPr>
          <p:cNvPicPr>
            <a:picLocks noChangeAspect="1"/>
          </p:cNvPicPr>
          <p:nvPr/>
        </p:nvPicPr>
        <p:blipFill>
          <a:blip r:embed="rId7"/>
          <a:stretch>
            <a:fillRect/>
          </a:stretch>
        </p:blipFill>
        <p:spPr>
          <a:xfrm>
            <a:off x="278398" y="5163977"/>
            <a:ext cx="1366394" cy="1134722"/>
          </a:xfrm>
          <a:prstGeom prst="rect">
            <a:avLst/>
          </a:prstGeom>
          <a:effectLst>
            <a:outerShdw blurRad="50800" dist="38100" dir="2700000" algn="tl" rotWithShape="0">
              <a:prstClr val="black">
                <a:alpha val="40000"/>
              </a:prstClr>
            </a:outerShdw>
          </a:effectLst>
        </p:spPr>
      </p:pic>
      <p:sp>
        <p:nvSpPr>
          <p:cNvPr id="93" name="ZoneTexte 92">
            <a:extLst>
              <a:ext uri="{FF2B5EF4-FFF2-40B4-BE49-F238E27FC236}">
                <a16:creationId xmlns:a16="http://schemas.microsoft.com/office/drawing/2014/main" id="{349B9947-52BC-4AB2-BB6C-AD37D9CE6AA5}"/>
              </a:ext>
            </a:extLst>
          </p:cNvPr>
          <p:cNvSpPr txBox="1"/>
          <p:nvPr/>
        </p:nvSpPr>
        <p:spPr>
          <a:xfrm>
            <a:off x="474121" y="4683846"/>
            <a:ext cx="974947"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Données</a:t>
            </a:r>
          </a:p>
          <a:p>
            <a:pPr algn="ctr"/>
            <a:r>
              <a:rPr lang="fr-FR" sz="1200" dirty="0">
                <a:latin typeface="Arial" panose="020B0604020202020204" pitchFamily="34" charset="0"/>
                <a:cs typeface="Arial" panose="020B0604020202020204" pitchFamily="34" charset="0"/>
              </a:rPr>
              <a:t>booléennes</a:t>
            </a:r>
          </a:p>
        </p:txBody>
      </p:sp>
      <p:sp>
        <p:nvSpPr>
          <p:cNvPr id="94" name="ZoneTexte 93">
            <a:extLst>
              <a:ext uri="{FF2B5EF4-FFF2-40B4-BE49-F238E27FC236}">
                <a16:creationId xmlns:a16="http://schemas.microsoft.com/office/drawing/2014/main" id="{76D9A4AD-EBD0-46C5-BE37-A55C6569F518}"/>
              </a:ext>
            </a:extLst>
          </p:cNvPr>
          <p:cNvSpPr txBox="1"/>
          <p:nvPr/>
        </p:nvSpPr>
        <p:spPr>
          <a:xfrm>
            <a:off x="2119374" y="4683846"/>
            <a:ext cx="1045479" cy="461665"/>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Données</a:t>
            </a:r>
          </a:p>
          <a:p>
            <a:pPr algn="ctr"/>
            <a:r>
              <a:rPr lang="fr-FR" sz="1200" dirty="0">
                <a:latin typeface="Arial" panose="020B0604020202020204" pitchFamily="34" charset="0"/>
                <a:cs typeface="Arial" panose="020B0604020202020204" pitchFamily="34" charset="0"/>
              </a:rPr>
              <a:t>quantitatives</a:t>
            </a:r>
          </a:p>
        </p:txBody>
      </p:sp>
      <p:sp>
        <p:nvSpPr>
          <p:cNvPr id="96" name="Espace réservé du numéro de diapositive 95">
            <a:extLst>
              <a:ext uri="{FF2B5EF4-FFF2-40B4-BE49-F238E27FC236}">
                <a16:creationId xmlns:a16="http://schemas.microsoft.com/office/drawing/2014/main" id="{C904D7BC-535A-46D8-A9AB-51FB3FAAABD9}"/>
              </a:ext>
            </a:extLst>
          </p:cNvPr>
          <p:cNvSpPr>
            <a:spLocks noGrp="1"/>
          </p:cNvSpPr>
          <p:nvPr>
            <p:ph type="sldNum" sz="quarter" idx="12"/>
          </p:nvPr>
        </p:nvSpPr>
        <p:spPr/>
        <p:txBody>
          <a:bodyPr/>
          <a:lstStyle/>
          <a:p>
            <a:fld id="{50902F5D-93A0-47DA-BFBC-C6664F86D8C4}" type="slidenum">
              <a:rPr lang="fr-FR" smtClean="0"/>
              <a:t>14</a:t>
            </a:fld>
            <a:endParaRPr lang="fr-FR"/>
          </a:p>
        </p:txBody>
      </p:sp>
    </p:spTree>
    <p:extLst>
      <p:ext uri="{BB962C8B-B14F-4D97-AF65-F5344CB8AC3E}">
        <p14:creationId xmlns:p14="http://schemas.microsoft.com/office/powerpoint/2010/main" val="3900642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 coins arrondis 19">
            <a:extLst>
              <a:ext uri="{FF2B5EF4-FFF2-40B4-BE49-F238E27FC236}">
                <a16:creationId xmlns:a16="http://schemas.microsoft.com/office/drawing/2014/main" id="{768B9CF8-3D5E-4324-8A62-D140F0D7B81D}"/>
              </a:ext>
            </a:extLst>
          </p:cNvPr>
          <p:cNvSpPr/>
          <p:nvPr/>
        </p:nvSpPr>
        <p:spPr>
          <a:xfrm>
            <a:off x="1136486" y="1422267"/>
            <a:ext cx="7047508" cy="3919300"/>
          </a:xfrm>
          <a:prstGeom prst="roundRect">
            <a:avLst>
              <a:gd name="adj" fmla="val 4391"/>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202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IV. Le </a:t>
            </a:r>
            <a:r>
              <a:rPr lang="fr-FR" b="1" dirty="0" err="1">
                <a:latin typeface="Arial" panose="020B0604020202020204" pitchFamily="34" charset="0"/>
                <a:cs typeface="Arial" panose="020B0604020202020204" pitchFamily="34" charset="0"/>
              </a:rPr>
              <a:t>dashboard</a:t>
            </a:r>
            <a:endParaRPr lang="fr-FR" b="1" dirty="0">
              <a:latin typeface="Arial" panose="020B0604020202020204" pitchFamily="34" charset="0"/>
              <a:cs typeface="Arial" panose="020B0604020202020204" pitchFamily="34" charset="0"/>
            </a:endParaRP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pic>
        <p:nvPicPr>
          <p:cNvPr id="4" name="Image 3">
            <a:extLst>
              <a:ext uri="{FF2B5EF4-FFF2-40B4-BE49-F238E27FC236}">
                <a16:creationId xmlns:a16="http://schemas.microsoft.com/office/drawing/2014/main" id="{99DC0B50-736E-4CF9-A212-A5D7EA8950A8}"/>
              </a:ext>
            </a:extLst>
          </p:cNvPr>
          <p:cNvPicPr>
            <a:picLocks noChangeAspect="1"/>
          </p:cNvPicPr>
          <p:nvPr/>
        </p:nvPicPr>
        <p:blipFill rotWithShape="1">
          <a:blip r:embed="rId2"/>
          <a:srcRect l="20032" t="14539" r="20580"/>
          <a:stretch/>
        </p:blipFill>
        <p:spPr>
          <a:xfrm>
            <a:off x="1309511" y="1611810"/>
            <a:ext cx="3539067" cy="3524956"/>
          </a:xfrm>
          <a:prstGeom prst="rect">
            <a:avLst/>
          </a:prstGeom>
          <a:effectLst>
            <a:outerShdw blurRad="50800" dist="38100" dir="2700000" algn="tl" rotWithShape="0">
              <a:prstClr val="black">
                <a:alpha val="40000"/>
              </a:prstClr>
            </a:outerShdw>
          </a:effectLst>
        </p:spPr>
      </p:pic>
      <p:sp>
        <p:nvSpPr>
          <p:cNvPr id="7" name="ZoneTexte 6">
            <a:extLst>
              <a:ext uri="{FF2B5EF4-FFF2-40B4-BE49-F238E27FC236}">
                <a16:creationId xmlns:a16="http://schemas.microsoft.com/office/drawing/2014/main" id="{B4D63FDA-F758-4996-95E1-234591AC4FD8}"/>
              </a:ext>
            </a:extLst>
          </p:cNvPr>
          <p:cNvSpPr txBox="1"/>
          <p:nvPr/>
        </p:nvSpPr>
        <p:spPr>
          <a:xfrm>
            <a:off x="354676" y="921336"/>
            <a:ext cx="2580899"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E. L’analyse supplémentaire</a:t>
            </a:r>
          </a:p>
        </p:txBody>
      </p:sp>
      <p:sp>
        <p:nvSpPr>
          <p:cNvPr id="8" name="ZoneTexte 7">
            <a:extLst>
              <a:ext uri="{FF2B5EF4-FFF2-40B4-BE49-F238E27FC236}">
                <a16:creationId xmlns:a16="http://schemas.microsoft.com/office/drawing/2014/main" id="{508564FB-6320-4138-B288-4BF211B311DF}"/>
              </a:ext>
            </a:extLst>
          </p:cNvPr>
          <p:cNvSpPr txBox="1"/>
          <p:nvPr/>
        </p:nvSpPr>
        <p:spPr>
          <a:xfrm>
            <a:off x="5264883" y="1809443"/>
            <a:ext cx="2860078"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Caractéristique à choisir par l’utilisateur</a:t>
            </a:r>
          </a:p>
        </p:txBody>
      </p:sp>
      <p:sp>
        <p:nvSpPr>
          <p:cNvPr id="9" name="ZoneTexte 8">
            <a:extLst>
              <a:ext uri="{FF2B5EF4-FFF2-40B4-BE49-F238E27FC236}">
                <a16:creationId xmlns:a16="http://schemas.microsoft.com/office/drawing/2014/main" id="{01DD7AB8-8C5E-42DC-AB46-D913A38EDE83}"/>
              </a:ext>
            </a:extLst>
          </p:cNvPr>
          <p:cNvSpPr txBox="1"/>
          <p:nvPr/>
        </p:nvSpPr>
        <p:spPr>
          <a:xfrm>
            <a:off x="5266758" y="2643104"/>
            <a:ext cx="696024" cy="276999"/>
          </a:xfrm>
          <a:prstGeom prst="rect">
            <a:avLst/>
          </a:prstGeom>
          <a:noFill/>
        </p:spPr>
        <p:txBody>
          <a:bodyPr wrap="none" rtlCol="0">
            <a:spAutoFit/>
          </a:bodyPr>
          <a:lstStyle/>
          <a:p>
            <a:r>
              <a:rPr lang="fr-FR" sz="1200" dirty="0" err="1">
                <a:latin typeface="Arial" panose="020B0604020202020204" pitchFamily="34" charset="0"/>
                <a:cs typeface="Arial" panose="020B0604020202020204" pitchFamily="34" charset="0"/>
              </a:rPr>
              <a:t>Boxplot</a:t>
            </a:r>
            <a:endParaRPr lang="fr-FR" sz="1200"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0C2597D5-80D7-4252-A09A-0DC3D81FCBF8}"/>
              </a:ext>
            </a:extLst>
          </p:cNvPr>
          <p:cNvSpPr txBox="1"/>
          <p:nvPr/>
        </p:nvSpPr>
        <p:spPr>
          <a:xfrm>
            <a:off x="5266758" y="3476765"/>
            <a:ext cx="259718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Distribution des candidats acceptés</a:t>
            </a:r>
          </a:p>
        </p:txBody>
      </p:sp>
      <p:sp>
        <p:nvSpPr>
          <p:cNvPr id="13" name="ZoneTexte 12">
            <a:extLst>
              <a:ext uri="{FF2B5EF4-FFF2-40B4-BE49-F238E27FC236}">
                <a16:creationId xmlns:a16="http://schemas.microsoft.com/office/drawing/2014/main" id="{AA7BC3C8-2E96-492F-8CEC-4CA25F0EDFA5}"/>
              </a:ext>
            </a:extLst>
          </p:cNvPr>
          <p:cNvSpPr txBox="1"/>
          <p:nvPr/>
        </p:nvSpPr>
        <p:spPr>
          <a:xfrm>
            <a:off x="5266758" y="4310427"/>
            <a:ext cx="2382383"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Position du candidat sélectionné</a:t>
            </a:r>
          </a:p>
        </p:txBody>
      </p:sp>
      <p:cxnSp>
        <p:nvCxnSpPr>
          <p:cNvPr id="5" name="Connecteur droit avec flèche 4">
            <a:extLst>
              <a:ext uri="{FF2B5EF4-FFF2-40B4-BE49-F238E27FC236}">
                <a16:creationId xmlns:a16="http://schemas.microsoft.com/office/drawing/2014/main" id="{FCAB9643-4484-4107-9216-2A5992EE4040}"/>
              </a:ext>
            </a:extLst>
          </p:cNvPr>
          <p:cNvCxnSpPr>
            <a:cxnSpLocks/>
            <a:stCxn id="8" idx="1"/>
          </p:cNvCxnSpPr>
          <p:nvPr/>
        </p:nvCxnSpPr>
        <p:spPr>
          <a:xfrm flipH="1">
            <a:off x="4752622" y="1947943"/>
            <a:ext cx="512261"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eur droit avec flèche 13">
            <a:extLst>
              <a:ext uri="{FF2B5EF4-FFF2-40B4-BE49-F238E27FC236}">
                <a16:creationId xmlns:a16="http://schemas.microsoft.com/office/drawing/2014/main" id="{C0DDEA1D-2A7E-4D07-B6FA-2B1074A95D9C}"/>
              </a:ext>
            </a:extLst>
          </p:cNvPr>
          <p:cNvCxnSpPr>
            <a:cxnSpLocks/>
            <a:stCxn id="9" idx="1"/>
          </p:cNvCxnSpPr>
          <p:nvPr/>
        </p:nvCxnSpPr>
        <p:spPr>
          <a:xfrm flipH="1">
            <a:off x="4707468" y="2781604"/>
            <a:ext cx="55929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Connecteur droit avec flèche 15">
            <a:extLst>
              <a:ext uri="{FF2B5EF4-FFF2-40B4-BE49-F238E27FC236}">
                <a16:creationId xmlns:a16="http://schemas.microsoft.com/office/drawing/2014/main" id="{CCD50DA2-7751-40E5-8AA0-6D432667C0C1}"/>
              </a:ext>
            </a:extLst>
          </p:cNvPr>
          <p:cNvCxnSpPr>
            <a:cxnSpLocks/>
            <a:stCxn id="10" idx="1"/>
          </p:cNvCxnSpPr>
          <p:nvPr/>
        </p:nvCxnSpPr>
        <p:spPr>
          <a:xfrm flipH="1">
            <a:off x="4159956" y="3615265"/>
            <a:ext cx="110680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eur droit avec flèche 18">
            <a:extLst>
              <a:ext uri="{FF2B5EF4-FFF2-40B4-BE49-F238E27FC236}">
                <a16:creationId xmlns:a16="http://schemas.microsoft.com/office/drawing/2014/main" id="{C82EEED7-79B5-4090-B989-7E7A5F2CAC17}"/>
              </a:ext>
            </a:extLst>
          </p:cNvPr>
          <p:cNvCxnSpPr>
            <a:cxnSpLocks/>
            <a:stCxn id="13" idx="1"/>
          </p:cNvCxnSpPr>
          <p:nvPr/>
        </p:nvCxnSpPr>
        <p:spPr>
          <a:xfrm flipH="1">
            <a:off x="2873022" y="4448927"/>
            <a:ext cx="2393736"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ZoneTexte 30">
            <a:extLst>
              <a:ext uri="{FF2B5EF4-FFF2-40B4-BE49-F238E27FC236}">
                <a16:creationId xmlns:a16="http://schemas.microsoft.com/office/drawing/2014/main" id="{426BC815-6195-43D1-AFA5-12F46D65FF1D}"/>
              </a:ext>
            </a:extLst>
          </p:cNvPr>
          <p:cNvSpPr txBox="1"/>
          <p:nvPr/>
        </p:nvSpPr>
        <p:spPr>
          <a:xfrm>
            <a:off x="401493" y="5583165"/>
            <a:ext cx="8113857" cy="738664"/>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 Ici, le candidat se trouve en dehors des quartiles, et en dessous de la médiane</a:t>
            </a:r>
          </a:p>
          <a:p>
            <a:pPr algn="ctr"/>
            <a:endParaRPr lang="fr-FR" sz="1400" dirty="0">
              <a:latin typeface="Arial" panose="020B0604020202020204" pitchFamily="34" charset="0"/>
              <a:cs typeface="Arial" panose="020B0604020202020204" pitchFamily="34" charset="0"/>
            </a:endParaRPr>
          </a:p>
          <a:p>
            <a:pPr algn="ctr"/>
            <a:r>
              <a:rPr lang="fr-FR" sz="1400" dirty="0">
                <a:latin typeface="Arial" panose="020B0604020202020204" pitchFamily="34" charset="0"/>
                <a:cs typeface="Arial" panose="020B0604020202020204" pitchFamily="34" charset="0"/>
              </a:rPr>
              <a:t>En l’occurrence, il s’agit d’un candidat jeune par rapport aux candidats acceptés.</a:t>
            </a:r>
          </a:p>
        </p:txBody>
      </p:sp>
      <p:sp>
        <p:nvSpPr>
          <p:cNvPr id="3" name="Espace réservé du numéro de diapositive 2">
            <a:extLst>
              <a:ext uri="{FF2B5EF4-FFF2-40B4-BE49-F238E27FC236}">
                <a16:creationId xmlns:a16="http://schemas.microsoft.com/office/drawing/2014/main" id="{BF9610B7-D25F-4CA7-865C-146116CE306C}"/>
              </a:ext>
            </a:extLst>
          </p:cNvPr>
          <p:cNvSpPr>
            <a:spLocks noGrp="1"/>
          </p:cNvSpPr>
          <p:nvPr>
            <p:ph type="sldNum" sz="quarter" idx="12"/>
          </p:nvPr>
        </p:nvSpPr>
        <p:spPr/>
        <p:txBody>
          <a:bodyPr/>
          <a:lstStyle/>
          <a:p>
            <a:fld id="{50902F5D-93A0-47DA-BFBC-C6664F86D8C4}" type="slidenum">
              <a:rPr lang="fr-FR" smtClean="0"/>
              <a:t>15</a:t>
            </a:fld>
            <a:endParaRPr lang="fr-FR"/>
          </a:p>
        </p:txBody>
      </p:sp>
    </p:spTree>
    <p:extLst>
      <p:ext uri="{BB962C8B-B14F-4D97-AF65-F5344CB8AC3E}">
        <p14:creationId xmlns:p14="http://schemas.microsoft.com/office/powerpoint/2010/main" val="3767489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4A5D3C-9674-46B0-B81C-6A62788C9358}"/>
              </a:ext>
            </a:extLst>
          </p:cNvPr>
          <p:cNvSpPr txBox="1"/>
          <p:nvPr/>
        </p:nvSpPr>
        <p:spPr>
          <a:xfrm>
            <a:off x="307435" y="191676"/>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F7B5261F-5FC4-4520-AA31-C5DE6AB1C1F7}"/>
              </a:ext>
            </a:extLst>
          </p:cNvPr>
          <p:cNvSpPr txBox="1"/>
          <p:nvPr/>
        </p:nvSpPr>
        <p:spPr>
          <a:xfrm>
            <a:off x="617777" y="799178"/>
            <a:ext cx="156645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Sous-partie_1</a:t>
            </a:r>
          </a:p>
        </p:txBody>
      </p:sp>
      <p:grpSp>
        <p:nvGrpSpPr>
          <p:cNvPr id="18" name="Groupe 17">
            <a:extLst>
              <a:ext uri="{FF2B5EF4-FFF2-40B4-BE49-F238E27FC236}">
                <a16:creationId xmlns:a16="http://schemas.microsoft.com/office/drawing/2014/main" id="{ECCBA8D1-A35D-4174-80FB-3EB155927FE3}"/>
              </a:ext>
            </a:extLst>
          </p:cNvPr>
          <p:cNvGrpSpPr/>
          <p:nvPr/>
        </p:nvGrpSpPr>
        <p:grpSpPr>
          <a:xfrm>
            <a:off x="147412" y="1202320"/>
            <a:ext cx="2880000" cy="5519152"/>
            <a:chOff x="307435" y="1398201"/>
            <a:chExt cx="3524597" cy="5519152"/>
          </a:xfrm>
        </p:grpSpPr>
        <p:sp>
          <p:nvSpPr>
            <p:cNvPr id="19" name="Rectangle : avec coins arrondis en haut 18">
              <a:extLst>
                <a:ext uri="{FF2B5EF4-FFF2-40B4-BE49-F238E27FC236}">
                  <a16:creationId xmlns:a16="http://schemas.microsoft.com/office/drawing/2014/main" id="{BD1D521A-2A46-421D-AF44-9C7B5B480EF6}"/>
                </a:ext>
              </a:extLst>
            </p:cNvPr>
            <p:cNvSpPr/>
            <p:nvPr/>
          </p:nvSpPr>
          <p:spPr>
            <a:xfrm rot="10800000">
              <a:off x="307435" y="1719071"/>
              <a:ext cx="3524597" cy="5198282"/>
            </a:xfrm>
            <a:prstGeom prst="round2SameRect">
              <a:avLst>
                <a:gd name="adj1" fmla="val 5699"/>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0" name="Rectangle : avec coins arrondis en haut 19">
              <a:extLst>
                <a:ext uri="{FF2B5EF4-FFF2-40B4-BE49-F238E27FC236}">
                  <a16:creationId xmlns:a16="http://schemas.microsoft.com/office/drawing/2014/main" id="{2F98BB97-B040-4599-B5C6-EAE4067097FE}"/>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grpSp>
        <p:nvGrpSpPr>
          <p:cNvPr id="21" name="Groupe 20">
            <a:extLst>
              <a:ext uri="{FF2B5EF4-FFF2-40B4-BE49-F238E27FC236}">
                <a16:creationId xmlns:a16="http://schemas.microsoft.com/office/drawing/2014/main" id="{F05C1340-8900-418F-80AD-57CA7287091D}"/>
              </a:ext>
            </a:extLst>
          </p:cNvPr>
          <p:cNvGrpSpPr/>
          <p:nvPr/>
        </p:nvGrpSpPr>
        <p:grpSpPr>
          <a:xfrm>
            <a:off x="3104290" y="1202320"/>
            <a:ext cx="2880000" cy="2699119"/>
            <a:chOff x="307435" y="1398201"/>
            <a:chExt cx="3524597" cy="2699119"/>
          </a:xfrm>
        </p:grpSpPr>
        <p:sp>
          <p:nvSpPr>
            <p:cNvPr id="22" name="Rectangle : avec coins arrondis en haut 21">
              <a:extLst>
                <a:ext uri="{FF2B5EF4-FFF2-40B4-BE49-F238E27FC236}">
                  <a16:creationId xmlns:a16="http://schemas.microsoft.com/office/drawing/2014/main" id="{9F05DBD2-B9D7-4D76-9AF9-2124E53A65EB}"/>
                </a:ext>
              </a:extLst>
            </p:cNvPr>
            <p:cNvSpPr/>
            <p:nvPr/>
          </p:nvSpPr>
          <p:spPr>
            <a:xfrm rot="10800000">
              <a:off x="307435" y="1719070"/>
              <a:ext cx="3524597" cy="2378250"/>
            </a:xfrm>
            <a:prstGeom prst="round2SameRect">
              <a:avLst>
                <a:gd name="adj1" fmla="val 7431"/>
                <a:gd name="adj2" fmla="val 0"/>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avec coins arrondis en haut 22">
              <a:extLst>
                <a:ext uri="{FF2B5EF4-FFF2-40B4-BE49-F238E27FC236}">
                  <a16:creationId xmlns:a16="http://schemas.microsoft.com/office/drawing/2014/main" id="{12B97057-D107-4F0D-A0A5-10F374275E5B}"/>
                </a:ext>
              </a:extLst>
            </p:cNvPr>
            <p:cNvSpPr/>
            <p:nvPr/>
          </p:nvSpPr>
          <p:spPr>
            <a:xfrm>
              <a:off x="307435" y="1398201"/>
              <a:ext cx="3524597" cy="320871"/>
            </a:xfrm>
            <a:prstGeom prst="round2SameRect">
              <a:avLst>
                <a:gd name="adj1" fmla="val 44067"/>
                <a:gd name="adj2" fmla="val 0"/>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b"/>
            <a:lstStyle/>
            <a:p>
              <a:r>
                <a:rPr lang="fr-FR" sz="1400" b="1" dirty="0">
                  <a:solidFill>
                    <a:schemeClr val="tx1"/>
                  </a:solidFill>
                  <a:latin typeface="Arial" panose="020B0604020202020204" pitchFamily="34" charset="0"/>
                  <a:cs typeface="Arial" panose="020B0604020202020204" pitchFamily="34" charset="0"/>
                </a:rPr>
                <a:t>frame_name</a:t>
              </a:r>
            </a:p>
          </p:txBody>
        </p:sp>
      </p:grpSp>
      <p:sp>
        <p:nvSpPr>
          <p:cNvPr id="2" name="Rectangle : coins arrondis 1">
            <a:extLst>
              <a:ext uri="{FF2B5EF4-FFF2-40B4-BE49-F238E27FC236}">
                <a16:creationId xmlns:a16="http://schemas.microsoft.com/office/drawing/2014/main" id="{310FE98F-E741-4B81-8C8C-ECCA1D6A6C37}"/>
              </a:ext>
            </a:extLst>
          </p:cNvPr>
          <p:cNvSpPr/>
          <p:nvPr/>
        </p:nvSpPr>
        <p:spPr>
          <a:xfrm>
            <a:off x="3104289" y="4022353"/>
            <a:ext cx="2880001" cy="2699119"/>
          </a:xfrm>
          <a:prstGeom prst="roundRect">
            <a:avLst>
              <a:gd name="adj" fmla="val 600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0" name="Rectangle : coins arrondis 29">
            <a:extLst>
              <a:ext uri="{FF2B5EF4-FFF2-40B4-BE49-F238E27FC236}">
                <a16:creationId xmlns:a16="http://schemas.microsoft.com/office/drawing/2014/main" id="{809DF695-C122-44AB-B7D4-16B1D95C8E91}"/>
              </a:ext>
            </a:extLst>
          </p:cNvPr>
          <p:cNvSpPr/>
          <p:nvPr/>
        </p:nvSpPr>
        <p:spPr>
          <a:xfrm>
            <a:off x="6116587" y="1202321"/>
            <a:ext cx="2880001" cy="2699119"/>
          </a:xfrm>
          <a:prstGeom prst="roundRect">
            <a:avLst>
              <a:gd name="adj" fmla="val 6002"/>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3" name="Espace réservé du numéro de diapositive 2">
            <a:extLst>
              <a:ext uri="{FF2B5EF4-FFF2-40B4-BE49-F238E27FC236}">
                <a16:creationId xmlns:a16="http://schemas.microsoft.com/office/drawing/2014/main" id="{19ECC18E-EF2C-4F8B-BB40-DBAFA586E800}"/>
              </a:ext>
            </a:extLst>
          </p:cNvPr>
          <p:cNvSpPr>
            <a:spLocks noGrp="1"/>
          </p:cNvSpPr>
          <p:nvPr>
            <p:ph type="sldNum" sz="quarter" idx="12"/>
          </p:nvPr>
        </p:nvSpPr>
        <p:spPr/>
        <p:txBody>
          <a:bodyPr/>
          <a:lstStyle/>
          <a:p>
            <a:fld id="{50902F5D-93A0-47DA-BFBC-C6664F86D8C4}" type="slidenum">
              <a:rPr lang="fr-FR" smtClean="0"/>
              <a:t>16</a:t>
            </a:fld>
            <a:endParaRPr lang="fr-FR"/>
          </a:p>
        </p:txBody>
      </p:sp>
    </p:spTree>
    <p:extLst>
      <p:ext uri="{BB962C8B-B14F-4D97-AF65-F5344CB8AC3E}">
        <p14:creationId xmlns:p14="http://schemas.microsoft.com/office/powerpoint/2010/main" val="86756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4A5D3C-9674-46B0-B81C-6A62788C9358}"/>
              </a:ext>
            </a:extLst>
          </p:cNvPr>
          <p:cNvSpPr txBox="1"/>
          <p:nvPr/>
        </p:nvSpPr>
        <p:spPr>
          <a:xfrm>
            <a:off x="307435" y="197497"/>
            <a:ext cx="1274708"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Partie_1</a:t>
            </a:r>
          </a:p>
        </p:txBody>
      </p:sp>
      <p:cxnSp>
        <p:nvCxnSpPr>
          <p:cNvPr id="6" name="Connecteur droit 5">
            <a:extLst>
              <a:ext uri="{FF2B5EF4-FFF2-40B4-BE49-F238E27FC236}">
                <a16:creationId xmlns:a16="http://schemas.microsoft.com/office/drawing/2014/main" id="{4A9B9405-5C32-475B-97D9-AC4AD5F45E87}"/>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1" name="ZoneTexte 30">
            <a:extLst>
              <a:ext uri="{FF2B5EF4-FFF2-40B4-BE49-F238E27FC236}">
                <a16:creationId xmlns:a16="http://schemas.microsoft.com/office/drawing/2014/main" id="{C8927C02-03AB-4907-B6D7-303F9279AE9D}"/>
              </a:ext>
            </a:extLst>
          </p:cNvPr>
          <p:cNvSpPr txBox="1"/>
          <p:nvPr/>
        </p:nvSpPr>
        <p:spPr>
          <a:xfrm>
            <a:off x="617777" y="799178"/>
            <a:ext cx="248016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1. Les étapes de traitement</a:t>
            </a:r>
          </a:p>
        </p:txBody>
      </p:sp>
      <p:cxnSp>
        <p:nvCxnSpPr>
          <p:cNvPr id="32" name="Connecteur droit avec flèche 31">
            <a:extLst>
              <a:ext uri="{FF2B5EF4-FFF2-40B4-BE49-F238E27FC236}">
                <a16:creationId xmlns:a16="http://schemas.microsoft.com/office/drawing/2014/main" id="{B837DE65-AF75-4FF9-9850-AEEBD47C7A50}"/>
              </a:ext>
            </a:extLst>
          </p:cNvPr>
          <p:cNvCxnSpPr>
            <a:cxnSpLocks/>
            <a:stCxn id="36" idx="2"/>
            <a:endCxn id="41" idx="0"/>
          </p:cNvCxnSpPr>
          <p:nvPr/>
        </p:nvCxnSpPr>
        <p:spPr>
          <a:xfrm>
            <a:off x="1596694" y="1787188"/>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Connecteur droit avec flèche 32">
            <a:extLst>
              <a:ext uri="{FF2B5EF4-FFF2-40B4-BE49-F238E27FC236}">
                <a16:creationId xmlns:a16="http://schemas.microsoft.com/office/drawing/2014/main" id="{5C575DDA-81B0-4ABB-ABD5-BAD688F0B0E0}"/>
              </a:ext>
            </a:extLst>
          </p:cNvPr>
          <p:cNvCxnSpPr>
            <a:cxnSpLocks/>
            <a:stCxn id="41" idx="2"/>
            <a:endCxn id="42" idx="0"/>
          </p:cNvCxnSpPr>
          <p:nvPr/>
        </p:nvCxnSpPr>
        <p:spPr>
          <a:xfrm>
            <a:off x="1596694" y="3004101"/>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eur droit avec flèche 33">
            <a:extLst>
              <a:ext uri="{FF2B5EF4-FFF2-40B4-BE49-F238E27FC236}">
                <a16:creationId xmlns:a16="http://schemas.microsoft.com/office/drawing/2014/main" id="{178D3EA9-2A48-4DC9-8B62-9C07B213CE83}"/>
              </a:ext>
            </a:extLst>
          </p:cNvPr>
          <p:cNvCxnSpPr>
            <a:cxnSpLocks/>
            <a:stCxn id="42" idx="2"/>
            <a:endCxn id="44" idx="0"/>
          </p:cNvCxnSpPr>
          <p:nvPr/>
        </p:nvCxnSpPr>
        <p:spPr>
          <a:xfrm>
            <a:off x="1596694" y="4010094"/>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Connecteur droit avec flèche 34">
            <a:extLst>
              <a:ext uri="{FF2B5EF4-FFF2-40B4-BE49-F238E27FC236}">
                <a16:creationId xmlns:a16="http://schemas.microsoft.com/office/drawing/2014/main" id="{5DCF9BE8-4EDB-447B-B772-3D90184C68BC}"/>
              </a:ext>
            </a:extLst>
          </p:cNvPr>
          <p:cNvCxnSpPr>
            <a:cxnSpLocks/>
            <a:stCxn id="44" idx="2"/>
            <a:endCxn id="43" idx="0"/>
          </p:cNvCxnSpPr>
          <p:nvPr/>
        </p:nvCxnSpPr>
        <p:spPr>
          <a:xfrm>
            <a:off x="1596694" y="5227733"/>
            <a:ext cx="0" cy="425639"/>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Rectangle : coins arrondis 35">
            <a:extLst>
              <a:ext uri="{FF2B5EF4-FFF2-40B4-BE49-F238E27FC236}">
                <a16:creationId xmlns:a16="http://schemas.microsoft.com/office/drawing/2014/main" id="{B81AD33F-F89F-4168-81A5-1C88219156AD}"/>
              </a:ext>
            </a:extLst>
          </p:cNvPr>
          <p:cNvSpPr/>
          <p:nvPr/>
        </p:nvSpPr>
        <p:spPr>
          <a:xfrm>
            <a:off x="256223" y="1206834"/>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Égaliser</a:t>
            </a:r>
          </a:p>
        </p:txBody>
      </p:sp>
      <p:sp>
        <p:nvSpPr>
          <p:cNvPr id="41" name="Rectangle : coins arrondis 40">
            <a:extLst>
              <a:ext uri="{FF2B5EF4-FFF2-40B4-BE49-F238E27FC236}">
                <a16:creationId xmlns:a16="http://schemas.microsoft.com/office/drawing/2014/main" id="{6E77CF74-8407-457E-8572-3B970EF071E7}"/>
              </a:ext>
            </a:extLst>
          </p:cNvPr>
          <p:cNvSpPr/>
          <p:nvPr/>
        </p:nvSpPr>
        <p:spPr>
          <a:xfrm>
            <a:off x="256223" y="2212827"/>
            <a:ext cx="2680941" cy="79127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Filtrer</a:t>
            </a:r>
          </a:p>
        </p:txBody>
      </p:sp>
      <p:sp>
        <p:nvSpPr>
          <p:cNvPr id="42" name="Rectangle : coins arrondis 41">
            <a:extLst>
              <a:ext uri="{FF2B5EF4-FFF2-40B4-BE49-F238E27FC236}">
                <a16:creationId xmlns:a16="http://schemas.microsoft.com/office/drawing/2014/main" id="{04904B60-C9FF-4AFF-B6CB-88CF663F2234}"/>
              </a:ext>
            </a:extLst>
          </p:cNvPr>
          <p:cNvSpPr/>
          <p:nvPr/>
        </p:nvSpPr>
        <p:spPr>
          <a:xfrm>
            <a:off x="256223" y="3429740"/>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Repérer les </a:t>
            </a:r>
            <a:r>
              <a:rPr lang="fr-FR" sz="1400" b="1" dirty="0" err="1">
                <a:solidFill>
                  <a:schemeClr val="tx1"/>
                </a:solidFill>
                <a:latin typeface="Arial" panose="020B0604020202020204" pitchFamily="34" charset="0"/>
                <a:cs typeface="Arial" panose="020B0604020202020204" pitchFamily="34" charset="0"/>
              </a:rPr>
              <a:t>keypoints</a:t>
            </a:r>
            <a:endParaRPr lang="fr-FR" sz="1400" b="1" dirty="0">
              <a:solidFill>
                <a:schemeClr val="tx1"/>
              </a:solidFill>
              <a:latin typeface="Arial" panose="020B0604020202020204" pitchFamily="34" charset="0"/>
              <a:cs typeface="Arial" panose="020B0604020202020204" pitchFamily="34" charset="0"/>
            </a:endParaRPr>
          </a:p>
        </p:txBody>
      </p:sp>
      <p:sp>
        <p:nvSpPr>
          <p:cNvPr id="43" name="Rectangle : coins arrondis 42">
            <a:extLst>
              <a:ext uri="{FF2B5EF4-FFF2-40B4-BE49-F238E27FC236}">
                <a16:creationId xmlns:a16="http://schemas.microsoft.com/office/drawing/2014/main" id="{7BF2B4C9-78AA-4CBE-8205-1AB7BB1E0F35}"/>
              </a:ext>
            </a:extLst>
          </p:cNvPr>
          <p:cNvSpPr/>
          <p:nvPr/>
        </p:nvSpPr>
        <p:spPr>
          <a:xfrm>
            <a:off x="256223" y="5653372"/>
            <a:ext cx="2680941" cy="580354"/>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b="1" dirty="0">
                <a:solidFill>
                  <a:schemeClr val="tx1"/>
                </a:solidFill>
                <a:latin typeface="Arial" panose="020B0604020202020204" pitchFamily="34" charset="0"/>
                <a:cs typeface="Arial" panose="020B0604020202020204" pitchFamily="34" charset="0"/>
              </a:rPr>
              <a:t>Vérifier</a:t>
            </a:r>
          </a:p>
        </p:txBody>
      </p:sp>
      <p:sp>
        <p:nvSpPr>
          <p:cNvPr id="44" name="Rectangle : coins arrondis 43">
            <a:extLst>
              <a:ext uri="{FF2B5EF4-FFF2-40B4-BE49-F238E27FC236}">
                <a16:creationId xmlns:a16="http://schemas.microsoft.com/office/drawing/2014/main" id="{DA33BE5C-3E27-4769-B97E-4B7714E36CEB}"/>
              </a:ext>
            </a:extLst>
          </p:cNvPr>
          <p:cNvSpPr/>
          <p:nvPr/>
        </p:nvSpPr>
        <p:spPr>
          <a:xfrm>
            <a:off x="256223" y="4435733"/>
            <a:ext cx="2680941" cy="792000"/>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b="1" dirty="0">
                <a:solidFill>
                  <a:schemeClr val="tx1"/>
                </a:solidFill>
                <a:latin typeface="Arial" panose="020B0604020202020204" pitchFamily="34" charset="0"/>
                <a:cs typeface="Arial" panose="020B0604020202020204" pitchFamily="34" charset="0"/>
              </a:rPr>
              <a:t>Segmenter</a:t>
            </a:r>
          </a:p>
        </p:txBody>
      </p:sp>
      <p:cxnSp>
        <p:nvCxnSpPr>
          <p:cNvPr id="45" name="Connecteur droit 44">
            <a:extLst>
              <a:ext uri="{FF2B5EF4-FFF2-40B4-BE49-F238E27FC236}">
                <a16:creationId xmlns:a16="http://schemas.microsoft.com/office/drawing/2014/main" id="{B659A14C-EC32-41E9-8E57-D5103D8CD97C}"/>
              </a:ext>
            </a:extLst>
          </p:cNvPr>
          <p:cNvCxnSpPr>
            <a:cxnSpLocks/>
            <a:stCxn id="48" idx="1"/>
            <a:endCxn id="36" idx="3"/>
          </p:cNvCxnSpPr>
          <p:nvPr/>
        </p:nvCxnSpPr>
        <p:spPr>
          <a:xfrm flipH="1">
            <a:off x="2937164" y="1491649"/>
            <a:ext cx="591675" cy="5362"/>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6" name="Connecteur droit 45">
            <a:extLst>
              <a:ext uri="{FF2B5EF4-FFF2-40B4-BE49-F238E27FC236}">
                <a16:creationId xmlns:a16="http://schemas.microsoft.com/office/drawing/2014/main" id="{CA0AB713-C831-4E2E-BC80-E7C27867A320}"/>
              </a:ext>
            </a:extLst>
          </p:cNvPr>
          <p:cNvCxnSpPr>
            <a:cxnSpLocks/>
            <a:stCxn id="49" idx="1"/>
            <a:endCxn id="41" idx="3"/>
          </p:cNvCxnSpPr>
          <p:nvPr/>
        </p:nvCxnSpPr>
        <p:spPr>
          <a:xfrm flipH="1">
            <a:off x="2937164" y="2608464"/>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47" name="Connecteur droit 46">
            <a:extLst>
              <a:ext uri="{FF2B5EF4-FFF2-40B4-BE49-F238E27FC236}">
                <a16:creationId xmlns:a16="http://schemas.microsoft.com/office/drawing/2014/main" id="{704D1E36-5279-4AA3-8EC9-0164985BFF08}"/>
              </a:ext>
            </a:extLst>
          </p:cNvPr>
          <p:cNvCxnSpPr>
            <a:cxnSpLocks/>
            <a:stCxn id="50" idx="1"/>
            <a:endCxn id="42" idx="3"/>
          </p:cNvCxnSpPr>
          <p:nvPr/>
        </p:nvCxnSpPr>
        <p:spPr>
          <a:xfrm flipH="1">
            <a:off x="2937164" y="3714896"/>
            <a:ext cx="591675" cy="5021"/>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48" name="Rectangle : coins arrondis 47">
            <a:extLst>
              <a:ext uri="{FF2B5EF4-FFF2-40B4-BE49-F238E27FC236}">
                <a16:creationId xmlns:a16="http://schemas.microsoft.com/office/drawing/2014/main" id="{7C8FAECC-96A0-4458-AB91-5558DEBE3EA5}"/>
              </a:ext>
            </a:extLst>
          </p:cNvPr>
          <p:cNvSpPr/>
          <p:nvPr/>
        </p:nvSpPr>
        <p:spPr>
          <a:xfrm>
            <a:off x="3528839" y="11316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lang="fr-FR" sz="1400" dirty="0">
                <a:solidFill>
                  <a:prstClr val="black"/>
                </a:solidFill>
                <a:latin typeface="Arial" panose="020B0604020202020204" pitchFamily="34" charset="0"/>
                <a:cs typeface="Arial" panose="020B0604020202020204" pitchFamily="34" charset="0"/>
              </a:rPr>
              <a:t>répartir la distribution des niveaux de gris.</a:t>
            </a:r>
            <a:endPar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pouvoir comparer les images entre elles.</a:t>
            </a:r>
          </a:p>
        </p:txBody>
      </p:sp>
      <p:sp>
        <p:nvSpPr>
          <p:cNvPr id="49" name="Rectangle : coins arrondis 48">
            <a:extLst>
              <a:ext uri="{FF2B5EF4-FFF2-40B4-BE49-F238E27FC236}">
                <a16:creationId xmlns:a16="http://schemas.microsoft.com/office/drawing/2014/main" id="{7FF0098E-70C1-480F-A37B-2EBB45F01169}"/>
              </a:ext>
            </a:extLst>
          </p:cNvPr>
          <p:cNvSpPr/>
          <p:nvPr/>
        </p:nvSpPr>
        <p:spPr>
          <a:xfrm>
            <a:off x="3528839" y="2248345"/>
            <a:ext cx="5358938" cy="720238"/>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adoucir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détails et éliminer le bruit.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ne pas perturber les algorithmes avec du bruit.</a:t>
            </a:r>
          </a:p>
        </p:txBody>
      </p:sp>
      <p:sp>
        <p:nvSpPr>
          <p:cNvPr id="50" name="Rectangle : coins arrondis 49">
            <a:extLst>
              <a:ext uri="{FF2B5EF4-FFF2-40B4-BE49-F238E27FC236}">
                <a16:creationId xmlns:a16="http://schemas.microsoft.com/office/drawing/2014/main" id="{DF43DA5E-1211-4D51-B0E7-C880CCBB3801}"/>
              </a:ext>
            </a:extLst>
          </p:cNvPr>
          <p:cNvSpPr/>
          <p:nvPr/>
        </p:nvSpPr>
        <p:spPr>
          <a:xfrm>
            <a:off x="3528839" y="3354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repérer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réduire les images à des données numériques.</a:t>
            </a:r>
          </a:p>
        </p:txBody>
      </p:sp>
      <p:sp>
        <p:nvSpPr>
          <p:cNvPr id="51" name="Rectangle : coins arrondis 50">
            <a:extLst>
              <a:ext uri="{FF2B5EF4-FFF2-40B4-BE49-F238E27FC236}">
                <a16:creationId xmlns:a16="http://schemas.microsoft.com/office/drawing/2014/main" id="{493B51D2-D520-4F4B-8547-10A5F633448F}"/>
              </a:ext>
            </a:extLst>
          </p:cNvPr>
          <p:cNvSpPr/>
          <p:nvPr/>
        </p:nvSpPr>
        <p:spPr>
          <a:xfrm>
            <a:off x="3528839" y="4470896"/>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Principe :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appliquer un algorithme de segmentation aux images.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Intérêt : </a:t>
            </a:r>
            <a:r>
              <a:rPr kumimoji="0" lang="fr-F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segmenter</a:t>
            </a:r>
            <a:r>
              <a:rPr kumimoji="0" lang="fr-F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les points remarquables.</a:t>
            </a:r>
          </a:p>
        </p:txBody>
      </p:sp>
      <p:sp>
        <p:nvSpPr>
          <p:cNvPr id="52" name="Rectangle : coins arrondis 51">
            <a:extLst>
              <a:ext uri="{FF2B5EF4-FFF2-40B4-BE49-F238E27FC236}">
                <a16:creationId xmlns:a16="http://schemas.microsoft.com/office/drawing/2014/main" id="{99D7236B-71A3-49D9-9A56-EE7986A70718}"/>
              </a:ext>
            </a:extLst>
          </p:cNvPr>
          <p:cNvSpPr/>
          <p:nvPr/>
        </p:nvSpPr>
        <p:spPr>
          <a:xfrm>
            <a:off x="3528839" y="5583549"/>
            <a:ext cx="5358938" cy="7200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Principe</a:t>
            </a:r>
            <a:r>
              <a:rPr lang="fr-FR" sz="1400" dirty="0">
                <a:solidFill>
                  <a:schemeClr val="tx1"/>
                </a:solidFill>
                <a:latin typeface="Arial" panose="020B0604020202020204" pitchFamily="34" charset="0"/>
                <a:cs typeface="Arial" panose="020B0604020202020204" pitchFamily="34" charset="0"/>
              </a:rPr>
              <a:t> : vérifier visuellement la pertinence de la segmentation.</a:t>
            </a:r>
          </a:p>
          <a:p>
            <a:r>
              <a:rPr lang="fr-FR" sz="1400" b="1" dirty="0">
                <a:solidFill>
                  <a:schemeClr val="tx1"/>
                </a:solidFill>
                <a:latin typeface="Arial" panose="020B0604020202020204" pitchFamily="34" charset="0"/>
                <a:cs typeface="Arial" panose="020B0604020202020204" pitchFamily="34" charset="0"/>
              </a:rPr>
              <a:t>Intérêt</a:t>
            </a:r>
            <a:r>
              <a:rPr lang="fr-FR" sz="1400" dirty="0">
                <a:solidFill>
                  <a:schemeClr val="tx1"/>
                </a:solidFill>
                <a:latin typeface="Arial" panose="020B0604020202020204" pitchFamily="34" charset="0"/>
                <a:cs typeface="Arial" panose="020B0604020202020204" pitchFamily="34" charset="0"/>
              </a:rPr>
              <a:t> : </a:t>
            </a:r>
            <a:r>
              <a:rPr lang="fr-FR" sz="1400" dirty="0" err="1">
                <a:solidFill>
                  <a:schemeClr val="tx1"/>
                </a:solidFill>
                <a:latin typeface="Arial" panose="020B0604020202020204" pitchFamily="34" charset="0"/>
                <a:cs typeface="Arial" panose="020B0604020202020204" pitchFamily="34" charset="0"/>
              </a:rPr>
              <a:t>ré-ajuster</a:t>
            </a:r>
            <a:r>
              <a:rPr lang="fr-FR" sz="1400" dirty="0">
                <a:solidFill>
                  <a:schemeClr val="tx1"/>
                </a:solidFill>
                <a:latin typeface="Arial" panose="020B0604020202020204" pitchFamily="34" charset="0"/>
                <a:cs typeface="Arial" panose="020B0604020202020204" pitchFamily="34" charset="0"/>
              </a:rPr>
              <a:t> les étapes précédentes, ou conclure.</a:t>
            </a:r>
          </a:p>
        </p:txBody>
      </p:sp>
      <p:cxnSp>
        <p:nvCxnSpPr>
          <p:cNvPr id="53" name="Connecteur droit 52">
            <a:extLst>
              <a:ext uri="{FF2B5EF4-FFF2-40B4-BE49-F238E27FC236}">
                <a16:creationId xmlns:a16="http://schemas.microsoft.com/office/drawing/2014/main" id="{15E905B3-D435-4113-BA7A-CE15923CEE59}"/>
              </a:ext>
            </a:extLst>
          </p:cNvPr>
          <p:cNvCxnSpPr>
            <a:cxnSpLocks/>
            <a:stCxn id="51" idx="1"/>
            <a:endCxn id="44" idx="3"/>
          </p:cNvCxnSpPr>
          <p:nvPr/>
        </p:nvCxnSpPr>
        <p:spPr>
          <a:xfrm flipH="1">
            <a:off x="2937164" y="4830896"/>
            <a:ext cx="591675" cy="837"/>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cxnSp>
        <p:nvCxnSpPr>
          <p:cNvPr id="54" name="Connecteur droit 53">
            <a:extLst>
              <a:ext uri="{FF2B5EF4-FFF2-40B4-BE49-F238E27FC236}">
                <a16:creationId xmlns:a16="http://schemas.microsoft.com/office/drawing/2014/main" id="{DD94BAB3-3A6D-417E-844C-83D95B3FF68D}"/>
              </a:ext>
            </a:extLst>
          </p:cNvPr>
          <p:cNvCxnSpPr>
            <a:cxnSpLocks/>
            <a:stCxn id="52" idx="1"/>
            <a:endCxn id="43" idx="3"/>
          </p:cNvCxnSpPr>
          <p:nvPr/>
        </p:nvCxnSpPr>
        <p:spPr>
          <a:xfrm flipH="1">
            <a:off x="2937164" y="5943549"/>
            <a:ext cx="591675"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55" name="Rectangle : coins arrondis 54">
            <a:extLst>
              <a:ext uri="{FF2B5EF4-FFF2-40B4-BE49-F238E27FC236}">
                <a16:creationId xmlns:a16="http://schemas.microsoft.com/office/drawing/2014/main" id="{A2AF2642-F5BF-4F8F-909D-83A94E9206AB}"/>
              </a:ext>
            </a:extLst>
          </p:cNvPr>
          <p:cNvSpPr/>
          <p:nvPr/>
        </p:nvSpPr>
        <p:spPr>
          <a:xfrm>
            <a:off x="325446"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Gauss</a:t>
            </a:r>
          </a:p>
        </p:txBody>
      </p:sp>
      <p:sp>
        <p:nvSpPr>
          <p:cNvPr id="56" name="Rectangle : coins arrondis 55">
            <a:extLst>
              <a:ext uri="{FF2B5EF4-FFF2-40B4-BE49-F238E27FC236}">
                <a16:creationId xmlns:a16="http://schemas.microsoft.com/office/drawing/2014/main" id="{8C36283C-9D65-42AA-B0E1-BAB578FF5FDA}"/>
              </a:ext>
            </a:extLst>
          </p:cNvPr>
          <p:cNvSpPr/>
          <p:nvPr/>
        </p:nvSpPr>
        <p:spPr>
          <a:xfrm>
            <a:off x="1137192" y="2606269"/>
            <a:ext cx="763470"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err="1">
                <a:solidFill>
                  <a:schemeClr val="tx1"/>
                </a:solidFill>
                <a:latin typeface="Arial" panose="020B0604020202020204" pitchFamily="34" charset="0"/>
                <a:cs typeface="Arial" panose="020B0604020202020204" pitchFamily="34" charset="0"/>
              </a:rPr>
              <a:t>Canny</a:t>
            </a:r>
            <a:endParaRPr lang="fr-FR" sz="1200" dirty="0">
              <a:solidFill>
                <a:schemeClr val="tx1"/>
              </a:solidFill>
              <a:latin typeface="Arial" panose="020B0604020202020204" pitchFamily="34" charset="0"/>
              <a:cs typeface="Arial" panose="020B0604020202020204" pitchFamily="34" charset="0"/>
            </a:endParaRPr>
          </a:p>
        </p:txBody>
      </p:sp>
      <p:sp>
        <p:nvSpPr>
          <p:cNvPr id="57" name="Rectangle : coins arrondis 56">
            <a:extLst>
              <a:ext uri="{FF2B5EF4-FFF2-40B4-BE49-F238E27FC236}">
                <a16:creationId xmlns:a16="http://schemas.microsoft.com/office/drawing/2014/main" id="{1C3089D1-6B28-4279-B952-3DD6D021977A}"/>
              </a:ext>
            </a:extLst>
          </p:cNvPr>
          <p:cNvSpPr/>
          <p:nvPr/>
        </p:nvSpPr>
        <p:spPr>
          <a:xfrm>
            <a:off x="1948938" y="2606269"/>
            <a:ext cx="923858"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Gradient</a:t>
            </a:r>
          </a:p>
        </p:txBody>
      </p:sp>
      <p:sp>
        <p:nvSpPr>
          <p:cNvPr id="58" name="Rectangle : coins arrondis 57">
            <a:extLst>
              <a:ext uri="{FF2B5EF4-FFF2-40B4-BE49-F238E27FC236}">
                <a16:creationId xmlns:a16="http://schemas.microsoft.com/office/drawing/2014/main" id="{A2C2B40C-870A-47A3-9C56-698B118832BF}"/>
              </a:ext>
            </a:extLst>
          </p:cNvPr>
          <p:cNvSpPr/>
          <p:nvPr/>
        </p:nvSpPr>
        <p:spPr>
          <a:xfrm>
            <a:off x="354937"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Descripteurs</a:t>
            </a:r>
          </a:p>
        </p:txBody>
      </p:sp>
      <p:sp>
        <p:nvSpPr>
          <p:cNvPr id="59" name="Rectangle : coins arrondis 58">
            <a:extLst>
              <a:ext uri="{FF2B5EF4-FFF2-40B4-BE49-F238E27FC236}">
                <a16:creationId xmlns:a16="http://schemas.microsoft.com/office/drawing/2014/main" id="{C12CDE4F-08B4-43B2-BFF2-3D64E647405C}"/>
              </a:ext>
            </a:extLst>
          </p:cNvPr>
          <p:cNvSpPr/>
          <p:nvPr/>
        </p:nvSpPr>
        <p:spPr>
          <a:xfrm>
            <a:off x="1596694" y="4831733"/>
            <a:ext cx="1181535" cy="28449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t"/>
          <a:lstStyle/>
          <a:p>
            <a:pPr algn="ctr"/>
            <a:r>
              <a:rPr lang="fr-FR" sz="1200" dirty="0">
                <a:solidFill>
                  <a:schemeClr val="tx1"/>
                </a:solidFill>
                <a:latin typeface="Arial" panose="020B0604020202020204" pitchFamily="34" charset="0"/>
                <a:cs typeface="Arial" panose="020B0604020202020204" pitchFamily="34" charset="0"/>
              </a:rPr>
              <a:t>Coordonnées</a:t>
            </a:r>
          </a:p>
        </p:txBody>
      </p:sp>
      <p:sp>
        <p:nvSpPr>
          <p:cNvPr id="2" name="Espace réservé du numéro de diapositive 1">
            <a:extLst>
              <a:ext uri="{FF2B5EF4-FFF2-40B4-BE49-F238E27FC236}">
                <a16:creationId xmlns:a16="http://schemas.microsoft.com/office/drawing/2014/main" id="{FF0EBBA4-BF72-4298-A3E0-5819BF46F9AE}"/>
              </a:ext>
            </a:extLst>
          </p:cNvPr>
          <p:cNvSpPr>
            <a:spLocks noGrp="1"/>
          </p:cNvSpPr>
          <p:nvPr>
            <p:ph type="sldNum" sz="quarter" idx="12"/>
          </p:nvPr>
        </p:nvSpPr>
        <p:spPr/>
        <p:txBody>
          <a:bodyPr/>
          <a:lstStyle/>
          <a:p>
            <a:fld id="{50902F5D-93A0-47DA-BFBC-C6664F86D8C4}" type="slidenum">
              <a:rPr lang="fr-FR" smtClean="0"/>
              <a:t>17</a:t>
            </a:fld>
            <a:endParaRPr lang="fr-FR"/>
          </a:p>
        </p:txBody>
      </p:sp>
    </p:spTree>
    <p:extLst>
      <p:ext uri="{BB962C8B-B14F-4D97-AF65-F5344CB8AC3E}">
        <p14:creationId xmlns:p14="http://schemas.microsoft.com/office/powerpoint/2010/main" val="75356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EDB65A9-436E-4290-941F-A7B46E1B82BD}"/>
              </a:ext>
            </a:extLst>
          </p:cNvPr>
          <p:cNvSpPr txBox="1"/>
          <p:nvPr/>
        </p:nvSpPr>
        <p:spPr>
          <a:xfrm>
            <a:off x="354676" y="219580"/>
            <a:ext cx="2492990"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Bilan et perspectives</a:t>
            </a:r>
          </a:p>
        </p:txBody>
      </p:sp>
      <p:graphicFrame>
        <p:nvGraphicFramePr>
          <p:cNvPr id="5" name="Tableau 4">
            <a:extLst>
              <a:ext uri="{FF2B5EF4-FFF2-40B4-BE49-F238E27FC236}">
                <a16:creationId xmlns:a16="http://schemas.microsoft.com/office/drawing/2014/main" id="{3D144790-7484-4892-BDAE-91833859B530}"/>
              </a:ext>
            </a:extLst>
          </p:cNvPr>
          <p:cNvGraphicFramePr>
            <a:graphicFrameLocks noGrp="1"/>
          </p:cNvGraphicFramePr>
          <p:nvPr>
            <p:extLst>
              <p:ext uri="{D42A27DB-BD31-4B8C-83A1-F6EECF244321}">
                <p14:modId xmlns:p14="http://schemas.microsoft.com/office/powerpoint/2010/main" val="2625136598"/>
              </p:ext>
            </p:extLst>
          </p:nvPr>
        </p:nvGraphicFramePr>
        <p:xfrm>
          <a:off x="354676" y="1227580"/>
          <a:ext cx="8369808" cy="5410840"/>
        </p:xfrm>
        <a:graphic>
          <a:graphicData uri="http://schemas.openxmlformats.org/drawingml/2006/table">
            <a:tbl>
              <a:tblPr firstRow="1" bandRow="1">
                <a:tableStyleId>{5940675A-B579-460E-94D1-54222C63F5DA}</a:tableStyleId>
              </a:tblPr>
              <a:tblGrid>
                <a:gridCol w="1914144">
                  <a:extLst>
                    <a:ext uri="{9D8B030D-6E8A-4147-A177-3AD203B41FA5}">
                      <a16:colId xmlns:a16="http://schemas.microsoft.com/office/drawing/2014/main" val="1655958238"/>
                    </a:ext>
                  </a:extLst>
                </a:gridCol>
                <a:gridCol w="6455664">
                  <a:extLst>
                    <a:ext uri="{9D8B030D-6E8A-4147-A177-3AD203B41FA5}">
                      <a16:colId xmlns:a16="http://schemas.microsoft.com/office/drawing/2014/main" val="479848409"/>
                    </a:ext>
                  </a:extLst>
                </a:gridCol>
              </a:tblGrid>
              <a:tr h="370840">
                <a:tc>
                  <a:txBody>
                    <a:bodyPr/>
                    <a:lstStyle/>
                    <a:p>
                      <a:r>
                        <a:rPr lang="fr-FR" sz="1400" b="1" dirty="0">
                          <a:latin typeface="Arial" panose="020B0604020202020204" pitchFamily="34" charset="0"/>
                          <a:cs typeface="Arial" panose="020B0604020202020204" pitchFamily="34" charset="0"/>
                        </a:rPr>
                        <a:t>Sujet</a:t>
                      </a:r>
                    </a:p>
                  </a:txBody>
                  <a:tcPr>
                    <a:lnL w="12700" cap="flat" cmpd="sng" algn="ctr">
                      <a:no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fr-FR" sz="1400" b="1" dirty="0">
                          <a:latin typeface="Arial" panose="020B0604020202020204" pitchFamily="34" charset="0"/>
                          <a:cs typeface="Arial" panose="020B0604020202020204" pitchFamily="34" charset="0"/>
                        </a:rPr>
                        <a:t>Commentaire</a:t>
                      </a:r>
                    </a:p>
                  </a:txBody>
                  <a:tcPr>
                    <a:lnL w="31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7437214"/>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2981279"/>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84668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847576"/>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9930562"/>
                  </a:ext>
                </a:extLst>
              </a:tr>
              <a:tr h="1008000">
                <a:tc>
                  <a:txBody>
                    <a:bodyPr/>
                    <a:lstStyle/>
                    <a:p>
                      <a:endParaRPr lang="fr-FR" sz="1400" b="0" dirty="0">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solidFill>
                        <a:schemeClr val="bg1">
                          <a:lumMod val="75000"/>
                        </a:schemeClr>
                      </a:solidFill>
                      <a:prstDash val="sysDot"/>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sz="1400" dirty="0">
                        <a:latin typeface="Arial" panose="020B0604020202020204" pitchFamily="34" charset="0"/>
                        <a:cs typeface="Arial" panose="020B0604020202020204" pitchFamily="34" charset="0"/>
                      </a:endParaRPr>
                    </a:p>
                  </a:txBody>
                  <a:tcPr>
                    <a:lnL w="12700" cap="flat" cmpd="sng" algn="ctr">
                      <a:solidFill>
                        <a:schemeClr val="bg1">
                          <a:lumMod val="75000"/>
                        </a:schemeClr>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5386963"/>
                  </a:ext>
                </a:extLst>
              </a:tr>
            </a:tbl>
          </a:graphicData>
        </a:graphic>
      </p:graphicFrame>
      <p:cxnSp>
        <p:nvCxnSpPr>
          <p:cNvPr id="6" name="Connecteur droit 5">
            <a:extLst>
              <a:ext uri="{FF2B5EF4-FFF2-40B4-BE49-F238E27FC236}">
                <a16:creationId xmlns:a16="http://schemas.microsoft.com/office/drawing/2014/main" id="{3403BD27-0471-4633-A03A-CEB315B4581A}"/>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Espace réservé du numéro de diapositive 2">
            <a:extLst>
              <a:ext uri="{FF2B5EF4-FFF2-40B4-BE49-F238E27FC236}">
                <a16:creationId xmlns:a16="http://schemas.microsoft.com/office/drawing/2014/main" id="{8DFA405D-6205-4991-A279-97BD4C6E5B7C}"/>
              </a:ext>
            </a:extLst>
          </p:cNvPr>
          <p:cNvSpPr>
            <a:spLocks noGrp="1"/>
          </p:cNvSpPr>
          <p:nvPr>
            <p:ph type="sldNum" sz="quarter" idx="12"/>
          </p:nvPr>
        </p:nvSpPr>
        <p:spPr/>
        <p:txBody>
          <a:bodyPr/>
          <a:lstStyle/>
          <a:p>
            <a:fld id="{50902F5D-93A0-47DA-BFBC-C6664F86D8C4}" type="slidenum">
              <a:rPr lang="fr-FR" smtClean="0"/>
              <a:t>18</a:t>
            </a:fld>
            <a:endParaRPr lang="fr-FR"/>
          </a:p>
        </p:txBody>
      </p:sp>
    </p:spTree>
    <p:extLst>
      <p:ext uri="{BB962C8B-B14F-4D97-AF65-F5344CB8AC3E}">
        <p14:creationId xmlns:p14="http://schemas.microsoft.com/office/powerpoint/2010/main" val="3658022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511587-EDEA-493F-BB33-A27C54A247F1}"/>
              </a:ext>
            </a:extLst>
          </p:cNvPr>
          <p:cNvSpPr txBox="1"/>
          <p:nvPr/>
        </p:nvSpPr>
        <p:spPr>
          <a:xfrm>
            <a:off x="354676" y="211232"/>
            <a:ext cx="172354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Améliorations</a:t>
            </a:r>
          </a:p>
        </p:txBody>
      </p:sp>
      <p:cxnSp>
        <p:nvCxnSpPr>
          <p:cNvPr id="3" name="Connecteur droit 2">
            <a:extLst>
              <a:ext uri="{FF2B5EF4-FFF2-40B4-BE49-F238E27FC236}">
                <a16:creationId xmlns:a16="http://schemas.microsoft.com/office/drawing/2014/main" id="{31E652D4-6239-4B1D-850A-EEFDF3290299}"/>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93F93B4-F174-41FE-B1BF-D9A0FB9B4E71}"/>
              </a:ext>
            </a:extLst>
          </p:cNvPr>
          <p:cNvSpPr txBox="1"/>
          <p:nvPr/>
        </p:nvSpPr>
        <p:spPr>
          <a:xfrm>
            <a:off x="418406" y="1659285"/>
            <a:ext cx="8537171" cy="3108543"/>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Andrew Ng</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Why it matters</a:t>
            </a:r>
            <a:r>
              <a:rPr lang="en-US" sz="1400" dirty="0">
                <a:latin typeface="Arial" panose="020B0604020202020204" pitchFamily="34" charset="0"/>
                <a:cs typeface="Arial" panose="020B0604020202020204" pitchFamily="34" charset="0"/>
              </a:rPr>
              <a:t>: Organizations increasingly rely on algorithms to help make decisions that impact peoples’ lives, including who gets a bank loan, a job, or jail time. Public backlash has led to proposals like the Algorithmic Accountability Act, which would require the U.S. government to develop rules that mitigate algorithmic bias and provide ways for citizens to appeal automated decisions.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We’re thinking</a:t>
            </a:r>
            <a:r>
              <a:rPr lang="en-US" sz="1400" dirty="0">
                <a:latin typeface="Arial" panose="020B0604020202020204" pitchFamily="34" charset="0"/>
                <a:cs typeface="Arial" panose="020B0604020202020204" pitchFamily="34" charset="0"/>
              </a:rPr>
              <a:t>: All algorithms are prone to some degree of error. At a company the size of Amazon, even a tiny error can have a large impact. Every effort should be made to audit such systems for fairness, make sure the tradeoffs between flexibility and efficiency are transparent, and treat  individuals with compassion and respect.</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Source</a:t>
            </a:r>
          </a:p>
          <a:p>
            <a:r>
              <a:rPr lang="fr-FR" sz="1400" dirty="0">
                <a:latin typeface="Arial" panose="020B0604020202020204" pitchFamily="34" charset="0"/>
                <a:cs typeface="Arial" panose="020B0604020202020204" pitchFamily="34" charset="0"/>
              </a:rPr>
              <a:t>Newsletter 22/07/2021</a:t>
            </a:r>
          </a:p>
        </p:txBody>
      </p:sp>
      <p:sp>
        <p:nvSpPr>
          <p:cNvPr id="5" name="Espace réservé du numéro de diapositive 4">
            <a:extLst>
              <a:ext uri="{FF2B5EF4-FFF2-40B4-BE49-F238E27FC236}">
                <a16:creationId xmlns:a16="http://schemas.microsoft.com/office/drawing/2014/main" id="{8DCCB2BB-52AB-4AFF-93DB-3011DA0AF642}"/>
              </a:ext>
            </a:extLst>
          </p:cNvPr>
          <p:cNvSpPr>
            <a:spLocks noGrp="1"/>
          </p:cNvSpPr>
          <p:nvPr>
            <p:ph type="sldNum" sz="quarter" idx="12"/>
          </p:nvPr>
        </p:nvSpPr>
        <p:spPr/>
        <p:txBody>
          <a:bodyPr/>
          <a:lstStyle/>
          <a:p>
            <a:fld id="{50902F5D-93A0-47DA-BFBC-C6664F86D8C4}" type="slidenum">
              <a:rPr lang="fr-FR" smtClean="0"/>
              <a:t>19</a:t>
            </a:fld>
            <a:endParaRPr lang="fr-FR"/>
          </a:p>
        </p:txBody>
      </p:sp>
    </p:spTree>
    <p:extLst>
      <p:ext uri="{BB962C8B-B14F-4D97-AF65-F5344CB8AC3E}">
        <p14:creationId xmlns:p14="http://schemas.microsoft.com/office/powerpoint/2010/main" val="379303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A4B8EABE-CB0B-422D-B180-C104A9EDE7BA}"/>
              </a:ext>
            </a:extLst>
          </p:cNvPr>
          <p:cNvSpPr txBox="1"/>
          <p:nvPr/>
        </p:nvSpPr>
        <p:spPr>
          <a:xfrm>
            <a:off x="737062" y="991926"/>
            <a:ext cx="137569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 Introduction</a:t>
            </a:r>
          </a:p>
        </p:txBody>
      </p:sp>
      <p:sp>
        <p:nvSpPr>
          <p:cNvPr id="7" name="ZoneTexte 6">
            <a:extLst>
              <a:ext uri="{FF2B5EF4-FFF2-40B4-BE49-F238E27FC236}">
                <a16:creationId xmlns:a16="http://schemas.microsoft.com/office/drawing/2014/main" id="{B36A194E-A28E-4197-9276-9490D71F6EBC}"/>
              </a:ext>
            </a:extLst>
          </p:cNvPr>
          <p:cNvSpPr txBox="1"/>
          <p:nvPr/>
        </p:nvSpPr>
        <p:spPr>
          <a:xfrm>
            <a:off x="737062" y="2088850"/>
            <a:ext cx="2747612"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 L’approche de modélisation</a:t>
            </a:r>
          </a:p>
        </p:txBody>
      </p:sp>
      <p:sp>
        <p:nvSpPr>
          <p:cNvPr id="8" name="ZoneTexte 7">
            <a:extLst>
              <a:ext uri="{FF2B5EF4-FFF2-40B4-BE49-F238E27FC236}">
                <a16:creationId xmlns:a16="http://schemas.microsoft.com/office/drawing/2014/main" id="{562343E7-FD29-4071-ACCE-3698A7879E8E}"/>
              </a:ext>
            </a:extLst>
          </p:cNvPr>
          <p:cNvSpPr txBox="1"/>
          <p:nvPr/>
        </p:nvSpPr>
        <p:spPr>
          <a:xfrm>
            <a:off x="737062" y="3185774"/>
            <a:ext cx="88171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III. L’API</a:t>
            </a:r>
          </a:p>
        </p:txBody>
      </p:sp>
      <p:sp>
        <p:nvSpPr>
          <p:cNvPr id="9" name="ZoneTexte 8">
            <a:extLst>
              <a:ext uri="{FF2B5EF4-FFF2-40B4-BE49-F238E27FC236}">
                <a16:creationId xmlns:a16="http://schemas.microsoft.com/office/drawing/2014/main" id="{3D3B50F6-C000-4FB7-A10C-5C087D76A3FA}"/>
              </a:ext>
            </a:extLst>
          </p:cNvPr>
          <p:cNvSpPr txBox="1"/>
          <p:nvPr/>
        </p:nvSpPr>
        <p:spPr>
          <a:xfrm>
            <a:off x="737062" y="4282698"/>
            <a:ext cx="1609287"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IV. Le </a:t>
            </a:r>
            <a:r>
              <a:rPr lang="fr-FR" sz="1400" b="1" dirty="0" err="1">
                <a:latin typeface="Arial" panose="020B0604020202020204" pitchFamily="34" charset="0"/>
                <a:cs typeface="Arial" panose="020B0604020202020204" pitchFamily="34" charset="0"/>
              </a:rPr>
              <a:t>dashboard</a:t>
            </a:r>
            <a:endParaRPr lang="fr-FR" sz="1400" b="1"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532E2276-0ACF-4616-B5E5-B7FB5FD6431A}"/>
              </a:ext>
            </a:extLst>
          </p:cNvPr>
          <p:cNvSpPr txBox="1"/>
          <p:nvPr/>
        </p:nvSpPr>
        <p:spPr>
          <a:xfrm>
            <a:off x="737062" y="5379621"/>
            <a:ext cx="2176750"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V. Bilan et perspectives</a:t>
            </a:r>
          </a:p>
        </p:txBody>
      </p:sp>
      <p:sp>
        <p:nvSpPr>
          <p:cNvPr id="11" name="ZoneTexte 10">
            <a:extLst>
              <a:ext uri="{FF2B5EF4-FFF2-40B4-BE49-F238E27FC236}">
                <a16:creationId xmlns:a16="http://schemas.microsoft.com/office/drawing/2014/main" id="{FA26D84D-09B8-458A-89FB-14CCEE52D791}"/>
              </a:ext>
            </a:extLst>
          </p:cNvPr>
          <p:cNvSpPr txBox="1"/>
          <p:nvPr/>
        </p:nvSpPr>
        <p:spPr>
          <a:xfrm>
            <a:off x="354676" y="178170"/>
            <a:ext cx="1300356"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Sommaire</a:t>
            </a:r>
          </a:p>
        </p:txBody>
      </p:sp>
      <p:cxnSp>
        <p:nvCxnSpPr>
          <p:cNvPr id="12" name="Connecteur droit 11">
            <a:extLst>
              <a:ext uri="{FF2B5EF4-FFF2-40B4-BE49-F238E27FC236}">
                <a16:creationId xmlns:a16="http://schemas.microsoft.com/office/drawing/2014/main" id="{F8483622-FB61-489E-A0E7-2A177C0BB0CB}"/>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3" name="Espace réservé du numéro de diapositive 2">
            <a:extLst>
              <a:ext uri="{FF2B5EF4-FFF2-40B4-BE49-F238E27FC236}">
                <a16:creationId xmlns:a16="http://schemas.microsoft.com/office/drawing/2014/main" id="{B2FF20D5-8455-4CB6-90FB-79198152786F}"/>
              </a:ext>
            </a:extLst>
          </p:cNvPr>
          <p:cNvSpPr>
            <a:spLocks noGrp="1"/>
          </p:cNvSpPr>
          <p:nvPr>
            <p:ph type="sldNum" sz="quarter" idx="12"/>
          </p:nvPr>
        </p:nvSpPr>
        <p:spPr/>
        <p:txBody>
          <a:bodyPr/>
          <a:lstStyle/>
          <a:p>
            <a:fld id="{50902F5D-93A0-47DA-BFBC-C6664F86D8C4}" type="slidenum">
              <a:rPr lang="fr-FR" smtClean="0"/>
              <a:t>2</a:t>
            </a:fld>
            <a:endParaRPr lang="fr-FR"/>
          </a:p>
        </p:txBody>
      </p:sp>
    </p:spTree>
    <p:extLst>
      <p:ext uri="{BB962C8B-B14F-4D97-AF65-F5344CB8AC3E}">
        <p14:creationId xmlns:p14="http://schemas.microsoft.com/office/powerpoint/2010/main" val="367102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C71D3D04-7957-46BD-B94D-5ED65AB29887}"/>
              </a:ext>
            </a:extLst>
          </p:cNvPr>
          <p:cNvSpPr txBox="1"/>
          <p:nvPr/>
        </p:nvSpPr>
        <p:spPr>
          <a:xfrm>
            <a:off x="3287033" y="2274917"/>
            <a:ext cx="2569935"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Fin de la présentation</a:t>
            </a:r>
          </a:p>
        </p:txBody>
      </p:sp>
      <p:sp>
        <p:nvSpPr>
          <p:cNvPr id="3" name="ZoneTexte 2">
            <a:extLst>
              <a:ext uri="{FF2B5EF4-FFF2-40B4-BE49-F238E27FC236}">
                <a16:creationId xmlns:a16="http://schemas.microsoft.com/office/drawing/2014/main" id="{FAC83B70-62AF-4021-968E-23D9E6C95B5F}"/>
              </a:ext>
            </a:extLst>
          </p:cNvPr>
          <p:cNvSpPr txBox="1"/>
          <p:nvPr/>
        </p:nvSpPr>
        <p:spPr>
          <a:xfrm>
            <a:off x="3056201" y="4219694"/>
            <a:ext cx="3031600" cy="369332"/>
          </a:xfrm>
          <a:prstGeom prst="rect">
            <a:avLst/>
          </a:prstGeom>
          <a:noFill/>
        </p:spPr>
        <p:txBody>
          <a:bodyPr wrap="none" rtlCol="0">
            <a:spAutoFit/>
          </a:bodyPr>
          <a:lstStyle/>
          <a:p>
            <a:pPr algn="ctr"/>
            <a:r>
              <a:rPr lang="fr-FR" b="1" dirty="0">
                <a:latin typeface="Arial" panose="020B0604020202020204" pitchFamily="34" charset="0"/>
                <a:cs typeface="Arial" panose="020B0604020202020204" pitchFamily="34" charset="0"/>
              </a:rPr>
              <a:t>Merci pour votre attention</a:t>
            </a:r>
          </a:p>
        </p:txBody>
      </p:sp>
      <p:cxnSp>
        <p:nvCxnSpPr>
          <p:cNvPr id="5" name="Connecteur droit 4">
            <a:extLst>
              <a:ext uri="{FF2B5EF4-FFF2-40B4-BE49-F238E27FC236}">
                <a16:creationId xmlns:a16="http://schemas.microsoft.com/office/drawing/2014/main" id="{31231EFC-A001-423A-BA9E-FEB7D4BCBF5E}"/>
              </a:ext>
            </a:extLst>
          </p:cNvPr>
          <p:cNvCxnSpPr>
            <a:cxnSpLocks/>
          </p:cNvCxnSpPr>
          <p:nvPr/>
        </p:nvCxnSpPr>
        <p:spPr>
          <a:xfrm>
            <a:off x="3829397" y="3429000"/>
            <a:ext cx="1485207" cy="0"/>
          </a:xfrm>
          <a:prstGeom prst="line">
            <a:avLst/>
          </a:prstGeom>
        </p:spPr>
        <p:style>
          <a:lnRef idx="1">
            <a:schemeClr val="dk1"/>
          </a:lnRef>
          <a:fillRef idx="0">
            <a:schemeClr val="dk1"/>
          </a:fillRef>
          <a:effectRef idx="0">
            <a:schemeClr val="dk1"/>
          </a:effectRef>
          <a:fontRef idx="minor">
            <a:schemeClr val="tx1"/>
          </a:fontRef>
        </p:style>
      </p:cxnSp>
      <p:sp>
        <p:nvSpPr>
          <p:cNvPr id="6" name="Espace réservé du numéro de diapositive 5">
            <a:extLst>
              <a:ext uri="{FF2B5EF4-FFF2-40B4-BE49-F238E27FC236}">
                <a16:creationId xmlns:a16="http://schemas.microsoft.com/office/drawing/2014/main" id="{F4D464CB-69B9-457C-B953-569218DB7784}"/>
              </a:ext>
            </a:extLst>
          </p:cNvPr>
          <p:cNvSpPr>
            <a:spLocks noGrp="1"/>
          </p:cNvSpPr>
          <p:nvPr>
            <p:ph type="sldNum" sz="quarter" idx="12"/>
          </p:nvPr>
        </p:nvSpPr>
        <p:spPr/>
        <p:txBody>
          <a:bodyPr/>
          <a:lstStyle/>
          <a:p>
            <a:fld id="{50902F5D-93A0-47DA-BFBC-C6664F86D8C4}" type="slidenum">
              <a:rPr lang="fr-FR" smtClean="0"/>
              <a:t>20</a:t>
            </a:fld>
            <a:endParaRPr lang="fr-FR"/>
          </a:p>
        </p:txBody>
      </p:sp>
    </p:spTree>
    <p:extLst>
      <p:ext uri="{BB962C8B-B14F-4D97-AF65-F5344CB8AC3E}">
        <p14:creationId xmlns:p14="http://schemas.microsoft.com/office/powerpoint/2010/main" val="3140145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B0DA6B20-859A-45C0-BC3E-962C946CAF7F}"/>
              </a:ext>
            </a:extLst>
          </p:cNvPr>
          <p:cNvSpPr/>
          <p:nvPr/>
        </p:nvSpPr>
        <p:spPr>
          <a:xfrm>
            <a:off x="7894908" y="4704210"/>
            <a:ext cx="900000" cy="168132"/>
          </a:xfrm>
          <a:prstGeom prst="rect">
            <a:avLst/>
          </a:prstGeom>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47674505-FF8C-405A-8295-B6E2883879AC}"/>
              </a:ext>
            </a:extLst>
          </p:cNvPr>
          <p:cNvSpPr/>
          <p:nvPr/>
        </p:nvSpPr>
        <p:spPr>
          <a:xfrm>
            <a:off x="4294908" y="4704210"/>
            <a:ext cx="3600000" cy="168132"/>
          </a:xfrm>
          <a:prstGeom prst="rect">
            <a:avLst/>
          </a:prstGeom>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3" name="ZoneTexte 2">
            <a:extLst>
              <a:ext uri="{FF2B5EF4-FFF2-40B4-BE49-F238E27FC236}">
                <a16:creationId xmlns:a16="http://schemas.microsoft.com/office/drawing/2014/main" id="{A3F95F5D-3BFA-4D5C-AEF7-441753BCC7FE}"/>
              </a:ext>
            </a:extLst>
          </p:cNvPr>
          <p:cNvSpPr txBox="1"/>
          <p:nvPr/>
        </p:nvSpPr>
        <p:spPr>
          <a:xfrm>
            <a:off x="3506123" y="801736"/>
            <a:ext cx="920188" cy="307777"/>
          </a:xfrm>
          <a:prstGeom prst="rect">
            <a:avLst/>
          </a:prstGeom>
          <a:noFill/>
        </p:spPr>
        <p:txBody>
          <a:bodyPr wrap="none" rtlCol="0">
            <a:spAutoFit/>
          </a:bodyPr>
          <a:lstStyle/>
          <a:p>
            <a:pPr algn="ctr"/>
            <a:r>
              <a:rPr lang="fr-FR" sz="1400" b="1" dirty="0">
                <a:latin typeface="Arial" panose="020B0604020202020204" pitchFamily="34" charset="0"/>
                <a:cs typeface="Arial" panose="020B0604020202020204" pitchFamily="34" charset="0"/>
              </a:rPr>
              <a:t>Train set</a:t>
            </a:r>
          </a:p>
        </p:txBody>
      </p:sp>
      <p:sp>
        <p:nvSpPr>
          <p:cNvPr id="47" name="ZoneTexte 46">
            <a:extLst>
              <a:ext uri="{FF2B5EF4-FFF2-40B4-BE49-F238E27FC236}">
                <a16:creationId xmlns:a16="http://schemas.microsoft.com/office/drawing/2014/main" id="{36CB5552-7771-4B78-991E-C23069A5A53C}"/>
              </a:ext>
            </a:extLst>
          </p:cNvPr>
          <p:cNvSpPr txBox="1"/>
          <p:nvPr/>
        </p:nvSpPr>
        <p:spPr>
          <a:xfrm>
            <a:off x="6757597" y="801737"/>
            <a:ext cx="846194" cy="307777"/>
          </a:xfrm>
          <a:prstGeom prst="rect">
            <a:avLst/>
          </a:prstGeom>
          <a:noFill/>
        </p:spPr>
        <p:txBody>
          <a:bodyPr wrap="square" rtlCol="0">
            <a:spAutoFit/>
          </a:bodyPr>
          <a:lstStyle/>
          <a:p>
            <a:pPr algn="ctr"/>
            <a:r>
              <a:rPr lang="fr-FR" sz="1400" b="1" dirty="0">
                <a:latin typeface="Arial" panose="020B0604020202020204" pitchFamily="34" charset="0"/>
                <a:cs typeface="Arial" panose="020B0604020202020204" pitchFamily="34" charset="0"/>
              </a:rPr>
              <a:t>Test set</a:t>
            </a:r>
          </a:p>
        </p:txBody>
      </p:sp>
      <p:sp>
        <p:nvSpPr>
          <p:cNvPr id="4" name="Rectangle 3">
            <a:extLst>
              <a:ext uri="{FF2B5EF4-FFF2-40B4-BE49-F238E27FC236}">
                <a16:creationId xmlns:a16="http://schemas.microsoft.com/office/drawing/2014/main" id="{3BB26BEE-475F-4198-AC1D-596360C80D28}"/>
              </a:ext>
            </a:extLst>
          </p:cNvPr>
          <p:cNvSpPr/>
          <p:nvPr/>
        </p:nvSpPr>
        <p:spPr>
          <a:xfrm>
            <a:off x="3490180" y="1478251"/>
            <a:ext cx="1413163" cy="164037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48" name="Rectangle 47">
            <a:extLst>
              <a:ext uri="{FF2B5EF4-FFF2-40B4-BE49-F238E27FC236}">
                <a16:creationId xmlns:a16="http://schemas.microsoft.com/office/drawing/2014/main" id="{51CD16F1-BE6D-4E59-B8AB-80CFD736895C}"/>
              </a:ext>
            </a:extLst>
          </p:cNvPr>
          <p:cNvSpPr/>
          <p:nvPr/>
        </p:nvSpPr>
        <p:spPr>
          <a:xfrm>
            <a:off x="4903344" y="1478251"/>
            <a:ext cx="227214" cy="164037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y</a:t>
            </a:r>
          </a:p>
        </p:txBody>
      </p:sp>
      <p:sp>
        <p:nvSpPr>
          <p:cNvPr id="49" name="Rectangle 48">
            <a:extLst>
              <a:ext uri="{FF2B5EF4-FFF2-40B4-BE49-F238E27FC236}">
                <a16:creationId xmlns:a16="http://schemas.microsoft.com/office/drawing/2014/main" id="{0219753F-2B39-461D-9096-2E7DB7C5E102}"/>
              </a:ext>
            </a:extLst>
          </p:cNvPr>
          <p:cNvSpPr/>
          <p:nvPr/>
        </p:nvSpPr>
        <p:spPr>
          <a:xfrm>
            <a:off x="6392836" y="1478372"/>
            <a:ext cx="1413163" cy="1640378"/>
          </a:xfrm>
          <a:prstGeom prst="rect">
            <a:avLst/>
          </a:prstGeom>
          <a:solidFill>
            <a:srgbClr val="A568D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a:latin typeface="Arial" panose="020B0604020202020204" pitchFamily="34" charset="0"/>
                <a:cs typeface="Arial" panose="020B0604020202020204" pitchFamily="34" charset="0"/>
              </a:rPr>
              <a:t>X</a:t>
            </a:r>
          </a:p>
        </p:txBody>
      </p:sp>
      <p:sp>
        <p:nvSpPr>
          <p:cNvPr id="50" name="ZoneTexte 49">
            <a:extLst>
              <a:ext uri="{FF2B5EF4-FFF2-40B4-BE49-F238E27FC236}">
                <a16:creationId xmlns:a16="http://schemas.microsoft.com/office/drawing/2014/main" id="{C2940374-8CD8-4D3C-800A-E8A5443FD2A1}"/>
              </a:ext>
            </a:extLst>
          </p:cNvPr>
          <p:cNvSpPr txBox="1"/>
          <p:nvPr/>
        </p:nvSpPr>
        <p:spPr>
          <a:xfrm>
            <a:off x="3036423" y="1083087"/>
            <a:ext cx="1716496"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disponibles</a:t>
            </a:r>
          </a:p>
        </p:txBody>
      </p:sp>
      <p:sp>
        <p:nvSpPr>
          <p:cNvPr id="51" name="ZoneTexte 50">
            <a:extLst>
              <a:ext uri="{FF2B5EF4-FFF2-40B4-BE49-F238E27FC236}">
                <a16:creationId xmlns:a16="http://schemas.microsoft.com/office/drawing/2014/main" id="{62CB4137-0113-4ACC-BDC7-E2B9481766DC}"/>
              </a:ext>
            </a:extLst>
          </p:cNvPr>
          <p:cNvSpPr txBox="1"/>
          <p:nvPr/>
        </p:nvSpPr>
        <p:spPr>
          <a:xfrm>
            <a:off x="6252713" y="1083087"/>
            <a:ext cx="1855957"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Targets</a:t>
            </a:r>
            <a:r>
              <a:rPr lang="fr-FR" sz="1400" dirty="0">
                <a:latin typeface="Arial" panose="020B0604020202020204" pitchFamily="34" charset="0"/>
                <a:cs typeface="Arial" panose="020B0604020202020204" pitchFamily="34" charset="0"/>
              </a:rPr>
              <a:t> indisponibles</a:t>
            </a:r>
          </a:p>
        </p:txBody>
      </p:sp>
      <p:sp>
        <p:nvSpPr>
          <p:cNvPr id="53" name="ZoneTexte 52">
            <a:extLst>
              <a:ext uri="{FF2B5EF4-FFF2-40B4-BE49-F238E27FC236}">
                <a16:creationId xmlns:a16="http://schemas.microsoft.com/office/drawing/2014/main" id="{0D66DEA1-590D-4581-917C-5B1C0B647E72}"/>
              </a:ext>
            </a:extLst>
          </p:cNvPr>
          <p:cNvSpPr txBox="1"/>
          <p:nvPr/>
        </p:nvSpPr>
        <p:spPr>
          <a:xfrm>
            <a:off x="6084664" y="4399972"/>
            <a:ext cx="761747"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54" name="ZoneTexte 53">
            <a:extLst>
              <a:ext uri="{FF2B5EF4-FFF2-40B4-BE49-F238E27FC236}">
                <a16:creationId xmlns:a16="http://schemas.microsoft.com/office/drawing/2014/main" id="{21ECEEFC-3A46-4680-B62D-91FB7F03C5AC}"/>
              </a:ext>
            </a:extLst>
          </p:cNvPr>
          <p:cNvSpPr txBox="1"/>
          <p:nvPr/>
        </p:nvSpPr>
        <p:spPr>
          <a:xfrm>
            <a:off x="8094161" y="4399972"/>
            <a:ext cx="771365"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 test »</a:t>
            </a:r>
          </a:p>
        </p:txBody>
      </p:sp>
      <p:sp>
        <p:nvSpPr>
          <p:cNvPr id="55" name="Rectangle 54">
            <a:extLst>
              <a:ext uri="{FF2B5EF4-FFF2-40B4-BE49-F238E27FC236}">
                <a16:creationId xmlns:a16="http://schemas.microsoft.com/office/drawing/2014/main" id="{3FE63F9E-5BB4-4CA7-B2B6-19D39B8C8BCF}"/>
              </a:ext>
            </a:extLst>
          </p:cNvPr>
          <p:cNvSpPr/>
          <p:nvPr/>
        </p:nvSpPr>
        <p:spPr>
          <a:xfrm>
            <a:off x="4294908" y="3718907"/>
            <a:ext cx="2880000" cy="168132"/>
          </a:xfrm>
          <a:prstGeom prst="rect">
            <a:avLst/>
          </a:prstGeom>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E1B2EFAE-37E4-4458-9F18-0AED759941CA}"/>
              </a:ext>
            </a:extLst>
          </p:cNvPr>
          <p:cNvSpPr/>
          <p:nvPr/>
        </p:nvSpPr>
        <p:spPr>
          <a:xfrm>
            <a:off x="7174908" y="3718907"/>
            <a:ext cx="720000" cy="168132"/>
          </a:xfrm>
          <a:prstGeom prst="rect">
            <a:avLst/>
          </a:prstGeom>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latin typeface="Arial" panose="020B0604020202020204" pitchFamily="34" charset="0"/>
              <a:cs typeface="Arial" panose="020B0604020202020204" pitchFamily="34" charset="0"/>
            </a:endParaRPr>
          </a:p>
        </p:txBody>
      </p:sp>
      <p:sp>
        <p:nvSpPr>
          <p:cNvPr id="58" name="ZoneTexte 57">
            <a:extLst>
              <a:ext uri="{FF2B5EF4-FFF2-40B4-BE49-F238E27FC236}">
                <a16:creationId xmlns:a16="http://schemas.microsoft.com/office/drawing/2014/main" id="{A6F940D8-C5C5-41B4-A414-06910ADF4118}"/>
              </a:ext>
            </a:extLst>
          </p:cNvPr>
          <p:cNvSpPr txBox="1"/>
          <p:nvPr/>
        </p:nvSpPr>
        <p:spPr>
          <a:xfrm>
            <a:off x="5734908" y="3875191"/>
            <a:ext cx="532518"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train</a:t>
            </a:r>
          </a:p>
        </p:txBody>
      </p:sp>
      <p:sp>
        <p:nvSpPr>
          <p:cNvPr id="59" name="ZoneTexte 58">
            <a:extLst>
              <a:ext uri="{FF2B5EF4-FFF2-40B4-BE49-F238E27FC236}">
                <a16:creationId xmlns:a16="http://schemas.microsoft.com/office/drawing/2014/main" id="{CFDCEE12-FE50-4F94-AEF6-58FCBFCC0063}"/>
              </a:ext>
            </a:extLst>
          </p:cNvPr>
          <p:cNvSpPr txBox="1"/>
          <p:nvPr/>
        </p:nvSpPr>
        <p:spPr>
          <a:xfrm>
            <a:off x="7331440" y="3875190"/>
            <a:ext cx="413896"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val</a:t>
            </a:r>
          </a:p>
        </p:txBody>
      </p:sp>
      <p:pic>
        <p:nvPicPr>
          <p:cNvPr id="22" name="Image 21">
            <a:extLst>
              <a:ext uri="{FF2B5EF4-FFF2-40B4-BE49-F238E27FC236}">
                <a16:creationId xmlns:a16="http://schemas.microsoft.com/office/drawing/2014/main" id="{B3F9C338-1723-4FD7-BF9C-D1D80B53E12D}"/>
              </a:ext>
            </a:extLst>
          </p:cNvPr>
          <p:cNvPicPr>
            <a:picLocks noChangeAspect="1"/>
          </p:cNvPicPr>
          <p:nvPr/>
        </p:nvPicPr>
        <p:blipFill>
          <a:blip r:embed="rId2"/>
          <a:stretch>
            <a:fillRect/>
          </a:stretch>
        </p:blipFill>
        <p:spPr>
          <a:xfrm rot="5400000">
            <a:off x="2072672" y="2266302"/>
            <a:ext cx="1640378" cy="64285"/>
          </a:xfrm>
          <a:prstGeom prst="rect">
            <a:avLst/>
          </a:prstGeom>
        </p:spPr>
      </p:pic>
      <p:pic>
        <p:nvPicPr>
          <p:cNvPr id="23" name="Image 22">
            <a:extLst>
              <a:ext uri="{FF2B5EF4-FFF2-40B4-BE49-F238E27FC236}">
                <a16:creationId xmlns:a16="http://schemas.microsoft.com/office/drawing/2014/main" id="{DA5EBAAC-9220-4173-9571-44F0E7453D2A}"/>
              </a:ext>
            </a:extLst>
          </p:cNvPr>
          <p:cNvPicPr>
            <a:picLocks noChangeAspect="1"/>
          </p:cNvPicPr>
          <p:nvPr/>
        </p:nvPicPr>
        <p:blipFill>
          <a:blip r:embed="rId3"/>
          <a:stretch>
            <a:fillRect/>
          </a:stretch>
        </p:blipFill>
        <p:spPr>
          <a:xfrm rot="5400000">
            <a:off x="1629555" y="2101902"/>
            <a:ext cx="1313758" cy="66463"/>
          </a:xfrm>
          <a:prstGeom prst="rect">
            <a:avLst/>
          </a:prstGeom>
        </p:spPr>
      </p:pic>
      <p:cxnSp>
        <p:nvCxnSpPr>
          <p:cNvPr id="88" name="Connecteur droit avec flèche 87">
            <a:extLst>
              <a:ext uri="{FF2B5EF4-FFF2-40B4-BE49-F238E27FC236}">
                <a16:creationId xmlns:a16="http://schemas.microsoft.com/office/drawing/2014/main" id="{24B9459A-CA10-4BD3-929A-67EC56F6FEC7}"/>
              </a:ext>
            </a:extLst>
          </p:cNvPr>
          <p:cNvCxnSpPr>
            <a:cxnSpLocks/>
            <a:stCxn id="55" idx="1"/>
            <a:endCxn id="46" idx="1"/>
          </p:cNvCxnSpPr>
          <p:nvPr/>
        </p:nvCxnSpPr>
        <p:spPr>
          <a:xfrm>
            <a:off x="42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9" name="Connecteur droit avec flèche 88">
            <a:extLst>
              <a:ext uri="{FF2B5EF4-FFF2-40B4-BE49-F238E27FC236}">
                <a16:creationId xmlns:a16="http://schemas.microsoft.com/office/drawing/2014/main" id="{F4B16BFC-BEA7-4BD9-B29A-82FE0B3796AC}"/>
              </a:ext>
            </a:extLst>
          </p:cNvPr>
          <p:cNvCxnSpPr>
            <a:cxnSpLocks/>
          </p:cNvCxnSpPr>
          <p:nvPr/>
        </p:nvCxnSpPr>
        <p:spPr>
          <a:xfrm>
            <a:off x="2286433" y="2792012"/>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1" name="Connecteur droit avec flèche 90">
            <a:extLst>
              <a:ext uri="{FF2B5EF4-FFF2-40B4-BE49-F238E27FC236}">
                <a16:creationId xmlns:a16="http://schemas.microsoft.com/office/drawing/2014/main" id="{4B1C22EC-B702-491B-958D-AB510BA30FB8}"/>
              </a:ext>
            </a:extLst>
          </p:cNvPr>
          <p:cNvCxnSpPr>
            <a:cxnSpLocks/>
          </p:cNvCxnSpPr>
          <p:nvPr/>
        </p:nvCxnSpPr>
        <p:spPr>
          <a:xfrm>
            <a:off x="2892861" y="3118629"/>
            <a:ext cx="574285"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Connecteur droit avec flèche 98">
            <a:extLst>
              <a:ext uri="{FF2B5EF4-FFF2-40B4-BE49-F238E27FC236}">
                <a16:creationId xmlns:a16="http://schemas.microsoft.com/office/drawing/2014/main" id="{E070371C-7125-47A1-A3CC-2EE981BB21AB}"/>
              </a:ext>
            </a:extLst>
          </p:cNvPr>
          <p:cNvCxnSpPr>
            <a:cxnSpLocks/>
            <a:stCxn id="102" idx="2"/>
            <a:endCxn id="105" idx="0"/>
          </p:cNvCxnSpPr>
          <p:nvPr/>
        </p:nvCxnSpPr>
        <p:spPr>
          <a:xfrm>
            <a:off x="1998413" y="4176946"/>
            <a:ext cx="0" cy="51269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 coins arrondis 101">
            <a:extLst>
              <a:ext uri="{FF2B5EF4-FFF2-40B4-BE49-F238E27FC236}">
                <a16:creationId xmlns:a16="http://schemas.microsoft.com/office/drawing/2014/main" id="{B0295C74-A8B2-466E-8FCD-AA7965857362}"/>
              </a:ext>
            </a:extLst>
          </p:cNvPr>
          <p:cNvSpPr/>
          <p:nvPr/>
        </p:nvSpPr>
        <p:spPr>
          <a:xfrm>
            <a:off x="949667" y="3429000"/>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cxnSp>
        <p:nvCxnSpPr>
          <p:cNvPr id="103" name="Connecteur droit 102">
            <a:extLst>
              <a:ext uri="{FF2B5EF4-FFF2-40B4-BE49-F238E27FC236}">
                <a16:creationId xmlns:a16="http://schemas.microsoft.com/office/drawing/2014/main" id="{F2DFB450-621C-42AB-AB9D-42345E261F0F}"/>
              </a:ext>
            </a:extLst>
          </p:cNvPr>
          <p:cNvCxnSpPr>
            <a:cxnSpLocks/>
            <a:stCxn id="55" idx="1"/>
            <a:endCxn id="102" idx="3"/>
          </p:cNvCxnSpPr>
          <p:nvPr/>
        </p:nvCxnSpPr>
        <p:spPr>
          <a:xfrm flipH="1">
            <a:off x="3047158" y="3802973"/>
            <a:ext cx="1247750" cy="0"/>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05" name="Rectangle : coins arrondis 104">
            <a:extLst>
              <a:ext uri="{FF2B5EF4-FFF2-40B4-BE49-F238E27FC236}">
                <a16:creationId xmlns:a16="http://schemas.microsoft.com/office/drawing/2014/main" id="{AC83BAF2-B9F1-4243-AD0B-F9ED64AC7F5D}"/>
              </a:ext>
            </a:extLst>
          </p:cNvPr>
          <p:cNvSpPr/>
          <p:nvPr/>
        </p:nvSpPr>
        <p:spPr>
          <a:xfrm>
            <a:off x="949667" y="468963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cxnSp>
        <p:nvCxnSpPr>
          <p:cNvPr id="109" name="Connecteur droit 108">
            <a:extLst>
              <a:ext uri="{FF2B5EF4-FFF2-40B4-BE49-F238E27FC236}">
                <a16:creationId xmlns:a16="http://schemas.microsoft.com/office/drawing/2014/main" id="{4589720C-91D0-4834-8F2E-A3A7AA00FD8B}"/>
              </a:ext>
            </a:extLst>
          </p:cNvPr>
          <p:cNvCxnSpPr>
            <a:cxnSpLocks/>
            <a:stCxn id="46" idx="1"/>
            <a:endCxn id="105" idx="3"/>
          </p:cNvCxnSpPr>
          <p:nvPr/>
        </p:nvCxnSpPr>
        <p:spPr>
          <a:xfrm flipH="1">
            <a:off x="3047158" y="4788276"/>
            <a:ext cx="1247750" cy="275333"/>
          </a:xfrm>
          <a:prstGeom prst="line">
            <a:avLst/>
          </a:prstGeom>
          <a:ln w="12700">
            <a:prstDash val="sysDot"/>
          </a:ln>
        </p:spPr>
        <p:style>
          <a:lnRef idx="1">
            <a:schemeClr val="accent2"/>
          </a:lnRef>
          <a:fillRef idx="0">
            <a:schemeClr val="accent2"/>
          </a:fillRef>
          <a:effectRef idx="0">
            <a:schemeClr val="accent2"/>
          </a:effectRef>
          <a:fontRef idx="minor">
            <a:schemeClr val="tx1"/>
          </a:fontRef>
        </p:style>
      </p:cxnSp>
      <p:sp>
        <p:nvSpPr>
          <p:cNvPr id="112" name="ZoneTexte 111">
            <a:extLst>
              <a:ext uri="{FF2B5EF4-FFF2-40B4-BE49-F238E27FC236}">
                <a16:creationId xmlns:a16="http://schemas.microsoft.com/office/drawing/2014/main" id="{B4CB9208-0DF2-4584-ACC8-BF040357013F}"/>
              </a:ext>
            </a:extLst>
          </p:cNvPr>
          <p:cNvSpPr txBox="1"/>
          <p:nvPr/>
        </p:nvSpPr>
        <p:spPr>
          <a:xfrm>
            <a:off x="5595482" y="5423070"/>
            <a:ext cx="1367682"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RandomForest</a:t>
            </a:r>
            <a:endParaRPr lang="fr-FR" sz="1400" dirty="0">
              <a:latin typeface="Arial" panose="020B0604020202020204" pitchFamily="34" charset="0"/>
              <a:cs typeface="Arial" panose="020B0604020202020204" pitchFamily="34" charset="0"/>
            </a:endParaRPr>
          </a:p>
        </p:txBody>
      </p:sp>
      <p:sp>
        <p:nvSpPr>
          <p:cNvPr id="113" name="ZoneTexte 112">
            <a:extLst>
              <a:ext uri="{FF2B5EF4-FFF2-40B4-BE49-F238E27FC236}">
                <a16:creationId xmlns:a16="http://schemas.microsoft.com/office/drawing/2014/main" id="{4C33F8B0-E8EF-4726-8538-CCFF839991F5}"/>
              </a:ext>
            </a:extLst>
          </p:cNvPr>
          <p:cNvSpPr txBox="1"/>
          <p:nvPr/>
        </p:nvSpPr>
        <p:spPr>
          <a:xfrm>
            <a:off x="6639535" y="5896794"/>
            <a:ext cx="1568058" cy="307777"/>
          </a:xfrm>
          <a:prstGeom prst="rect">
            <a:avLst/>
          </a:prstGeom>
          <a:noFill/>
        </p:spPr>
        <p:txBody>
          <a:bodyPr wrap="square" rtlCol="0">
            <a:spAutoFit/>
          </a:bodyPr>
          <a:lstStyle/>
          <a:p>
            <a:r>
              <a:rPr lang="fr-FR" sz="1400" dirty="0" err="1">
                <a:latin typeface="Arial" panose="020B0604020202020204" pitchFamily="34" charset="0"/>
                <a:cs typeface="Arial" panose="020B0604020202020204" pitchFamily="34" charset="0"/>
              </a:rPr>
              <a:t>GradientBoosting</a:t>
            </a:r>
            <a:endParaRPr lang="fr-FR" sz="1400" dirty="0">
              <a:latin typeface="Arial" panose="020B0604020202020204" pitchFamily="34" charset="0"/>
              <a:cs typeface="Arial" panose="020B0604020202020204" pitchFamily="34" charset="0"/>
            </a:endParaRPr>
          </a:p>
        </p:txBody>
      </p:sp>
      <p:sp>
        <p:nvSpPr>
          <p:cNvPr id="114" name="ZoneTexte 113">
            <a:extLst>
              <a:ext uri="{FF2B5EF4-FFF2-40B4-BE49-F238E27FC236}">
                <a16:creationId xmlns:a16="http://schemas.microsoft.com/office/drawing/2014/main" id="{4388A31B-B5E7-4FEE-9CAE-5F7802E4E516}"/>
              </a:ext>
            </a:extLst>
          </p:cNvPr>
          <p:cNvSpPr txBox="1"/>
          <p:nvPr/>
        </p:nvSpPr>
        <p:spPr>
          <a:xfrm>
            <a:off x="8252316" y="6127509"/>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cxnSp>
        <p:nvCxnSpPr>
          <p:cNvPr id="115" name="Connecteur droit avec flèche 114">
            <a:extLst>
              <a:ext uri="{FF2B5EF4-FFF2-40B4-BE49-F238E27FC236}">
                <a16:creationId xmlns:a16="http://schemas.microsoft.com/office/drawing/2014/main" id="{CFAAFFD4-C4ED-4DD1-9F76-B1C85F97336F}"/>
              </a:ext>
            </a:extLst>
          </p:cNvPr>
          <p:cNvCxnSpPr>
            <a:cxnSpLocks/>
            <a:stCxn id="56" idx="3"/>
            <a:endCxn id="41" idx="1"/>
          </p:cNvCxnSpPr>
          <p:nvPr/>
        </p:nvCxnSpPr>
        <p:spPr>
          <a:xfrm>
            <a:off x="7894908" y="3802973"/>
            <a:ext cx="0" cy="985303"/>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Rectangle : coins arrondis 124">
            <a:extLst>
              <a:ext uri="{FF2B5EF4-FFF2-40B4-BE49-F238E27FC236}">
                <a16:creationId xmlns:a16="http://schemas.microsoft.com/office/drawing/2014/main" id="{2C7A85BB-6136-4CD8-92C9-031CBD03FA0F}"/>
              </a:ext>
            </a:extLst>
          </p:cNvPr>
          <p:cNvSpPr/>
          <p:nvPr/>
        </p:nvSpPr>
        <p:spPr>
          <a:xfrm>
            <a:off x="949667" y="5950776"/>
            <a:ext cx="2097491" cy="74794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3)</a:t>
            </a:r>
            <a:r>
              <a:rPr lang="fr-FR" sz="1400" b="1" dirty="0">
                <a:solidFill>
                  <a:schemeClr val="tx1"/>
                </a:solidFill>
                <a:latin typeface="Arial" panose="020B0604020202020204" pitchFamily="34" charset="0"/>
                <a:cs typeface="Arial" panose="020B0604020202020204" pitchFamily="34" charset="0"/>
              </a:rPr>
              <a:t> Prédictions </a:t>
            </a:r>
            <a:r>
              <a:rPr lang="fr-FR" sz="1400" dirty="0">
                <a:solidFill>
                  <a:schemeClr val="tx1"/>
                </a:solidFill>
                <a:latin typeface="Arial" panose="020B0604020202020204" pitchFamily="34" charset="0"/>
                <a:cs typeface="Arial" panose="020B0604020202020204" pitchFamily="34" charset="0"/>
              </a:rPr>
              <a:t>sur le test set final</a:t>
            </a:r>
          </a:p>
        </p:txBody>
      </p:sp>
      <p:cxnSp>
        <p:nvCxnSpPr>
          <p:cNvPr id="126" name="Connecteur droit avec flèche 125">
            <a:extLst>
              <a:ext uri="{FF2B5EF4-FFF2-40B4-BE49-F238E27FC236}">
                <a16:creationId xmlns:a16="http://schemas.microsoft.com/office/drawing/2014/main" id="{FD7435AF-DDD9-4085-8F29-C4BF0C628AE4}"/>
              </a:ext>
            </a:extLst>
          </p:cNvPr>
          <p:cNvCxnSpPr>
            <a:cxnSpLocks/>
            <a:stCxn id="105" idx="2"/>
            <a:endCxn id="125" idx="0"/>
          </p:cNvCxnSpPr>
          <p:nvPr/>
        </p:nvCxnSpPr>
        <p:spPr>
          <a:xfrm>
            <a:off x="1998413" y="5437582"/>
            <a:ext cx="0" cy="513194"/>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eur droit avec flèche 137">
            <a:extLst>
              <a:ext uri="{FF2B5EF4-FFF2-40B4-BE49-F238E27FC236}">
                <a16:creationId xmlns:a16="http://schemas.microsoft.com/office/drawing/2014/main" id="{0EECB90C-D285-4B6B-AB46-FB4B617B0463}"/>
              </a:ext>
            </a:extLst>
          </p:cNvPr>
          <p:cNvCxnSpPr>
            <a:cxnSpLocks/>
          </p:cNvCxnSpPr>
          <p:nvPr/>
        </p:nvCxnSpPr>
        <p:spPr>
          <a:xfrm>
            <a:off x="2286433" y="1478251"/>
            <a:ext cx="1547911" cy="0"/>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1" name="Image 150">
            <a:extLst>
              <a:ext uri="{FF2B5EF4-FFF2-40B4-BE49-F238E27FC236}">
                <a16:creationId xmlns:a16="http://schemas.microsoft.com/office/drawing/2014/main" id="{673C1CF1-8D5D-48E7-9A9C-8B16F3EAD7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0" y="4843486"/>
            <a:ext cx="565341" cy="565341"/>
          </a:xfrm>
          <a:prstGeom prst="rect">
            <a:avLst/>
          </a:prstGeom>
        </p:spPr>
      </p:pic>
      <p:pic>
        <p:nvPicPr>
          <p:cNvPr id="149" name="Image 148">
            <a:extLst>
              <a:ext uri="{FF2B5EF4-FFF2-40B4-BE49-F238E27FC236}">
                <a16:creationId xmlns:a16="http://schemas.microsoft.com/office/drawing/2014/main" id="{C9348926-21BA-46D1-B2B6-5DCD31EF82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0737" y="4982761"/>
            <a:ext cx="565341" cy="565341"/>
          </a:xfrm>
          <a:prstGeom prst="rect">
            <a:avLst/>
          </a:prstGeom>
        </p:spPr>
      </p:pic>
      <p:pic>
        <p:nvPicPr>
          <p:cNvPr id="150" name="Image 149">
            <a:extLst>
              <a:ext uri="{FF2B5EF4-FFF2-40B4-BE49-F238E27FC236}">
                <a16:creationId xmlns:a16="http://schemas.microsoft.com/office/drawing/2014/main" id="{3F6CE035-8112-4424-A83E-44A4A6AB2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601" y="4982761"/>
            <a:ext cx="565341" cy="565341"/>
          </a:xfrm>
          <a:prstGeom prst="rect">
            <a:avLst/>
          </a:prstGeom>
        </p:spPr>
      </p:pic>
      <p:pic>
        <p:nvPicPr>
          <p:cNvPr id="152" name="Image 151">
            <a:extLst>
              <a:ext uri="{FF2B5EF4-FFF2-40B4-BE49-F238E27FC236}">
                <a16:creationId xmlns:a16="http://schemas.microsoft.com/office/drawing/2014/main" id="{1FE9D9F1-0554-45CF-A159-DD14360B9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2708" y="5456485"/>
            <a:ext cx="565341" cy="565341"/>
          </a:xfrm>
          <a:prstGeom prst="rect">
            <a:avLst/>
          </a:prstGeom>
        </p:spPr>
      </p:pic>
      <p:pic>
        <p:nvPicPr>
          <p:cNvPr id="153" name="Image 152">
            <a:extLst>
              <a:ext uri="{FF2B5EF4-FFF2-40B4-BE49-F238E27FC236}">
                <a16:creationId xmlns:a16="http://schemas.microsoft.com/office/drawing/2014/main" id="{3F363436-CC4E-4306-97EA-BCDF0F17CA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3572" y="5456485"/>
            <a:ext cx="565341" cy="565341"/>
          </a:xfrm>
          <a:prstGeom prst="rect">
            <a:avLst/>
          </a:prstGeom>
        </p:spPr>
      </p:pic>
      <p:pic>
        <p:nvPicPr>
          <p:cNvPr id="154" name="Image 153">
            <a:extLst>
              <a:ext uri="{FF2B5EF4-FFF2-40B4-BE49-F238E27FC236}">
                <a16:creationId xmlns:a16="http://schemas.microsoft.com/office/drawing/2014/main" id="{9B14C23B-E5DE-41E9-89FE-99B625D29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1891" y="5687200"/>
            <a:ext cx="565341" cy="565341"/>
          </a:xfrm>
          <a:prstGeom prst="rect">
            <a:avLst/>
          </a:prstGeom>
        </p:spPr>
      </p:pic>
      <p:cxnSp>
        <p:nvCxnSpPr>
          <p:cNvPr id="155" name="Connecteur droit avec flèche 154">
            <a:extLst>
              <a:ext uri="{FF2B5EF4-FFF2-40B4-BE49-F238E27FC236}">
                <a16:creationId xmlns:a16="http://schemas.microsoft.com/office/drawing/2014/main" id="{4A1E292D-705F-450B-8220-10495DBB427F}"/>
              </a:ext>
            </a:extLst>
          </p:cNvPr>
          <p:cNvCxnSpPr>
            <a:cxnSpLocks/>
          </p:cNvCxnSpPr>
          <p:nvPr/>
        </p:nvCxnSpPr>
        <p:spPr>
          <a:xfrm flipH="1">
            <a:off x="6744393" y="4941510"/>
            <a:ext cx="1597498" cy="306787"/>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7" name="Connecteur droit avec flèche 156">
            <a:extLst>
              <a:ext uri="{FF2B5EF4-FFF2-40B4-BE49-F238E27FC236}">
                <a16:creationId xmlns:a16="http://schemas.microsoft.com/office/drawing/2014/main" id="{4D843F34-6D33-4DCD-AE9E-C3ECFD960B73}"/>
              </a:ext>
            </a:extLst>
          </p:cNvPr>
          <p:cNvCxnSpPr>
            <a:cxnSpLocks/>
          </p:cNvCxnSpPr>
          <p:nvPr/>
        </p:nvCxnSpPr>
        <p:spPr>
          <a:xfrm flipH="1">
            <a:off x="7745336" y="4941510"/>
            <a:ext cx="584436" cy="5547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1" name="Connecteur droit avec flèche 160">
            <a:extLst>
              <a:ext uri="{FF2B5EF4-FFF2-40B4-BE49-F238E27FC236}">
                <a16:creationId xmlns:a16="http://schemas.microsoft.com/office/drawing/2014/main" id="{25EBD6B1-5D8E-4F03-BEF3-C83848A6ED65}"/>
              </a:ext>
            </a:extLst>
          </p:cNvPr>
          <p:cNvCxnSpPr>
            <a:cxnSpLocks/>
          </p:cNvCxnSpPr>
          <p:nvPr/>
        </p:nvCxnSpPr>
        <p:spPr>
          <a:xfrm>
            <a:off x="8330103" y="4941510"/>
            <a:ext cx="197405" cy="79358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8" name="ZoneTexte 167">
            <a:extLst>
              <a:ext uri="{FF2B5EF4-FFF2-40B4-BE49-F238E27FC236}">
                <a16:creationId xmlns:a16="http://schemas.microsoft.com/office/drawing/2014/main" id="{5F8B49AD-1555-4DE9-99B7-785DD041D0FE}"/>
              </a:ext>
            </a:extLst>
          </p:cNvPr>
          <p:cNvSpPr txBox="1"/>
          <p:nvPr/>
        </p:nvSpPr>
        <p:spPr>
          <a:xfrm>
            <a:off x="3136733" y="6198554"/>
            <a:ext cx="902811" cy="307777"/>
          </a:xfrm>
          <a:prstGeom prst="rect">
            <a:avLst/>
          </a:prstGeom>
          <a:noFill/>
        </p:spPr>
        <p:txBody>
          <a:bodyPr wrap="none" rtlCol="0">
            <a:spAutoFit/>
          </a:bodyPr>
          <a:lstStyle/>
          <a:p>
            <a:r>
              <a:rPr lang="fr-FR" sz="1400" dirty="0" err="1">
                <a:latin typeface="Arial" panose="020B0604020202020204" pitchFamily="34" charset="0"/>
                <a:cs typeface="Arial" panose="020B0604020202020204" pitchFamily="34" charset="0"/>
              </a:rPr>
              <a:t>XGBoost</a:t>
            </a:r>
            <a:endParaRPr lang="fr-FR" sz="1400" dirty="0">
              <a:latin typeface="Arial" panose="020B0604020202020204" pitchFamily="34" charset="0"/>
              <a:cs typeface="Arial" panose="020B0604020202020204" pitchFamily="34" charset="0"/>
            </a:endParaRPr>
          </a:p>
        </p:txBody>
      </p:sp>
      <p:pic>
        <p:nvPicPr>
          <p:cNvPr id="172" name="Image 171">
            <a:extLst>
              <a:ext uri="{FF2B5EF4-FFF2-40B4-BE49-F238E27FC236}">
                <a16:creationId xmlns:a16="http://schemas.microsoft.com/office/drawing/2014/main" id="{60E150F8-0752-426C-B48D-378F8DE24E2B}"/>
              </a:ext>
            </a:extLst>
          </p:cNvPr>
          <p:cNvPicPr>
            <a:picLocks noChangeAspect="1"/>
          </p:cNvPicPr>
          <p:nvPr/>
        </p:nvPicPr>
        <p:blipFill>
          <a:blip r:embed="rId5"/>
          <a:stretch>
            <a:fillRect/>
          </a:stretch>
        </p:blipFill>
        <p:spPr>
          <a:xfrm>
            <a:off x="265153" y="3560276"/>
            <a:ext cx="486691" cy="464491"/>
          </a:xfrm>
          <a:prstGeom prst="rect">
            <a:avLst/>
          </a:prstGeom>
        </p:spPr>
      </p:pic>
      <p:pic>
        <p:nvPicPr>
          <p:cNvPr id="173" name="Image 172">
            <a:extLst>
              <a:ext uri="{FF2B5EF4-FFF2-40B4-BE49-F238E27FC236}">
                <a16:creationId xmlns:a16="http://schemas.microsoft.com/office/drawing/2014/main" id="{4FED49B6-CDD0-4077-B395-2FE0D3A30E0E}"/>
              </a:ext>
            </a:extLst>
          </p:cNvPr>
          <p:cNvPicPr>
            <a:picLocks noChangeAspect="1"/>
          </p:cNvPicPr>
          <p:nvPr/>
        </p:nvPicPr>
        <p:blipFill>
          <a:blip r:embed="rId5"/>
          <a:stretch>
            <a:fillRect/>
          </a:stretch>
        </p:blipFill>
        <p:spPr>
          <a:xfrm>
            <a:off x="265153" y="4836738"/>
            <a:ext cx="486691" cy="464491"/>
          </a:xfrm>
          <a:prstGeom prst="rect">
            <a:avLst/>
          </a:prstGeom>
        </p:spPr>
      </p:pic>
      <p:sp>
        <p:nvSpPr>
          <p:cNvPr id="174" name="Rectangle 173">
            <a:extLst>
              <a:ext uri="{FF2B5EF4-FFF2-40B4-BE49-F238E27FC236}">
                <a16:creationId xmlns:a16="http://schemas.microsoft.com/office/drawing/2014/main" id="{2623498F-4661-4DD7-921E-53892098D035}"/>
              </a:ext>
            </a:extLst>
          </p:cNvPr>
          <p:cNvSpPr/>
          <p:nvPr/>
        </p:nvSpPr>
        <p:spPr>
          <a:xfrm>
            <a:off x="5138377" y="1478251"/>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sp>
        <p:nvSpPr>
          <p:cNvPr id="176" name="Rectangle 175">
            <a:extLst>
              <a:ext uri="{FF2B5EF4-FFF2-40B4-BE49-F238E27FC236}">
                <a16:creationId xmlns:a16="http://schemas.microsoft.com/office/drawing/2014/main" id="{AE38B06B-3042-478D-9F36-0902455CFC9E}"/>
              </a:ext>
            </a:extLst>
          </p:cNvPr>
          <p:cNvSpPr/>
          <p:nvPr/>
        </p:nvSpPr>
        <p:spPr>
          <a:xfrm>
            <a:off x="7807808" y="1478372"/>
            <a:ext cx="227214" cy="1640378"/>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vert="vert270" rtlCol="0" anchor="ctr"/>
          <a:lstStyle/>
          <a:p>
            <a:pPr algn="ctr"/>
            <a:r>
              <a:rPr lang="fr-FR" sz="1200" dirty="0" err="1">
                <a:latin typeface="Arial" panose="020B0604020202020204" pitchFamily="34" charset="0"/>
                <a:cs typeface="Arial" panose="020B0604020202020204" pitchFamily="34" charset="0"/>
              </a:rPr>
              <a:t>y_pred</a:t>
            </a:r>
            <a:endParaRPr lang="fr-FR" sz="1200" dirty="0">
              <a:latin typeface="Arial" panose="020B0604020202020204" pitchFamily="34" charset="0"/>
              <a:cs typeface="Arial" panose="020B0604020202020204" pitchFamily="34" charset="0"/>
            </a:endParaRPr>
          </a:p>
        </p:txBody>
      </p:sp>
      <p:cxnSp>
        <p:nvCxnSpPr>
          <p:cNvPr id="177" name="Connecteur droit avec flèche 176">
            <a:extLst>
              <a:ext uri="{FF2B5EF4-FFF2-40B4-BE49-F238E27FC236}">
                <a16:creationId xmlns:a16="http://schemas.microsoft.com/office/drawing/2014/main" id="{578D87B7-6542-4230-885D-B8F04ABD3398}"/>
              </a:ext>
            </a:extLst>
          </p:cNvPr>
          <p:cNvCxnSpPr>
            <a:cxnSpLocks/>
            <a:stCxn id="168" idx="3"/>
          </p:cNvCxnSpPr>
          <p:nvPr/>
        </p:nvCxnSpPr>
        <p:spPr>
          <a:xfrm flipV="1">
            <a:off x="4039544" y="6152393"/>
            <a:ext cx="297830" cy="20005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eur droit avec flèche 181">
            <a:extLst>
              <a:ext uri="{FF2B5EF4-FFF2-40B4-BE49-F238E27FC236}">
                <a16:creationId xmlns:a16="http://schemas.microsoft.com/office/drawing/2014/main" id="{EC6495AF-040C-4671-8DBE-A1F74730E343}"/>
              </a:ext>
            </a:extLst>
          </p:cNvPr>
          <p:cNvCxnSpPr>
            <a:cxnSpLocks/>
            <a:stCxn id="168" idx="3"/>
          </p:cNvCxnSpPr>
          <p:nvPr/>
        </p:nvCxnSpPr>
        <p:spPr>
          <a:xfrm>
            <a:off x="4039544" y="6352443"/>
            <a:ext cx="297830" cy="20004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ZoneTexte 184">
            <a:extLst>
              <a:ext uri="{FF2B5EF4-FFF2-40B4-BE49-F238E27FC236}">
                <a16:creationId xmlns:a16="http://schemas.microsoft.com/office/drawing/2014/main" id="{8EA91DC6-AB06-40E3-A9DC-1F71421A5CED}"/>
              </a:ext>
            </a:extLst>
          </p:cNvPr>
          <p:cNvSpPr txBox="1"/>
          <p:nvPr/>
        </p:nvSpPr>
        <p:spPr>
          <a:xfrm>
            <a:off x="4612522" y="6535506"/>
            <a:ext cx="10438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a:t>
            </a:r>
          </a:p>
        </p:txBody>
      </p:sp>
      <p:sp>
        <p:nvSpPr>
          <p:cNvPr id="186" name="ZoneTexte 185">
            <a:extLst>
              <a:ext uri="{FF2B5EF4-FFF2-40B4-BE49-F238E27FC236}">
                <a16:creationId xmlns:a16="http://schemas.microsoft.com/office/drawing/2014/main" id="{4FE4E1FE-267F-4892-AA73-21D0C4EA56EA}"/>
              </a:ext>
            </a:extLst>
          </p:cNvPr>
          <p:cNvSpPr txBox="1"/>
          <p:nvPr/>
        </p:nvSpPr>
        <p:spPr>
          <a:xfrm>
            <a:off x="4612522" y="5903280"/>
            <a:ext cx="134203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non alloué</a:t>
            </a:r>
          </a:p>
        </p:txBody>
      </p:sp>
      <p:sp>
        <p:nvSpPr>
          <p:cNvPr id="206" name="Ellipse 205">
            <a:extLst>
              <a:ext uri="{FF2B5EF4-FFF2-40B4-BE49-F238E27FC236}">
                <a16:creationId xmlns:a16="http://schemas.microsoft.com/office/drawing/2014/main" id="{64E24F58-76B1-4AC0-9103-9742EAF48BE2}"/>
              </a:ext>
            </a:extLst>
          </p:cNvPr>
          <p:cNvSpPr/>
          <p:nvPr/>
        </p:nvSpPr>
        <p:spPr>
          <a:xfrm>
            <a:off x="4439319" y="5952423"/>
            <a:ext cx="184319" cy="184319"/>
          </a:xfrm>
          <a:prstGeom prst="ellipse">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8" name="Ellipse 207">
            <a:extLst>
              <a:ext uri="{FF2B5EF4-FFF2-40B4-BE49-F238E27FC236}">
                <a16:creationId xmlns:a16="http://schemas.microsoft.com/office/drawing/2014/main" id="{8C60A892-A669-443F-BF0F-EB9D2CB58E1E}"/>
              </a:ext>
            </a:extLst>
          </p:cNvPr>
          <p:cNvSpPr/>
          <p:nvPr/>
        </p:nvSpPr>
        <p:spPr>
          <a:xfrm>
            <a:off x="4439319" y="6580277"/>
            <a:ext cx="184319" cy="184319"/>
          </a:xfrm>
          <a:prstGeom prst="ellipse">
            <a:avLst/>
          </a:prstGeom>
          <a:solidFill>
            <a:srgbClr val="92D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ZoneTexte 61">
            <a:extLst>
              <a:ext uri="{FF2B5EF4-FFF2-40B4-BE49-F238E27FC236}">
                <a16:creationId xmlns:a16="http://schemas.microsoft.com/office/drawing/2014/main" id="{3912CF1E-5570-4E8B-AB2A-D46799E1AA50}"/>
              </a:ext>
            </a:extLst>
          </p:cNvPr>
          <p:cNvSpPr txBox="1"/>
          <p:nvPr/>
        </p:nvSpPr>
        <p:spPr>
          <a:xfrm>
            <a:off x="354676" y="178170"/>
            <a:ext cx="178766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 Introduction</a:t>
            </a:r>
          </a:p>
        </p:txBody>
      </p:sp>
      <p:cxnSp>
        <p:nvCxnSpPr>
          <p:cNvPr id="63" name="Connecteur droit 62">
            <a:extLst>
              <a:ext uri="{FF2B5EF4-FFF2-40B4-BE49-F238E27FC236}">
                <a16:creationId xmlns:a16="http://schemas.microsoft.com/office/drawing/2014/main" id="{327C2BF2-2C97-4266-A558-B5336C0B07FF}"/>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64" name="ZoneTexte 63">
            <a:extLst>
              <a:ext uri="{FF2B5EF4-FFF2-40B4-BE49-F238E27FC236}">
                <a16:creationId xmlns:a16="http://schemas.microsoft.com/office/drawing/2014/main" id="{E709C371-F4D6-4920-A811-23152C0F14B7}"/>
              </a:ext>
            </a:extLst>
          </p:cNvPr>
          <p:cNvSpPr txBox="1"/>
          <p:nvPr/>
        </p:nvSpPr>
        <p:spPr>
          <a:xfrm>
            <a:off x="354676" y="873044"/>
            <a:ext cx="151836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démarche</a:t>
            </a:r>
          </a:p>
        </p:txBody>
      </p:sp>
      <p:sp>
        <p:nvSpPr>
          <p:cNvPr id="7" name="Forme libre : forme 6">
            <a:extLst>
              <a:ext uri="{FF2B5EF4-FFF2-40B4-BE49-F238E27FC236}">
                <a16:creationId xmlns:a16="http://schemas.microsoft.com/office/drawing/2014/main" id="{3DC6FFDC-728B-4D90-A285-0585B744BBF9}"/>
              </a:ext>
            </a:extLst>
          </p:cNvPr>
          <p:cNvSpPr/>
          <p:nvPr/>
        </p:nvSpPr>
        <p:spPr>
          <a:xfrm>
            <a:off x="4748418" y="1258711"/>
            <a:ext cx="265438" cy="169333"/>
          </a:xfrm>
          <a:custGeom>
            <a:avLst/>
            <a:gdLst>
              <a:gd name="connsiteX0" fmla="*/ 0 w 265438"/>
              <a:gd name="connsiteY0" fmla="*/ 0 h 169333"/>
              <a:gd name="connsiteX1" fmla="*/ 231423 w 265438"/>
              <a:gd name="connsiteY1" fmla="*/ 39511 h 169333"/>
              <a:gd name="connsiteX2" fmla="*/ 259645 w 265438"/>
              <a:gd name="connsiteY2" fmla="*/ 169333 h 169333"/>
            </a:gdLst>
            <a:ahLst/>
            <a:cxnLst>
              <a:cxn ang="0">
                <a:pos x="connsiteX0" y="connsiteY0"/>
              </a:cxn>
              <a:cxn ang="0">
                <a:pos x="connsiteX1" y="connsiteY1"/>
              </a:cxn>
              <a:cxn ang="0">
                <a:pos x="connsiteX2" y="connsiteY2"/>
              </a:cxn>
            </a:cxnLst>
            <a:rect l="l" t="t" r="r" b="b"/>
            <a:pathLst>
              <a:path w="265438" h="169333">
                <a:moveTo>
                  <a:pt x="0" y="0"/>
                </a:moveTo>
                <a:cubicBezTo>
                  <a:pt x="94074" y="5644"/>
                  <a:pt x="188149" y="11289"/>
                  <a:pt x="231423" y="39511"/>
                </a:cubicBezTo>
                <a:cubicBezTo>
                  <a:pt x="274697" y="67733"/>
                  <a:pt x="267171" y="118533"/>
                  <a:pt x="259645" y="169333"/>
                </a:cubicBezTo>
              </a:path>
            </a:pathLst>
          </a:custGeom>
          <a:ln w="9525"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pic>
        <p:nvPicPr>
          <p:cNvPr id="8" name="Image 7">
            <a:extLst>
              <a:ext uri="{FF2B5EF4-FFF2-40B4-BE49-F238E27FC236}">
                <a16:creationId xmlns:a16="http://schemas.microsoft.com/office/drawing/2014/main" id="{34C0B50F-6492-41B8-BBB6-67CE7C58DC08}"/>
              </a:ext>
            </a:extLst>
          </p:cNvPr>
          <p:cNvPicPr>
            <a:picLocks noChangeAspect="1"/>
          </p:cNvPicPr>
          <p:nvPr/>
        </p:nvPicPr>
        <p:blipFill>
          <a:blip r:embed="rId6"/>
          <a:stretch>
            <a:fillRect/>
          </a:stretch>
        </p:blipFill>
        <p:spPr>
          <a:xfrm>
            <a:off x="265153" y="6102451"/>
            <a:ext cx="399599" cy="462783"/>
          </a:xfrm>
          <a:prstGeom prst="rect">
            <a:avLst/>
          </a:prstGeom>
        </p:spPr>
      </p:pic>
      <p:sp>
        <p:nvSpPr>
          <p:cNvPr id="72" name="Ellipse 71">
            <a:extLst>
              <a:ext uri="{FF2B5EF4-FFF2-40B4-BE49-F238E27FC236}">
                <a16:creationId xmlns:a16="http://schemas.microsoft.com/office/drawing/2014/main" id="{713F02F7-8173-4486-AD81-05F53F12D776}"/>
              </a:ext>
            </a:extLst>
          </p:cNvPr>
          <p:cNvSpPr/>
          <p:nvPr/>
        </p:nvSpPr>
        <p:spPr>
          <a:xfrm>
            <a:off x="4439319" y="6265506"/>
            <a:ext cx="184319" cy="184319"/>
          </a:xfrm>
          <a:prstGeom prst="ellipse">
            <a:avLst/>
          </a:prstGeom>
          <a:solidFill>
            <a:srgbClr val="FFC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3" name="Connecteur droit avec flèche 72">
            <a:extLst>
              <a:ext uri="{FF2B5EF4-FFF2-40B4-BE49-F238E27FC236}">
                <a16:creationId xmlns:a16="http://schemas.microsoft.com/office/drawing/2014/main" id="{1350ACB5-86DF-4A28-A3DA-52EB549EE5B0}"/>
              </a:ext>
            </a:extLst>
          </p:cNvPr>
          <p:cNvCxnSpPr>
            <a:cxnSpLocks/>
            <a:stCxn id="168" idx="3"/>
          </p:cNvCxnSpPr>
          <p:nvPr/>
        </p:nvCxnSpPr>
        <p:spPr>
          <a:xfrm>
            <a:off x="4039544" y="6352443"/>
            <a:ext cx="2978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6" name="ZoneTexte 75">
            <a:extLst>
              <a:ext uri="{FF2B5EF4-FFF2-40B4-BE49-F238E27FC236}">
                <a16:creationId xmlns:a16="http://schemas.microsoft.com/office/drawing/2014/main" id="{68A8E8F9-91A9-4E98-A6CA-D98F02B2EC6F}"/>
              </a:ext>
            </a:extLst>
          </p:cNvPr>
          <p:cNvSpPr txBox="1"/>
          <p:nvPr/>
        </p:nvSpPr>
        <p:spPr>
          <a:xfrm>
            <a:off x="4612522" y="6218549"/>
            <a:ext cx="214353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Crédit alloué sous condition</a:t>
            </a:r>
          </a:p>
        </p:txBody>
      </p:sp>
      <p:sp>
        <p:nvSpPr>
          <p:cNvPr id="5" name="Espace réservé du numéro de diapositive 4">
            <a:extLst>
              <a:ext uri="{FF2B5EF4-FFF2-40B4-BE49-F238E27FC236}">
                <a16:creationId xmlns:a16="http://schemas.microsoft.com/office/drawing/2014/main" id="{5927DE54-5087-4F29-8AB5-76365350142E}"/>
              </a:ext>
            </a:extLst>
          </p:cNvPr>
          <p:cNvSpPr>
            <a:spLocks noGrp="1"/>
          </p:cNvSpPr>
          <p:nvPr>
            <p:ph type="sldNum" sz="quarter" idx="12"/>
          </p:nvPr>
        </p:nvSpPr>
        <p:spPr/>
        <p:txBody>
          <a:bodyPr/>
          <a:lstStyle/>
          <a:p>
            <a:fld id="{50902F5D-93A0-47DA-BFBC-C6664F86D8C4}" type="slidenum">
              <a:rPr lang="fr-FR" smtClean="0"/>
              <a:t>3</a:t>
            </a:fld>
            <a:endParaRPr lang="fr-FR"/>
          </a:p>
        </p:txBody>
      </p:sp>
    </p:spTree>
    <p:extLst>
      <p:ext uri="{BB962C8B-B14F-4D97-AF65-F5344CB8AC3E}">
        <p14:creationId xmlns:p14="http://schemas.microsoft.com/office/powerpoint/2010/main" val="85429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 coins arrondis 200">
            <a:extLst>
              <a:ext uri="{FF2B5EF4-FFF2-40B4-BE49-F238E27FC236}">
                <a16:creationId xmlns:a16="http://schemas.microsoft.com/office/drawing/2014/main" id="{D46FC190-FD65-4E6A-ABD3-25EF72654F26}"/>
              </a:ext>
            </a:extLst>
          </p:cNvPr>
          <p:cNvSpPr/>
          <p:nvPr/>
        </p:nvSpPr>
        <p:spPr>
          <a:xfrm>
            <a:off x="7233688" y="2079725"/>
            <a:ext cx="1784844" cy="4240141"/>
          </a:xfrm>
          <a:prstGeom prst="roundRect">
            <a:avLst>
              <a:gd name="adj" fmla="val 1071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sp>
        <p:nvSpPr>
          <p:cNvPr id="200" name="Rectangle : coins arrondis 199">
            <a:extLst>
              <a:ext uri="{FF2B5EF4-FFF2-40B4-BE49-F238E27FC236}">
                <a16:creationId xmlns:a16="http://schemas.microsoft.com/office/drawing/2014/main" id="{2270FE37-1498-4B02-BDE4-7CE6B284DCC3}"/>
              </a:ext>
            </a:extLst>
          </p:cNvPr>
          <p:cNvSpPr/>
          <p:nvPr/>
        </p:nvSpPr>
        <p:spPr>
          <a:xfrm>
            <a:off x="143507" y="3199458"/>
            <a:ext cx="6659629" cy="3534357"/>
          </a:xfrm>
          <a:prstGeom prst="roundRect">
            <a:avLst>
              <a:gd name="adj" fmla="val 4746"/>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sz="1400" dirty="0">
              <a:solidFill>
                <a:schemeClr val="tx1"/>
              </a:solidFill>
              <a:latin typeface="Arial" panose="020B0604020202020204" pitchFamily="34" charset="0"/>
              <a:cs typeface="Arial" panose="020B0604020202020204" pitchFamily="34" charset="0"/>
            </a:endParaRPr>
          </a:p>
        </p:txBody>
      </p:sp>
      <p:pic>
        <p:nvPicPr>
          <p:cNvPr id="2" name="Image 1">
            <a:extLst>
              <a:ext uri="{FF2B5EF4-FFF2-40B4-BE49-F238E27FC236}">
                <a16:creationId xmlns:a16="http://schemas.microsoft.com/office/drawing/2014/main" id="{6FB65153-88DA-40DB-9A2F-519EA7ED3920}"/>
              </a:ext>
            </a:extLst>
          </p:cNvPr>
          <p:cNvPicPr>
            <a:picLocks noChangeAspect="1"/>
          </p:cNvPicPr>
          <p:nvPr/>
        </p:nvPicPr>
        <p:blipFill>
          <a:blip r:embed="rId2"/>
          <a:stretch>
            <a:fillRect/>
          </a:stretch>
        </p:blipFill>
        <p:spPr>
          <a:xfrm rot="5400000" flipV="1">
            <a:off x="-163221" y="5022074"/>
            <a:ext cx="2890746" cy="288003"/>
          </a:xfrm>
          <a:prstGeom prst="rect">
            <a:avLst/>
          </a:prstGeom>
        </p:spPr>
      </p:pic>
      <p:sp>
        <p:nvSpPr>
          <p:cNvPr id="153" name="Rectangle 152">
            <a:extLst>
              <a:ext uri="{FF2B5EF4-FFF2-40B4-BE49-F238E27FC236}">
                <a16:creationId xmlns:a16="http://schemas.microsoft.com/office/drawing/2014/main" id="{AA1621D8-4A2C-44AA-9D2B-93361D908A3B}"/>
              </a:ext>
            </a:extLst>
          </p:cNvPr>
          <p:cNvSpPr/>
          <p:nvPr/>
        </p:nvSpPr>
        <p:spPr>
          <a:xfrm>
            <a:off x="1138152" y="4876344"/>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88" name="Connecteur droit avec flèche 87">
            <a:extLst>
              <a:ext uri="{FF2B5EF4-FFF2-40B4-BE49-F238E27FC236}">
                <a16:creationId xmlns:a16="http://schemas.microsoft.com/office/drawing/2014/main" id="{24B9459A-CA10-4BD3-929A-67EC56F6FEC7}"/>
              </a:ext>
            </a:extLst>
          </p:cNvPr>
          <p:cNvCxnSpPr>
            <a:cxnSpLocks/>
          </p:cNvCxnSpPr>
          <p:nvPr/>
        </p:nvCxnSpPr>
        <p:spPr>
          <a:xfrm flipH="1">
            <a:off x="6591234" y="2651642"/>
            <a:ext cx="1749586" cy="1068371"/>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6" name="Image 85">
            <a:extLst>
              <a:ext uri="{FF2B5EF4-FFF2-40B4-BE49-F238E27FC236}">
                <a16:creationId xmlns:a16="http://schemas.microsoft.com/office/drawing/2014/main" id="{2FF6B63C-7193-47AE-8965-3AC4A243E9AC}"/>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21493" y="4593561"/>
            <a:ext cx="612240" cy="607259"/>
          </a:xfrm>
          <a:prstGeom prst="rect">
            <a:avLst/>
          </a:prstGeom>
        </p:spPr>
      </p:pic>
      <p:sp>
        <p:nvSpPr>
          <p:cNvPr id="87" name="ZoneTexte 86">
            <a:extLst>
              <a:ext uri="{FF2B5EF4-FFF2-40B4-BE49-F238E27FC236}">
                <a16:creationId xmlns:a16="http://schemas.microsoft.com/office/drawing/2014/main" id="{41863098-8C50-402A-ABF9-26D34657F1BA}"/>
              </a:ext>
            </a:extLst>
          </p:cNvPr>
          <p:cNvSpPr txBox="1"/>
          <p:nvPr/>
        </p:nvSpPr>
        <p:spPr>
          <a:xfrm>
            <a:off x="145699" y="434790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1</a:t>
            </a:r>
          </a:p>
        </p:txBody>
      </p:sp>
      <p:cxnSp>
        <p:nvCxnSpPr>
          <p:cNvPr id="68" name="Connecteur droit avec flèche 67">
            <a:extLst>
              <a:ext uri="{FF2B5EF4-FFF2-40B4-BE49-F238E27FC236}">
                <a16:creationId xmlns:a16="http://schemas.microsoft.com/office/drawing/2014/main" id="{22332A4B-2E48-43A4-BE24-DEEC410FBD63}"/>
              </a:ext>
            </a:extLst>
          </p:cNvPr>
          <p:cNvCxnSpPr>
            <a:cxnSpLocks/>
          </p:cNvCxnSpPr>
          <p:nvPr/>
        </p:nvCxnSpPr>
        <p:spPr>
          <a:xfrm>
            <a:off x="842769" y="489718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Connecteur droit avec flèche 70">
            <a:extLst>
              <a:ext uri="{FF2B5EF4-FFF2-40B4-BE49-F238E27FC236}">
                <a16:creationId xmlns:a16="http://schemas.microsoft.com/office/drawing/2014/main" id="{23FAD7E0-A085-4DD0-B054-07D9B4DB9E25}"/>
              </a:ext>
            </a:extLst>
          </p:cNvPr>
          <p:cNvCxnSpPr>
            <a:cxnSpLocks/>
          </p:cNvCxnSpPr>
          <p:nvPr/>
        </p:nvCxnSpPr>
        <p:spPr>
          <a:xfrm flipH="1">
            <a:off x="6591234" y="5523769"/>
            <a:ext cx="1745777" cy="1085792"/>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 name="Image 12">
            <a:extLst>
              <a:ext uri="{FF2B5EF4-FFF2-40B4-BE49-F238E27FC236}">
                <a16:creationId xmlns:a16="http://schemas.microsoft.com/office/drawing/2014/main" id="{FE34AD58-E6CD-41E0-B5D3-3E4C0F9A8990}"/>
              </a:ext>
            </a:extLst>
          </p:cNvPr>
          <p:cNvPicPr>
            <a:picLocks noChangeAspect="1"/>
          </p:cNvPicPr>
          <p:nvPr/>
        </p:nvPicPr>
        <p:blipFill>
          <a:blip r:embed="rId4"/>
          <a:stretch>
            <a:fillRect/>
          </a:stretch>
        </p:blipFill>
        <p:spPr>
          <a:xfrm rot="5400000" flipV="1">
            <a:off x="1101087" y="5018383"/>
            <a:ext cx="2890744" cy="294005"/>
          </a:xfrm>
          <a:prstGeom prst="rect">
            <a:avLst/>
          </a:prstGeom>
        </p:spPr>
      </p:pic>
      <p:pic>
        <p:nvPicPr>
          <p:cNvPr id="14" name="Image 13">
            <a:extLst>
              <a:ext uri="{FF2B5EF4-FFF2-40B4-BE49-F238E27FC236}">
                <a16:creationId xmlns:a16="http://schemas.microsoft.com/office/drawing/2014/main" id="{9D5D32B9-E3F5-46A8-9629-F444409F0E9F}"/>
              </a:ext>
            </a:extLst>
          </p:cNvPr>
          <p:cNvPicPr>
            <a:picLocks noChangeAspect="1"/>
          </p:cNvPicPr>
          <p:nvPr/>
        </p:nvPicPr>
        <p:blipFill>
          <a:blip r:embed="rId5"/>
          <a:stretch>
            <a:fillRect/>
          </a:stretch>
        </p:blipFill>
        <p:spPr>
          <a:xfrm rot="5400000" flipV="1">
            <a:off x="2372838" y="5018383"/>
            <a:ext cx="2890744" cy="294005"/>
          </a:xfrm>
          <a:prstGeom prst="rect">
            <a:avLst/>
          </a:prstGeom>
        </p:spPr>
      </p:pic>
      <p:pic>
        <p:nvPicPr>
          <p:cNvPr id="15" name="Image 14">
            <a:extLst>
              <a:ext uri="{FF2B5EF4-FFF2-40B4-BE49-F238E27FC236}">
                <a16:creationId xmlns:a16="http://schemas.microsoft.com/office/drawing/2014/main" id="{2C60B1C9-9946-4BA8-BA8A-5D82260892B7}"/>
              </a:ext>
            </a:extLst>
          </p:cNvPr>
          <p:cNvPicPr>
            <a:picLocks noChangeAspect="1"/>
          </p:cNvPicPr>
          <p:nvPr/>
        </p:nvPicPr>
        <p:blipFill>
          <a:blip r:embed="rId6"/>
          <a:stretch>
            <a:fillRect/>
          </a:stretch>
        </p:blipFill>
        <p:spPr>
          <a:xfrm rot="5400000" flipV="1">
            <a:off x="3687957" y="5021386"/>
            <a:ext cx="2890746" cy="288004"/>
          </a:xfrm>
          <a:prstGeom prst="rect">
            <a:avLst/>
          </a:prstGeom>
        </p:spPr>
      </p:pic>
      <p:pic>
        <p:nvPicPr>
          <p:cNvPr id="85" name="Image 84">
            <a:extLst>
              <a:ext uri="{FF2B5EF4-FFF2-40B4-BE49-F238E27FC236}">
                <a16:creationId xmlns:a16="http://schemas.microsoft.com/office/drawing/2014/main" id="{0AF3BD00-094D-495F-84B6-407E8BC22A88}"/>
              </a:ext>
            </a:extLst>
          </p:cNvPr>
          <p:cNvPicPr>
            <a:picLocks noChangeAspect="1"/>
          </p:cNvPicPr>
          <p:nvPr/>
        </p:nvPicPr>
        <p:blipFill>
          <a:blip r:embed="rId2"/>
          <a:stretch>
            <a:fillRect/>
          </a:stretch>
        </p:blipFill>
        <p:spPr>
          <a:xfrm rot="16200000" flipV="1">
            <a:off x="5006527" y="5022075"/>
            <a:ext cx="2890744" cy="288002"/>
          </a:xfrm>
          <a:prstGeom prst="rect">
            <a:avLst/>
          </a:prstGeom>
        </p:spPr>
      </p:pic>
      <p:pic>
        <p:nvPicPr>
          <p:cNvPr id="16" name="Image 15">
            <a:extLst>
              <a:ext uri="{FF2B5EF4-FFF2-40B4-BE49-F238E27FC236}">
                <a16:creationId xmlns:a16="http://schemas.microsoft.com/office/drawing/2014/main" id="{EA28D8DC-D054-4496-9D27-9E45F4475FD2}"/>
              </a:ext>
            </a:extLst>
          </p:cNvPr>
          <p:cNvPicPr>
            <a:picLocks noChangeAspect="1"/>
          </p:cNvPicPr>
          <p:nvPr/>
        </p:nvPicPr>
        <p:blipFill>
          <a:blip r:embed="rId7"/>
          <a:stretch>
            <a:fillRect/>
          </a:stretch>
        </p:blipFill>
        <p:spPr>
          <a:xfrm rot="5400000">
            <a:off x="6681409" y="4301410"/>
            <a:ext cx="3613920" cy="295096"/>
          </a:xfrm>
          <a:prstGeom prst="rect">
            <a:avLst/>
          </a:prstGeom>
        </p:spPr>
      </p:pic>
      <p:pic>
        <p:nvPicPr>
          <p:cNvPr id="112" name="Image 111">
            <a:extLst>
              <a:ext uri="{FF2B5EF4-FFF2-40B4-BE49-F238E27FC236}">
                <a16:creationId xmlns:a16="http://schemas.microsoft.com/office/drawing/2014/main" id="{CF93698E-9040-4D1C-BD15-171E8CB9687F}"/>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1548715" y="5064716"/>
            <a:ext cx="612240" cy="607259"/>
          </a:xfrm>
          <a:prstGeom prst="rect">
            <a:avLst/>
          </a:prstGeom>
        </p:spPr>
      </p:pic>
      <p:sp>
        <p:nvSpPr>
          <p:cNvPr id="113" name="ZoneTexte 112">
            <a:extLst>
              <a:ext uri="{FF2B5EF4-FFF2-40B4-BE49-F238E27FC236}">
                <a16:creationId xmlns:a16="http://schemas.microsoft.com/office/drawing/2014/main" id="{C7F188A5-09F0-4DC2-877C-51E49B0037AA}"/>
              </a:ext>
            </a:extLst>
          </p:cNvPr>
          <p:cNvSpPr txBox="1"/>
          <p:nvPr/>
        </p:nvSpPr>
        <p:spPr>
          <a:xfrm>
            <a:off x="1449472" y="4819062"/>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2</a:t>
            </a:r>
          </a:p>
        </p:txBody>
      </p:sp>
      <p:pic>
        <p:nvPicPr>
          <p:cNvPr id="117" name="Image 116">
            <a:extLst>
              <a:ext uri="{FF2B5EF4-FFF2-40B4-BE49-F238E27FC236}">
                <a16:creationId xmlns:a16="http://schemas.microsoft.com/office/drawing/2014/main" id="{9D3052F8-BD50-427B-880C-60DFCC1215A6}"/>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2791950" y="4897190"/>
            <a:ext cx="612240" cy="607259"/>
          </a:xfrm>
          <a:prstGeom prst="rect">
            <a:avLst/>
          </a:prstGeom>
        </p:spPr>
      </p:pic>
      <p:sp>
        <p:nvSpPr>
          <p:cNvPr id="125" name="ZoneTexte 124">
            <a:extLst>
              <a:ext uri="{FF2B5EF4-FFF2-40B4-BE49-F238E27FC236}">
                <a16:creationId xmlns:a16="http://schemas.microsoft.com/office/drawing/2014/main" id="{56E8A680-A430-4AF3-9D4E-19DBF51C3C6E}"/>
              </a:ext>
            </a:extLst>
          </p:cNvPr>
          <p:cNvSpPr txBox="1"/>
          <p:nvPr/>
        </p:nvSpPr>
        <p:spPr>
          <a:xfrm>
            <a:off x="2716156" y="4651536"/>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3</a:t>
            </a:r>
          </a:p>
        </p:txBody>
      </p:sp>
      <p:cxnSp>
        <p:nvCxnSpPr>
          <p:cNvPr id="126" name="Connecteur droit avec flèche 125">
            <a:extLst>
              <a:ext uri="{FF2B5EF4-FFF2-40B4-BE49-F238E27FC236}">
                <a16:creationId xmlns:a16="http://schemas.microsoft.com/office/drawing/2014/main" id="{A45CF7EC-543B-4812-B13D-9963D2550C61}"/>
              </a:ext>
            </a:extLst>
          </p:cNvPr>
          <p:cNvCxnSpPr>
            <a:cxnSpLocks/>
            <a:stCxn id="117" idx="3"/>
          </p:cNvCxnSpPr>
          <p:nvPr/>
        </p:nvCxnSpPr>
        <p:spPr>
          <a:xfrm flipV="1">
            <a:off x="3404190" y="4402315"/>
            <a:ext cx="243095" cy="79850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1" name="ZoneTexte 130">
            <a:extLst>
              <a:ext uri="{FF2B5EF4-FFF2-40B4-BE49-F238E27FC236}">
                <a16:creationId xmlns:a16="http://schemas.microsoft.com/office/drawing/2014/main" id="{8C969B7D-DA0A-43F1-9A08-232BE98D5E34}"/>
              </a:ext>
            </a:extLst>
          </p:cNvPr>
          <p:cNvSpPr txBox="1"/>
          <p:nvPr/>
        </p:nvSpPr>
        <p:spPr>
          <a:xfrm>
            <a:off x="3970309" y="4252141"/>
            <a:ext cx="861133"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SMOTE 4</a:t>
            </a:r>
          </a:p>
        </p:txBody>
      </p:sp>
      <p:pic>
        <p:nvPicPr>
          <p:cNvPr id="133" name="Image 132">
            <a:extLst>
              <a:ext uri="{FF2B5EF4-FFF2-40B4-BE49-F238E27FC236}">
                <a16:creationId xmlns:a16="http://schemas.microsoft.com/office/drawing/2014/main" id="{38D46ABC-AE5F-4B5B-A25D-DC4293EE1874}"/>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5409366" y="5153931"/>
            <a:ext cx="612240" cy="607259"/>
          </a:xfrm>
          <a:prstGeom prst="rect">
            <a:avLst/>
          </a:prstGeom>
        </p:spPr>
      </p:pic>
      <p:sp>
        <p:nvSpPr>
          <p:cNvPr id="134" name="ZoneTexte 133">
            <a:extLst>
              <a:ext uri="{FF2B5EF4-FFF2-40B4-BE49-F238E27FC236}">
                <a16:creationId xmlns:a16="http://schemas.microsoft.com/office/drawing/2014/main" id="{CF0519A8-7F7D-4ABA-8C4B-4B54D0559BBB}"/>
              </a:ext>
            </a:extLst>
          </p:cNvPr>
          <p:cNvSpPr txBox="1"/>
          <p:nvPr/>
        </p:nvSpPr>
        <p:spPr>
          <a:xfrm>
            <a:off x="5333572" y="4908277"/>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5</a:t>
            </a:r>
          </a:p>
        </p:txBody>
      </p:sp>
      <p:pic>
        <p:nvPicPr>
          <p:cNvPr id="137" name="Image 136">
            <a:extLst>
              <a:ext uri="{FF2B5EF4-FFF2-40B4-BE49-F238E27FC236}">
                <a16:creationId xmlns:a16="http://schemas.microsoft.com/office/drawing/2014/main" id="{20B99910-CE9E-46A5-803E-D2534DB85B03}"/>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7442280" y="3786232"/>
            <a:ext cx="612240" cy="607259"/>
          </a:xfrm>
          <a:prstGeom prst="rect">
            <a:avLst/>
          </a:prstGeom>
        </p:spPr>
      </p:pic>
      <p:sp>
        <p:nvSpPr>
          <p:cNvPr id="139" name="ZoneTexte 138">
            <a:extLst>
              <a:ext uri="{FF2B5EF4-FFF2-40B4-BE49-F238E27FC236}">
                <a16:creationId xmlns:a16="http://schemas.microsoft.com/office/drawing/2014/main" id="{806DBF1E-70AF-4F43-A552-19DDEE0531DF}"/>
              </a:ext>
            </a:extLst>
          </p:cNvPr>
          <p:cNvSpPr txBox="1"/>
          <p:nvPr/>
        </p:nvSpPr>
        <p:spPr>
          <a:xfrm>
            <a:off x="7366486" y="3540578"/>
            <a:ext cx="861133"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SMOTE 6</a:t>
            </a:r>
          </a:p>
        </p:txBody>
      </p:sp>
      <p:cxnSp>
        <p:nvCxnSpPr>
          <p:cNvPr id="140" name="Connecteur droit avec flèche 139">
            <a:extLst>
              <a:ext uri="{FF2B5EF4-FFF2-40B4-BE49-F238E27FC236}">
                <a16:creationId xmlns:a16="http://schemas.microsoft.com/office/drawing/2014/main" id="{2CCBA23E-3451-42C3-9DF2-AD6C63E88998}"/>
              </a:ext>
            </a:extLst>
          </p:cNvPr>
          <p:cNvCxnSpPr>
            <a:cxnSpLocks/>
          </p:cNvCxnSpPr>
          <p:nvPr/>
        </p:nvCxnSpPr>
        <p:spPr>
          <a:xfrm>
            <a:off x="8063556" y="4089860"/>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1" name="ZoneTexte 140">
            <a:extLst>
              <a:ext uri="{FF2B5EF4-FFF2-40B4-BE49-F238E27FC236}">
                <a16:creationId xmlns:a16="http://schemas.microsoft.com/office/drawing/2014/main" id="{920CDF0D-7B01-4C31-AF75-AC772CEDBFFE}"/>
              </a:ext>
            </a:extLst>
          </p:cNvPr>
          <p:cNvSpPr txBox="1"/>
          <p:nvPr/>
        </p:nvSpPr>
        <p:spPr>
          <a:xfrm>
            <a:off x="1075204" y="6161198"/>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2" name="ZoneTexte 141">
            <a:extLst>
              <a:ext uri="{FF2B5EF4-FFF2-40B4-BE49-F238E27FC236}">
                <a16:creationId xmlns:a16="http://schemas.microsoft.com/office/drawing/2014/main" id="{A85D60BC-6A4F-4D72-8927-EC9DECE057AB}"/>
              </a:ext>
            </a:extLst>
          </p:cNvPr>
          <p:cNvSpPr txBox="1"/>
          <p:nvPr/>
        </p:nvSpPr>
        <p:spPr>
          <a:xfrm>
            <a:off x="2339511" y="558533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3" name="ZoneTexte 142">
            <a:extLst>
              <a:ext uri="{FF2B5EF4-FFF2-40B4-BE49-F238E27FC236}">
                <a16:creationId xmlns:a16="http://schemas.microsoft.com/office/drawing/2014/main" id="{BA9D68B6-A765-4075-9FAB-4C003AF46EAD}"/>
              </a:ext>
            </a:extLst>
          </p:cNvPr>
          <p:cNvSpPr txBox="1"/>
          <p:nvPr/>
        </p:nvSpPr>
        <p:spPr>
          <a:xfrm>
            <a:off x="3611544" y="5005272"/>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4" name="ZoneTexte 143">
            <a:extLst>
              <a:ext uri="{FF2B5EF4-FFF2-40B4-BE49-F238E27FC236}">
                <a16:creationId xmlns:a16="http://schemas.microsoft.com/office/drawing/2014/main" id="{5B60FC56-2E90-4381-BF71-4263BAE6627B}"/>
              </a:ext>
            </a:extLst>
          </p:cNvPr>
          <p:cNvSpPr txBox="1"/>
          <p:nvPr/>
        </p:nvSpPr>
        <p:spPr>
          <a:xfrm>
            <a:off x="4926448" y="4418253"/>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5" name="ZoneTexte 144">
            <a:extLst>
              <a:ext uri="{FF2B5EF4-FFF2-40B4-BE49-F238E27FC236}">
                <a16:creationId xmlns:a16="http://schemas.microsoft.com/office/drawing/2014/main" id="{F7C0A3AB-1775-423A-A2ED-356038FEB7AC}"/>
              </a:ext>
            </a:extLst>
          </p:cNvPr>
          <p:cNvSpPr txBox="1"/>
          <p:nvPr/>
        </p:nvSpPr>
        <p:spPr>
          <a:xfrm>
            <a:off x="6244951" y="3850931"/>
            <a:ext cx="41389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val</a:t>
            </a:r>
          </a:p>
        </p:txBody>
      </p:sp>
      <p:sp>
        <p:nvSpPr>
          <p:cNvPr id="146" name="ZoneTexte 145">
            <a:extLst>
              <a:ext uri="{FF2B5EF4-FFF2-40B4-BE49-F238E27FC236}">
                <a16:creationId xmlns:a16="http://schemas.microsoft.com/office/drawing/2014/main" id="{FC3FCBA9-F045-4FC6-8528-60C3FA30C8A8}"/>
              </a:ext>
            </a:extLst>
          </p:cNvPr>
          <p:cNvSpPr txBox="1"/>
          <p:nvPr/>
        </p:nvSpPr>
        <p:spPr>
          <a:xfrm>
            <a:off x="8279079" y="5699955"/>
            <a:ext cx="473206"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test</a:t>
            </a:r>
          </a:p>
        </p:txBody>
      </p:sp>
      <p:sp>
        <p:nvSpPr>
          <p:cNvPr id="147" name="ZoneTexte 146">
            <a:extLst>
              <a:ext uri="{FF2B5EF4-FFF2-40B4-BE49-F238E27FC236}">
                <a16:creationId xmlns:a16="http://schemas.microsoft.com/office/drawing/2014/main" id="{B7AC9A99-5DEB-4626-96CB-1D2953767EAB}"/>
              </a:ext>
            </a:extLst>
          </p:cNvPr>
          <p:cNvSpPr txBox="1"/>
          <p:nvPr/>
        </p:nvSpPr>
        <p:spPr>
          <a:xfrm>
            <a:off x="8105153" y="3644477"/>
            <a:ext cx="761747"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trainval</a:t>
            </a:r>
            <a:endParaRPr lang="fr-FR" sz="1400" dirty="0">
              <a:latin typeface="Arial" panose="020B0604020202020204" pitchFamily="34" charset="0"/>
              <a:cs typeface="Arial" panose="020B0604020202020204" pitchFamily="34" charset="0"/>
            </a:endParaRPr>
          </a:p>
        </p:txBody>
      </p:sp>
      <p:sp>
        <p:nvSpPr>
          <p:cNvPr id="148" name="ZoneTexte 147">
            <a:extLst>
              <a:ext uri="{FF2B5EF4-FFF2-40B4-BE49-F238E27FC236}">
                <a16:creationId xmlns:a16="http://schemas.microsoft.com/office/drawing/2014/main" id="{17CDA2D4-5F00-4336-A5E4-F8B0E9F54184}"/>
              </a:ext>
            </a:extLst>
          </p:cNvPr>
          <p:cNvSpPr txBox="1"/>
          <p:nvPr/>
        </p:nvSpPr>
        <p:spPr>
          <a:xfrm>
            <a:off x="1001097" y="4453270"/>
            <a:ext cx="532518"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train</a:t>
            </a:r>
          </a:p>
        </p:txBody>
      </p:sp>
      <p:sp>
        <p:nvSpPr>
          <p:cNvPr id="155" name="Rectangle 154">
            <a:extLst>
              <a:ext uri="{FF2B5EF4-FFF2-40B4-BE49-F238E27FC236}">
                <a16:creationId xmlns:a16="http://schemas.microsoft.com/office/drawing/2014/main" id="{279CABB7-807E-4A36-B4E5-0470DEFFB341}"/>
              </a:ext>
            </a:extLst>
          </p:cNvPr>
          <p:cNvSpPr/>
          <p:nvPr/>
        </p:nvSpPr>
        <p:spPr>
          <a:xfrm>
            <a:off x="2402459" y="4593562"/>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6" name="Rectangle 155">
            <a:extLst>
              <a:ext uri="{FF2B5EF4-FFF2-40B4-BE49-F238E27FC236}">
                <a16:creationId xmlns:a16="http://schemas.microsoft.com/office/drawing/2014/main" id="{6D8380C7-E4C6-40D1-BC66-9EBCC97BF34D}"/>
              </a:ext>
            </a:extLst>
          </p:cNvPr>
          <p:cNvSpPr/>
          <p:nvPr/>
        </p:nvSpPr>
        <p:spPr>
          <a:xfrm>
            <a:off x="2402459" y="6324139"/>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14" name="Connecteur droit avec flèche 113">
            <a:extLst>
              <a:ext uri="{FF2B5EF4-FFF2-40B4-BE49-F238E27FC236}">
                <a16:creationId xmlns:a16="http://schemas.microsoft.com/office/drawing/2014/main" id="{17F2323E-4632-4923-B365-0405748ED829}"/>
              </a:ext>
            </a:extLst>
          </p:cNvPr>
          <p:cNvCxnSpPr>
            <a:cxnSpLocks/>
            <a:stCxn id="112" idx="3"/>
          </p:cNvCxnSpPr>
          <p:nvPr/>
        </p:nvCxnSpPr>
        <p:spPr>
          <a:xfrm flipV="1">
            <a:off x="2160955" y="4769800"/>
            <a:ext cx="204479" cy="59854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7" name="Rectangle 156">
            <a:extLst>
              <a:ext uri="{FF2B5EF4-FFF2-40B4-BE49-F238E27FC236}">
                <a16:creationId xmlns:a16="http://schemas.microsoft.com/office/drawing/2014/main" id="{8272A5FB-6C93-49E3-894D-C502814F7D7C}"/>
              </a:ext>
            </a:extLst>
          </p:cNvPr>
          <p:cNvSpPr/>
          <p:nvPr/>
        </p:nvSpPr>
        <p:spPr>
          <a:xfrm>
            <a:off x="3673681" y="4302532"/>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8" name="Rectangle 157">
            <a:extLst>
              <a:ext uri="{FF2B5EF4-FFF2-40B4-BE49-F238E27FC236}">
                <a16:creationId xmlns:a16="http://schemas.microsoft.com/office/drawing/2014/main" id="{49AD438B-1511-4A62-BB43-843D7E27F9C8}"/>
              </a:ext>
            </a:extLst>
          </p:cNvPr>
          <p:cNvSpPr/>
          <p:nvPr/>
        </p:nvSpPr>
        <p:spPr>
          <a:xfrm>
            <a:off x="3673681" y="6021617"/>
            <a:ext cx="288000" cy="576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9" name="Rectangle 158">
            <a:extLst>
              <a:ext uri="{FF2B5EF4-FFF2-40B4-BE49-F238E27FC236}">
                <a16:creationId xmlns:a16="http://schemas.microsoft.com/office/drawing/2014/main" id="{00A07732-F0EF-46D2-AD46-256ED7B25157}"/>
              </a:ext>
            </a:extLst>
          </p:cNvPr>
          <p:cNvSpPr/>
          <p:nvPr/>
        </p:nvSpPr>
        <p:spPr>
          <a:xfrm>
            <a:off x="4989330" y="4013132"/>
            <a:ext cx="288000" cy="288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0" name="Rectangle 159">
            <a:extLst>
              <a:ext uri="{FF2B5EF4-FFF2-40B4-BE49-F238E27FC236}">
                <a16:creationId xmlns:a16="http://schemas.microsoft.com/office/drawing/2014/main" id="{953D13E8-49DA-4066-9247-6786C7328CA1}"/>
              </a:ext>
            </a:extLst>
          </p:cNvPr>
          <p:cNvSpPr/>
          <p:nvPr/>
        </p:nvSpPr>
        <p:spPr>
          <a:xfrm>
            <a:off x="4980915" y="5747103"/>
            <a:ext cx="288000" cy="864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1" name="Rectangle 160">
            <a:extLst>
              <a:ext uri="{FF2B5EF4-FFF2-40B4-BE49-F238E27FC236}">
                <a16:creationId xmlns:a16="http://schemas.microsoft.com/office/drawing/2014/main" id="{23558A0E-CA36-40E2-B338-2DF9EA4E475C}"/>
              </a:ext>
            </a:extLst>
          </p:cNvPr>
          <p:cNvSpPr/>
          <p:nvPr/>
        </p:nvSpPr>
        <p:spPr>
          <a:xfrm>
            <a:off x="6307898" y="5457561"/>
            <a:ext cx="288000" cy="1152000"/>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5" name="Connecteur droit avec flèche 134">
            <a:extLst>
              <a:ext uri="{FF2B5EF4-FFF2-40B4-BE49-F238E27FC236}">
                <a16:creationId xmlns:a16="http://schemas.microsoft.com/office/drawing/2014/main" id="{7956E43C-7F70-45A4-8F54-D7E03CDF7CEF}"/>
              </a:ext>
            </a:extLst>
          </p:cNvPr>
          <p:cNvCxnSpPr>
            <a:cxnSpLocks/>
          </p:cNvCxnSpPr>
          <p:nvPr/>
        </p:nvCxnSpPr>
        <p:spPr>
          <a:xfrm>
            <a:off x="6030642" y="5457559"/>
            <a:ext cx="249330"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3" name="Rectangle 162">
            <a:extLst>
              <a:ext uri="{FF2B5EF4-FFF2-40B4-BE49-F238E27FC236}">
                <a16:creationId xmlns:a16="http://schemas.microsoft.com/office/drawing/2014/main" id="{B6DD15B8-FABD-44E7-AF14-D22625A593AD}"/>
              </a:ext>
            </a:extLst>
          </p:cNvPr>
          <p:cNvSpPr/>
          <p:nvPr/>
        </p:nvSpPr>
        <p:spPr>
          <a:xfrm rot="5400000">
            <a:off x="7762999" y="4659825"/>
            <a:ext cx="1450739" cy="295096"/>
          </a:xfrm>
          <a:prstGeom prst="rect">
            <a:avLst/>
          </a:prstGeom>
          <a:pattFill prst="pct75">
            <a:fgClr>
              <a:schemeClr val="accent2"/>
            </a:fgClr>
            <a:bgClr>
              <a:schemeClr val="bg1"/>
            </a:bgClr>
          </a:pattFill>
          <a:ln w="3175">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latin typeface="Arial" panose="020B0604020202020204" pitchFamily="34" charset="0"/>
              <a:cs typeface="Arial" panose="020B0604020202020204" pitchFamily="34" charset="0"/>
            </a:endParaRPr>
          </a:p>
        </p:txBody>
      </p:sp>
      <p:cxnSp>
        <p:nvCxnSpPr>
          <p:cNvPr id="164" name="Connecteur droit avec flèche 163">
            <a:extLst>
              <a:ext uri="{FF2B5EF4-FFF2-40B4-BE49-F238E27FC236}">
                <a16:creationId xmlns:a16="http://schemas.microsoft.com/office/drawing/2014/main" id="{62465EFB-6922-4809-A716-0F630DD62362}"/>
              </a:ext>
            </a:extLst>
          </p:cNvPr>
          <p:cNvCxnSpPr>
            <a:cxnSpLocks/>
            <a:stCxn id="117" idx="3"/>
          </p:cNvCxnSpPr>
          <p:nvPr/>
        </p:nvCxnSpPr>
        <p:spPr>
          <a:xfrm>
            <a:off x="3404190" y="5200820"/>
            <a:ext cx="231067" cy="82752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Connecteur droit avec flèche 164">
            <a:extLst>
              <a:ext uri="{FF2B5EF4-FFF2-40B4-BE49-F238E27FC236}">
                <a16:creationId xmlns:a16="http://schemas.microsoft.com/office/drawing/2014/main" id="{33C2C8CC-B618-4814-B33A-015B5FFCE880}"/>
              </a:ext>
            </a:extLst>
          </p:cNvPr>
          <p:cNvCxnSpPr>
            <a:cxnSpLocks/>
            <a:stCxn id="112" idx="3"/>
          </p:cNvCxnSpPr>
          <p:nvPr/>
        </p:nvCxnSpPr>
        <p:spPr>
          <a:xfrm>
            <a:off x="2160955" y="5368346"/>
            <a:ext cx="185407" cy="785844"/>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6" name="Image 165">
            <a:extLst>
              <a:ext uri="{FF2B5EF4-FFF2-40B4-BE49-F238E27FC236}">
                <a16:creationId xmlns:a16="http://schemas.microsoft.com/office/drawing/2014/main" id="{43B24265-BBD6-4440-B6D4-BFC7540239C5}"/>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4121575" y="4490519"/>
            <a:ext cx="612240" cy="607259"/>
          </a:xfrm>
          <a:prstGeom prst="rect">
            <a:avLst/>
          </a:prstGeom>
        </p:spPr>
      </p:pic>
      <p:cxnSp>
        <p:nvCxnSpPr>
          <p:cNvPr id="167" name="Connecteur droit avec flèche 166">
            <a:extLst>
              <a:ext uri="{FF2B5EF4-FFF2-40B4-BE49-F238E27FC236}">
                <a16:creationId xmlns:a16="http://schemas.microsoft.com/office/drawing/2014/main" id="{37873D04-FBC8-497C-85BE-5A3467B8A15B}"/>
              </a:ext>
            </a:extLst>
          </p:cNvPr>
          <p:cNvCxnSpPr>
            <a:cxnSpLocks/>
            <a:stCxn id="166" idx="3"/>
          </p:cNvCxnSpPr>
          <p:nvPr/>
        </p:nvCxnSpPr>
        <p:spPr>
          <a:xfrm flipV="1">
            <a:off x="4733815" y="4120776"/>
            <a:ext cx="214872" cy="6733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8" name="Connecteur droit avec flèche 167">
            <a:extLst>
              <a:ext uri="{FF2B5EF4-FFF2-40B4-BE49-F238E27FC236}">
                <a16:creationId xmlns:a16="http://schemas.microsoft.com/office/drawing/2014/main" id="{66243884-E6E2-49A9-81E8-FDBD84B3F463}"/>
              </a:ext>
            </a:extLst>
          </p:cNvPr>
          <p:cNvCxnSpPr>
            <a:cxnSpLocks/>
            <a:stCxn id="166" idx="3"/>
          </p:cNvCxnSpPr>
          <p:nvPr/>
        </p:nvCxnSpPr>
        <p:spPr>
          <a:xfrm>
            <a:off x="4733815" y="4794149"/>
            <a:ext cx="191406" cy="862458"/>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9" name="Rectangle 168">
            <a:extLst>
              <a:ext uri="{FF2B5EF4-FFF2-40B4-BE49-F238E27FC236}">
                <a16:creationId xmlns:a16="http://schemas.microsoft.com/office/drawing/2014/main" id="{C3B1B490-559C-492A-B485-C6CB7F975788}"/>
              </a:ext>
            </a:extLst>
          </p:cNvPr>
          <p:cNvSpPr/>
          <p:nvPr/>
        </p:nvSpPr>
        <p:spPr>
          <a:xfrm>
            <a:off x="1138152" y="6551961"/>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0" name="Rectangle 169">
            <a:extLst>
              <a:ext uri="{FF2B5EF4-FFF2-40B4-BE49-F238E27FC236}">
                <a16:creationId xmlns:a16="http://schemas.microsoft.com/office/drawing/2014/main" id="{9B7D4DB9-2AAC-47E9-9E07-9ACBE51D8C4B}"/>
              </a:ext>
            </a:extLst>
          </p:cNvPr>
          <p:cNvSpPr/>
          <p:nvPr/>
        </p:nvSpPr>
        <p:spPr>
          <a:xfrm>
            <a:off x="2406589" y="5971623"/>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1" name="Rectangle 170">
            <a:extLst>
              <a:ext uri="{FF2B5EF4-FFF2-40B4-BE49-F238E27FC236}">
                <a16:creationId xmlns:a16="http://schemas.microsoft.com/office/drawing/2014/main" id="{76A47C23-DA0D-4247-9D69-B61181D19B9E}"/>
              </a:ext>
            </a:extLst>
          </p:cNvPr>
          <p:cNvSpPr/>
          <p:nvPr/>
        </p:nvSpPr>
        <p:spPr>
          <a:xfrm>
            <a:off x="3672027" y="5392104"/>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5" name="Rectangle 174">
            <a:extLst>
              <a:ext uri="{FF2B5EF4-FFF2-40B4-BE49-F238E27FC236}">
                <a16:creationId xmlns:a16="http://schemas.microsoft.com/office/drawing/2014/main" id="{046F8452-07E4-4254-B473-5C4535C789B7}"/>
              </a:ext>
            </a:extLst>
          </p:cNvPr>
          <p:cNvSpPr/>
          <p:nvPr/>
        </p:nvSpPr>
        <p:spPr>
          <a:xfrm>
            <a:off x="4986132" y="4819138"/>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6" name="Rectangle 175">
            <a:extLst>
              <a:ext uri="{FF2B5EF4-FFF2-40B4-BE49-F238E27FC236}">
                <a16:creationId xmlns:a16="http://schemas.microsoft.com/office/drawing/2014/main" id="{FDCC0674-8AB6-4E73-B438-31E013D5F5E2}"/>
              </a:ext>
            </a:extLst>
          </p:cNvPr>
          <p:cNvSpPr/>
          <p:nvPr/>
        </p:nvSpPr>
        <p:spPr>
          <a:xfrm>
            <a:off x="6303232" y="4243532"/>
            <a:ext cx="288000" cy="57600"/>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7" name="Rectangle 176">
            <a:extLst>
              <a:ext uri="{FF2B5EF4-FFF2-40B4-BE49-F238E27FC236}">
                <a16:creationId xmlns:a16="http://schemas.microsoft.com/office/drawing/2014/main" id="{6A9585E4-BC06-4DDB-A7AD-58A72414B6D7}"/>
              </a:ext>
            </a:extLst>
          </p:cNvPr>
          <p:cNvSpPr/>
          <p:nvPr/>
        </p:nvSpPr>
        <p:spPr>
          <a:xfrm>
            <a:off x="8344107" y="6183918"/>
            <a:ext cx="288000" cy="72000"/>
          </a:xfrm>
          <a:prstGeom prst="rect">
            <a:avLst/>
          </a:prstGeom>
          <a:pattFill prst="pct75">
            <a:fgClr>
              <a:schemeClr val="accent4"/>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6" name="Rectangle 185">
            <a:extLst>
              <a:ext uri="{FF2B5EF4-FFF2-40B4-BE49-F238E27FC236}">
                <a16:creationId xmlns:a16="http://schemas.microsoft.com/office/drawing/2014/main" id="{5265D616-9A04-4FC0-B01B-2EE6D369E2EE}"/>
              </a:ext>
            </a:extLst>
          </p:cNvPr>
          <p:cNvSpPr/>
          <p:nvPr/>
        </p:nvSpPr>
        <p:spPr>
          <a:xfrm>
            <a:off x="5149086" y="1676499"/>
            <a:ext cx="288000" cy="666449"/>
          </a:xfrm>
          <a:prstGeom prst="rect">
            <a:avLst/>
          </a:prstGeom>
          <a:solidFill>
            <a:schemeClr val="accent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7" name="Rectangle 186">
            <a:extLst>
              <a:ext uri="{FF2B5EF4-FFF2-40B4-BE49-F238E27FC236}">
                <a16:creationId xmlns:a16="http://schemas.microsoft.com/office/drawing/2014/main" id="{F18C3100-0684-4A05-A9B0-5AF4777FA5EE}"/>
              </a:ext>
            </a:extLst>
          </p:cNvPr>
          <p:cNvSpPr/>
          <p:nvPr/>
        </p:nvSpPr>
        <p:spPr>
          <a:xfrm>
            <a:off x="5149086" y="2338837"/>
            <a:ext cx="288000" cy="666449"/>
          </a:xfrm>
          <a:prstGeom prst="rect">
            <a:avLst/>
          </a:prstGeom>
          <a:pattFill prst="pct75">
            <a:fgClr>
              <a:schemeClr val="accent1"/>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0" name="Rectangle 189">
            <a:extLst>
              <a:ext uri="{FF2B5EF4-FFF2-40B4-BE49-F238E27FC236}">
                <a16:creationId xmlns:a16="http://schemas.microsoft.com/office/drawing/2014/main" id="{B056F1E5-9AAB-4F22-A46A-61D7536AB7E6}"/>
              </a:ext>
            </a:extLst>
          </p:cNvPr>
          <p:cNvSpPr/>
          <p:nvPr/>
        </p:nvSpPr>
        <p:spPr>
          <a:xfrm>
            <a:off x="1389615" y="1677685"/>
            <a:ext cx="288000" cy="1184616"/>
          </a:xfrm>
          <a:prstGeom prst="rect">
            <a:avLst/>
          </a:prstGeom>
          <a:solidFill>
            <a:schemeClr val="accent5"/>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1" name="Rectangle 190">
            <a:extLst>
              <a:ext uri="{FF2B5EF4-FFF2-40B4-BE49-F238E27FC236}">
                <a16:creationId xmlns:a16="http://schemas.microsoft.com/office/drawing/2014/main" id="{C7D2E50F-1E4E-4CF5-9827-7BC157430018}"/>
              </a:ext>
            </a:extLst>
          </p:cNvPr>
          <p:cNvSpPr/>
          <p:nvPr/>
        </p:nvSpPr>
        <p:spPr>
          <a:xfrm>
            <a:off x="1389615" y="2743840"/>
            <a:ext cx="288000" cy="118462"/>
          </a:xfrm>
          <a:prstGeom prst="rect">
            <a:avLst/>
          </a:prstGeom>
          <a:pattFill prst="pct75">
            <a:fgClr>
              <a:schemeClr val="accent5"/>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2" name="ZoneTexte 191">
            <a:extLst>
              <a:ext uri="{FF2B5EF4-FFF2-40B4-BE49-F238E27FC236}">
                <a16:creationId xmlns:a16="http://schemas.microsoft.com/office/drawing/2014/main" id="{3E2EDF2A-F0F0-4FAB-A34F-1F13C16F3B3F}"/>
              </a:ext>
            </a:extLst>
          </p:cNvPr>
          <p:cNvSpPr txBox="1"/>
          <p:nvPr/>
        </p:nvSpPr>
        <p:spPr>
          <a:xfrm>
            <a:off x="5437086" y="2019799"/>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0</a:t>
            </a:r>
          </a:p>
        </p:txBody>
      </p:sp>
      <p:sp>
        <p:nvSpPr>
          <p:cNvPr id="193" name="ZoneTexte 192">
            <a:extLst>
              <a:ext uri="{FF2B5EF4-FFF2-40B4-BE49-F238E27FC236}">
                <a16:creationId xmlns:a16="http://schemas.microsoft.com/office/drawing/2014/main" id="{A2BBC6A5-0BE0-4C31-BE82-462FE9462C87}"/>
              </a:ext>
            </a:extLst>
          </p:cNvPr>
          <p:cNvSpPr txBox="1"/>
          <p:nvPr/>
        </p:nvSpPr>
        <p:spPr>
          <a:xfrm>
            <a:off x="5437086" y="2591394"/>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1</a:t>
            </a:r>
          </a:p>
        </p:txBody>
      </p:sp>
      <p:sp>
        <p:nvSpPr>
          <p:cNvPr id="194" name="ZoneTexte 193">
            <a:extLst>
              <a:ext uri="{FF2B5EF4-FFF2-40B4-BE49-F238E27FC236}">
                <a16:creationId xmlns:a16="http://schemas.microsoft.com/office/drawing/2014/main" id="{657E4D9A-3C75-42D2-8068-5066758DB686}"/>
              </a:ext>
            </a:extLst>
          </p:cNvPr>
          <p:cNvSpPr txBox="1"/>
          <p:nvPr/>
        </p:nvSpPr>
        <p:spPr>
          <a:xfrm>
            <a:off x="4913547" y="1334386"/>
            <a:ext cx="1180131" cy="307777"/>
          </a:xfrm>
          <a:prstGeom prst="rect">
            <a:avLst/>
          </a:prstGeom>
          <a:noFill/>
        </p:spPr>
        <p:txBody>
          <a:bodyPr wrap="none" rtlCol="0">
            <a:spAutoFit/>
          </a:bodyPr>
          <a:lstStyle/>
          <a:p>
            <a:pPr algn="ctr"/>
            <a:r>
              <a:rPr lang="fr-FR" sz="1400" u="sng" dirty="0">
                <a:latin typeface="Arial" panose="020B0604020202020204" pitchFamily="34" charset="0"/>
                <a:cs typeface="Arial" panose="020B0604020202020204" pitchFamily="34" charset="0"/>
              </a:rPr>
              <a:t>Set équilibré</a:t>
            </a:r>
          </a:p>
        </p:txBody>
      </p:sp>
      <p:sp>
        <p:nvSpPr>
          <p:cNvPr id="195" name="ZoneTexte 194">
            <a:extLst>
              <a:ext uri="{FF2B5EF4-FFF2-40B4-BE49-F238E27FC236}">
                <a16:creationId xmlns:a16="http://schemas.microsoft.com/office/drawing/2014/main" id="{FED81520-3E0F-4986-8BFB-78D94B74B8D1}"/>
              </a:ext>
            </a:extLst>
          </p:cNvPr>
          <p:cNvSpPr txBox="1"/>
          <p:nvPr/>
        </p:nvSpPr>
        <p:spPr>
          <a:xfrm>
            <a:off x="737826" y="1334386"/>
            <a:ext cx="1468672" cy="307777"/>
          </a:xfrm>
          <a:prstGeom prst="rect">
            <a:avLst/>
          </a:prstGeom>
          <a:noFill/>
        </p:spPr>
        <p:txBody>
          <a:bodyPr wrap="none" rtlCol="0">
            <a:spAutoFit/>
          </a:bodyPr>
          <a:lstStyle/>
          <a:p>
            <a:pPr algn="ctr"/>
            <a:r>
              <a:rPr lang="fr-FR" sz="1400" u="sng" dirty="0">
                <a:latin typeface="Arial" panose="020B0604020202020204" pitchFamily="34" charset="0"/>
                <a:cs typeface="Arial" panose="020B0604020202020204" pitchFamily="34" charset="0"/>
              </a:rPr>
              <a:t>Set déséquilibré</a:t>
            </a:r>
          </a:p>
        </p:txBody>
      </p:sp>
      <p:sp>
        <p:nvSpPr>
          <p:cNvPr id="196" name="ZoneTexte 195">
            <a:extLst>
              <a:ext uri="{FF2B5EF4-FFF2-40B4-BE49-F238E27FC236}">
                <a16:creationId xmlns:a16="http://schemas.microsoft.com/office/drawing/2014/main" id="{98B0FBCF-F717-4883-9884-7D41DF6D37D6}"/>
              </a:ext>
            </a:extLst>
          </p:cNvPr>
          <p:cNvSpPr txBox="1"/>
          <p:nvPr/>
        </p:nvSpPr>
        <p:spPr>
          <a:xfrm>
            <a:off x="346962" y="2030907"/>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0</a:t>
            </a:r>
          </a:p>
        </p:txBody>
      </p:sp>
      <p:sp>
        <p:nvSpPr>
          <p:cNvPr id="197" name="ZoneTexte 196">
            <a:extLst>
              <a:ext uri="{FF2B5EF4-FFF2-40B4-BE49-F238E27FC236}">
                <a16:creationId xmlns:a16="http://schemas.microsoft.com/office/drawing/2014/main" id="{16746AF8-E9EB-49D5-81E6-3A488F9C9EEF}"/>
              </a:ext>
            </a:extLst>
          </p:cNvPr>
          <p:cNvSpPr txBox="1"/>
          <p:nvPr/>
        </p:nvSpPr>
        <p:spPr>
          <a:xfrm>
            <a:off x="347515" y="2701391"/>
            <a:ext cx="983924"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Target = 1</a:t>
            </a:r>
          </a:p>
        </p:txBody>
      </p:sp>
      <p:sp>
        <p:nvSpPr>
          <p:cNvPr id="198" name="ZoneTexte 197">
            <a:extLst>
              <a:ext uri="{FF2B5EF4-FFF2-40B4-BE49-F238E27FC236}">
                <a16:creationId xmlns:a16="http://schemas.microsoft.com/office/drawing/2014/main" id="{E93ABDDF-31A2-4786-B432-42CC39065756}"/>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202" name="ZoneTexte 201">
            <a:extLst>
              <a:ext uri="{FF2B5EF4-FFF2-40B4-BE49-F238E27FC236}">
                <a16:creationId xmlns:a16="http://schemas.microsoft.com/office/drawing/2014/main" id="{9B0E263A-7339-4D09-AAAB-E6CE99A13E7A}"/>
              </a:ext>
            </a:extLst>
          </p:cNvPr>
          <p:cNvSpPr txBox="1"/>
          <p:nvPr/>
        </p:nvSpPr>
        <p:spPr>
          <a:xfrm>
            <a:off x="1964621" y="3265719"/>
            <a:ext cx="3100529" cy="307777"/>
          </a:xfrm>
          <a:prstGeom prst="rect">
            <a:avLst/>
          </a:prstGeom>
          <a:noFill/>
        </p:spPr>
        <p:txBody>
          <a:bodyPr wrap="none" rtlCol="0">
            <a:spAutoFit/>
          </a:bodyPr>
          <a:lstStyle/>
          <a:p>
            <a:pPr algn="ctr"/>
            <a:r>
              <a:rPr lang="fr-FR" sz="1400" dirty="0">
                <a:solidFill>
                  <a:schemeClr val="tx1"/>
                </a:solidFill>
                <a:latin typeface="Arial" panose="020B0604020202020204" pitchFamily="34" charset="0"/>
                <a:cs typeface="Arial" panose="020B0604020202020204" pitchFamily="34" charset="0"/>
              </a:rPr>
              <a:t>1) Recherche des </a:t>
            </a:r>
            <a:r>
              <a:rPr lang="fr-FR" sz="1400" b="1" dirty="0">
                <a:solidFill>
                  <a:schemeClr val="tx1"/>
                </a:solidFill>
                <a:latin typeface="Arial" panose="020B0604020202020204" pitchFamily="34" charset="0"/>
                <a:cs typeface="Arial" panose="020B0604020202020204" pitchFamily="34" charset="0"/>
              </a:rPr>
              <a:t>hyperparamètres</a:t>
            </a:r>
            <a:endParaRPr lang="fr-FR" sz="1400" dirty="0">
              <a:solidFill>
                <a:schemeClr val="tx1"/>
              </a:solidFill>
              <a:latin typeface="Arial" panose="020B0604020202020204" pitchFamily="34" charset="0"/>
              <a:cs typeface="Arial" panose="020B0604020202020204" pitchFamily="34" charset="0"/>
            </a:endParaRPr>
          </a:p>
        </p:txBody>
      </p:sp>
      <p:sp>
        <p:nvSpPr>
          <p:cNvPr id="203" name="ZoneTexte 202">
            <a:extLst>
              <a:ext uri="{FF2B5EF4-FFF2-40B4-BE49-F238E27FC236}">
                <a16:creationId xmlns:a16="http://schemas.microsoft.com/office/drawing/2014/main" id="{0BA04A85-B33E-4F74-A5F3-32CBD92548EC}"/>
              </a:ext>
            </a:extLst>
          </p:cNvPr>
          <p:cNvSpPr txBox="1"/>
          <p:nvPr/>
        </p:nvSpPr>
        <p:spPr>
          <a:xfrm>
            <a:off x="7426475" y="2155289"/>
            <a:ext cx="1523492" cy="523220"/>
          </a:xfrm>
          <a:prstGeom prst="rect">
            <a:avLst/>
          </a:prstGeom>
          <a:noFill/>
        </p:spPr>
        <p:txBody>
          <a:bodyPr wrap="square" rtlCol="0">
            <a:spAutoFit/>
          </a:bodyPr>
          <a:lstStyle/>
          <a:p>
            <a:pPr algn="ctr"/>
            <a:r>
              <a:rPr lang="fr-FR" sz="1400" dirty="0">
                <a:solidFill>
                  <a:schemeClr val="tx1"/>
                </a:solidFill>
                <a:latin typeface="Arial" panose="020B0604020202020204" pitchFamily="34" charset="0"/>
                <a:cs typeface="Arial" panose="020B0604020202020204" pitchFamily="34" charset="0"/>
              </a:rPr>
              <a:t>2) </a:t>
            </a:r>
            <a:r>
              <a:rPr lang="fr-FR" sz="1400" b="1" dirty="0">
                <a:solidFill>
                  <a:schemeClr val="tx1"/>
                </a:solidFill>
                <a:latin typeface="Arial" panose="020B0604020202020204" pitchFamily="34" charset="0"/>
                <a:cs typeface="Arial" panose="020B0604020202020204" pitchFamily="34" charset="0"/>
              </a:rPr>
              <a:t>Comparaison</a:t>
            </a:r>
            <a:r>
              <a:rPr lang="fr-FR" sz="1400" dirty="0">
                <a:solidFill>
                  <a:schemeClr val="tx1"/>
                </a:solidFill>
                <a:latin typeface="Arial" panose="020B0604020202020204" pitchFamily="34" charset="0"/>
                <a:cs typeface="Arial" panose="020B0604020202020204" pitchFamily="34" charset="0"/>
              </a:rPr>
              <a:t> des algorithmes</a:t>
            </a:r>
          </a:p>
        </p:txBody>
      </p:sp>
      <p:sp>
        <p:nvSpPr>
          <p:cNvPr id="73" name="ZoneTexte 72">
            <a:extLst>
              <a:ext uri="{FF2B5EF4-FFF2-40B4-BE49-F238E27FC236}">
                <a16:creationId xmlns:a16="http://schemas.microsoft.com/office/drawing/2014/main" id="{1D518ACB-5483-4D94-8DD7-321691F65834}"/>
              </a:ext>
            </a:extLst>
          </p:cNvPr>
          <p:cNvSpPr txBox="1"/>
          <p:nvPr/>
        </p:nvSpPr>
        <p:spPr>
          <a:xfrm>
            <a:off x="354676" y="921336"/>
            <a:ext cx="3762568"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C. Jeu de données déséquilibré / SMOTE</a:t>
            </a:r>
          </a:p>
        </p:txBody>
      </p:sp>
      <p:cxnSp>
        <p:nvCxnSpPr>
          <p:cNvPr id="80" name="Connecteur droit avec flèche 79">
            <a:extLst>
              <a:ext uri="{FF2B5EF4-FFF2-40B4-BE49-F238E27FC236}">
                <a16:creationId xmlns:a16="http://schemas.microsoft.com/office/drawing/2014/main" id="{FCBED944-F590-4F6A-ABEC-F3B011322CF4}"/>
              </a:ext>
            </a:extLst>
          </p:cNvPr>
          <p:cNvCxnSpPr>
            <a:cxnSpLocks/>
          </p:cNvCxnSpPr>
          <p:nvPr/>
        </p:nvCxnSpPr>
        <p:spPr>
          <a:xfrm flipV="1">
            <a:off x="1801230" y="2664778"/>
            <a:ext cx="3263920" cy="14487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2" name="Image 81">
            <a:extLst>
              <a:ext uri="{FF2B5EF4-FFF2-40B4-BE49-F238E27FC236}">
                <a16:creationId xmlns:a16="http://schemas.microsoft.com/office/drawing/2014/main" id="{0AC95BDC-5A60-4BD6-9B05-CB8F4519BA19}"/>
              </a:ext>
            </a:extLst>
          </p:cNvPr>
          <p:cNvPicPr>
            <a:picLocks noChangeAspect="1"/>
          </p:cNvPicPr>
          <p:nvPr/>
        </p:nvPicPr>
        <p:blipFill rotWithShape="1">
          <a:blip r:embed="rId3">
            <a:extLst>
              <a:ext uri="{28A0092B-C50C-407E-A947-70E740481C1C}">
                <a14:useLocalDpi xmlns:a14="http://schemas.microsoft.com/office/drawing/2010/main" val="0"/>
              </a:ext>
            </a:extLst>
          </a:blip>
          <a:srcRect l="35487" t="24381" r="33747" b="6921"/>
          <a:stretch/>
        </p:blipFill>
        <p:spPr>
          <a:xfrm>
            <a:off x="3074852" y="2079725"/>
            <a:ext cx="612240" cy="607259"/>
          </a:xfrm>
          <a:prstGeom prst="rect">
            <a:avLst/>
          </a:prstGeom>
        </p:spPr>
      </p:pic>
      <p:sp>
        <p:nvSpPr>
          <p:cNvPr id="83" name="ZoneTexte 82">
            <a:extLst>
              <a:ext uri="{FF2B5EF4-FFF2-40B4-BE49-F238E27FC236}">
                <a16:creationId xmlns:a16="http://schemas.microsoft.com/office/drawing/2014/main" id="{14B01179-C317-4729-A25E-615182131BA4}"/>
              </a:ext>
            </a:extLst>
          </p:cNvPr>
          <p:cNvSpPr txBox="1"/>
          <p:nvPr/>
        </p:nvSpPr>
        <p:spPr>
          <a:xfrm>
            <a:off x="2941153" y="1834071"/>
            <a:ext cx="822661"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SMOTE</a:t>
            </a:r>
          </a:p>
        </p:txBody>
      </p:sp>
      <p:sp>
        <p:nvSpPr>
          <p:cNvPr id="4" name="Espace réservé du numéro de diapositive 3">
            <a:extLst>
              <a:ext uri="{FF2B5EF4-FFF2-40B4-BE49-F238E27FC236}">
                <a16:creationId xmlns:a16="http://schemas.microsoft.com/office/drawing/2014/main" id="{06B1595F-9E7A-4724-A1D4-D000EC09AFAD}"/>
              </a:ext>
            </a:extLst>
          </p:cNvPr>
          <p:cNvSpPr>
            <a:spLocks noGrp="1"/>
          </p:cNvSpPr>
          <p:nvPr>
            <p:ph type="sldNum" sz="quarter" idx="12"/>
          </p:nvPr>
        </p:nvSpPr>
        <p:spPr/>
        <p:txBody>
          <a:bodyPr/>
          <a:lstStyle/>
          <a:p>
            <a:fld id="{50902F5D-93A0-47DA-BFBC-C6664F86D8C4}" type="slidenum">
              <a:rPr lang="fr-FR" smtClean="0"/>
              <a:t>4</a:t>
            </a:fld>
            <a:endParaRPr lang="fr-FR"/>
          </a:p>
        </p:txBody>
      </p:sp>
    </p:spTree>
    <p:extLst>
      <p:ext uri="{BB962C8B-B14F-4D97-AF65-F5344CB8AC3E}">
        <p14:creationId xmlns:p14="http://schemas.microsoft.com/office/powerpoint/2010/main" val="69432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rme libre : forme 6">
            <a:extLst>
              <a:ext uri="{FF2B5EF4-FFF2-40B4-BE49-F238E27FC236}">
                <a16:creationId xmlns:a16="http://schemas.microsoft.com/office/drawing/2014/main" id="{224874F4-8823-45BD-B3DF-CA77ED64CD37}"/>
              </a:ext>
            </a:extLst>
          </p:cNvPr>
          <p:cNvSpPr/>
          <p:nvPr/>
        </p:nvSpPr>
        <p:spPr>
          <a:xfrm>
            <a:off x="5576711" y="2421467"/>
            <a:ext cx="999067" cy="2676631"/>
          </a:xfrm>
          <a:custGeom>
            <a:avLst/>
            <a:gdLst>
              <a:gd name="connsiteX0" fmla="*/ 28222 w 2240859"/>
              <a:gd name="connsiteY0" fmla="*/ 0 h 3081866"/>
              <a:gd name="connsiteX1" fmla="*/ 2240845 w 2240859"/>
              <a:gd name="connsiteY1" fmla="*/ 1337733 h 3081866"/>
              <a:gd name="connsiteX2" fmla="*/ 0 w 2240859"/>
              <a:gd name="connsiteY2" fmla="*/ 3081866 h 3081866"/>
            </a:gdLst>
            <a:ahLst/>
            <a:cxnLst>
              <a:cxn ang="0">
                <a:pos x="connsiteX0" y="connsiteY0"/>
              </a:cxn>
              <a:cxn ang="0">
                <a:pos x="connsiteX1" y="connsiteY1"/>
              </a:cxn>
              <a:cxn ang="0">
                <a:pos x="connsiteX2" y="connsiteY2"/>
              </a:cxn>
            </a:cxnLst>
            <a:rect l="l" t="t" r="r" b="b"/>
            <a:pathLst>
              <a:path w="2240859" h="3081866">
                <a:moveTo>
                  <a:pt x="28222" y="0"/>
                </a:moveTo>
                <a:cubicBezTo>
                  <a:pt x="1136885" y="412044"/>
                  <a:pt x="2245549" y="824089"/>
                  <a:pt x="2240845" y="1337733"/>
                </a:cubicBezTo>
                <a:cubicBezTo>
                  <a:pt x="2236141" y="1851377"/>
                  <a:pt x="1118070" y="2466621"/>
                  <a:pt x="0" y="3081866"/>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20" name="Rectangle : coins arrondis 19">
            <a:extLst>
              <a:ext uri="{FF2B5EF4-FFF2-40B4-BE49-F238E27FC236}">
                <a16:creationId xmlns:a16="http://schemas.microsoft.com/office/drawing/2014/main" id="{4D533E27-B346-47E4-A0D0-AFB400478E2F}"/>
              </a:ext>
            </a:extLst>
          </p:cNvPr>
          <p:cNvSpPr/>
          <p:nvPr/>
        </p:nvSpPr>
        <p:spPr>
          <a:xfrm>
            <a:off x="272325" y="2919399"/>
            <a:ext cx="2515473"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FN</a:t>
            </a:r>
            <a:r>
              <a:rPr lang="fr-FR" sz="1400" dirty="0">
                <a:solidFill>
                  <a:schemeClr val="tx1"/>
                </a:solidFill>
                <a:latin typeface="Arial" panose="020B0604020202020204" pitchFamily="34" charset="0"/>
                <a:cs typeface="Arial" panose="020B0604020202020204" pitchFamily="34" charset="0"/>
              </a:rPr>
              <a:t> : On </a:t>
            </a:r>
            <a:r>
              <a:rPr lang="fr-FR" sz="1400" b="1" dirty="0">
                <a:solidFill>
                  <a:srgbClr val="FF0000"/>
                </a:solidFill>
                <a:latin typeface="Arial" panose="020B0604020202020204" pitchFamily="34" charset="0"/>
                <a:cs typeface="Arial" panose="020B0604020202020204" pitchFamily="34" charset="0"/>
              </a:rPr>
              <a:t>refuse</a:t>
            </a:r>
            <a:r>
              <a:rPr lang="fr-FR" sz="1400" b="1" dirty="0">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le crédit à un candidat </a:t>
            </a:r>
            <a:r>
              <a:rPr lang="fr-FR" sz="1400" b="1" dirty="0">
                <a:solidFill>
                  <a:srgbClr val="00B050"/>
                </a:solidFill>
                <a:latin typeface="Arial" panose="020B0604020202020204" pitchFamily="34" charset="0"/>
                <a:cs typeface="Arial" panose="020B0604020202020204" pitchFamily="34" charset="0"/>
              </a:rPr>
              <a:t>solvable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 perte de client</a:t>
            </a:r>
          </a:p>
        </p:txBody>
      </p:sp>
      <p:sp>
        <p:nvSpPr>
          <p:cNvPr id="75" name="Rectangle : coins arrondis 74">
            <a:extLst>
              <a:ext uri="{FF2B5EF4-FFF2-40B4-BE49-F238E27FC236}">
                <a16:creationId xmlns:a16="http://schemas.microsoft.com/office/drawing/2014/main" id="{55C7D70D-AF7B-4684-B59C-F243CF889636}"/>
              </a:ext>
            </a:extLst>
          </p:cNvPr>
          <p:cNvSpPr/>
          <p:nvPr/>
        </p:nvSpPr>
        <p:spPr>
          <a:xfrm>
            <a:off x="3103455" y="4763110"/>
            <a:ext cx="2463134" cy="669301"/>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fr-FR" sz="1400" dirty="0">
                <a:solidFill>
                  <a:schemeClr val="tx1"/>
                </a:solidFill>
                <a:latin typeface="Arial" panose="020B0604020202020204" pitchFamily="34" charset="0"/>
                <a:cs typeface="Arial" panose="020B0604020202020204" pitchFamily="34" charset="0"/>
              </a:rPr>
              <a:t>Evaluer la </a:t>
            </a:r>
            <a:r>
              <a:rPr lang="fr-FR" sz="1400" b="1" dirty="0">
                <a:solidFill>
                  <a:schemeClr val="tx1"/>
                </a:solidFill>
                <a:latin typeface="Arial" panose="020B0604020202020204" pitchFamily="34" charset="0"/>
                <a:cs typeface="Arial" panose="020B0604020202020204" pitchFamily="34" charset="0"/>
              </a:rPr>
              <a:t>perte réelle FP</a:t>
            </a:r>
            <a:r>
              <a:rPr lang="fr-FR" sz="1400" dirty="0">
                <a:solidFill>
                  <a:schemeClr val="tx1"/>
                </a:solidFill>
                <a:latin typeface="Arial" panose="020B0604020202020204" pitchFamily="34" charset="0"/>
                <a:cs typeface="Arial" panose="020B0604020202020204" pitchFamily="34" charset="0"/>
              </a:rPr>
              <a:t> et le </a:t>
            </a:r>
            <a:r>
              <a:rPr lang="fr-FR" sz="1400" b="1" dirty="0">
                <a:solidFill>
                  <a:schemeClr val="tx1"/>
                </a:solidFill>
                <a:latin typeface="Arial" panose="020B0604020202020204" pitchFamily="34" charset="0"/>
                <a:cs typeface="Arial" panose="020B0604020202020204" pitchFamily="34" charset="0"/>
              </a:rPr>
              <a:t>gain</a:t>
            </a:r>
            <a:r>
              <a:rPr lang="fr-FR" sz="1400" dirty="0">
                <a:solidFill>
                  <a:schemeClr val="tx1"/>
                </a:solidFill>
                <a:latin typeface="Arial" panose="020B0604020202020204" pitchFamily="34" charset="0"/>
                <a:cs typeface="Arial" panose="020B0604020202020204" pitchFamily="34" charset="0"/>
              </a:rPr>
              <a:t> </a:t>
            </a:r>
            <a:r>
              <a:rPr lang="fr-FR" sz="1400" b="1" dirty="0">
                <a:solidFill>
                  <a:schemeClr val="tx1"/>
                </a:solidFill>
                <a:latin typeface="Arial" panose="020B0604020202020204" pitchFamily="34" charset="0"/>
                <a:cs typeface="Arial" panose="020B0604020202020204" pitchFamily="34" charset="0"/>
              </a:rPr>
              <a:t>non réalisé FN</a:t>
            </a:r>
          </a:p>
        </p:txBody>
      </p:sp>
      <p:sp>
        <p:nvSpPr>
          <p:cNvPr id="34" name="Rectangle : coins arrondis 33">
            <a:extLst>
              <a:ext uri="{FF2B5EF4-FFF2-40B4-BE49-F238E27FC236}">
                <a16:creationId xmlns:a16="http://schemas.microsoft.com/office/drawing/2014/main" id="{BBB98AA8-83FE-42B3-B353-E4ECF7BBEDA4}"/>
              </a:ext>
            </a:extLst>
          </p:cNvPr>
          <p:cNvSpPr/>
          <p:nvPr/>
        </p:nvSpPr>
        <p:spPr>
          <a:xfrm>
            <a:off x="5834025" y="1570162"/>
            <a:ext cx="3079471" cy="851305"/>
          </a:xfrm>
          <a:prstGeom prst="roundRect">
            <a:avLst>
              <a:gd name="adj" fmla="val 6549"/>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fr-FR" sz="1400" b="1" dirty="0">
                <a:solidFill>
                  <a:schemeClr val="tx1"/>
                </a:solidFill>
                <a:latin typeface="Arial" panose="020B0604020202020204" pitchFamily="34" charset="0"/>
                <a:cs typeface="Arial" panose="020B0604020202020204" pitchFamily="34" charset="0"/>
              </a:rPr>
              <a:t>FP</a:t>
            </a:r>
            <a:r>
              <a:rPr lang="fr-FR" sz="1400" dirty="0">
                <a:solidFill>
                  <a:schemeClr val="tx1"/>
                </a:solidFill>
                <a:latin typeface="Arial" panose="020B0604020202020204" pitchFamily="34" charset="0"/>
                <a:cs typeface="Arial" panose="020B0604020202020204" pitchFamily="34" charset="0"/>
              </a:rPr>
              <a:t> : On </a:t>
            </a:r>
            <a:r>
              <a:rPr lang="fr-FR" sz="1400" b="1" dirty="0">
                <a:solidFill>
                  <a:srgbClr val="00B050"/>
                </a:solidFill>
                <a:latin typeface="Arial" panose="020B0604020202020204" pitchFamily="34" charset="0"/>
                <a:cs typeface="Arial" panose="020B0604020202020204" pitchFamily="34" charset="0"/>
              </a:rPr>
              <a:t>accorde</a:t>
            </a:r>
            <a:r>
              <a:rPr lang="fr-FR" sz="1400" dirty="0">
                <a:latin typeface="Arial" panose="020B0604020202020204" pitchFamily="34" charset="0"/>
                <a:cs typeface="Arial" panose="020B0604020202020204" pitchFamily="34" charset="0"/>
              </a:rPr>
              <a:t> </a:t>
            </a:r>
            <a:r>
              <a:rPr lang="fr-FR" sz="1400" dirty="0">
                <a:solidFill>
                  <a:schemeClr val="tx1"/>
                </a:solidFill>
                <a:latin typeface="Arial" panose="020B0604020202020204" pitchFamily="34" charset="0"/>
                <a:cs typeface="Arial" panose="020B0604020202020204" pitchFamily="34" charset="0"/>
              </a:rPr>
              <a:t>le crédit à un candidat </a:t>
            </a:r>
            <a:r>
              <a:rPr lang="fr-FR" sz="1400" b="1" dirty="0">
                <a:solidFill>
                  <a:srgbClr val="FF0000"/>
                </a:solidFill>
                <a:latin typeface="Arial" panose="020B0604020202020204" pitchFamily="34" charset="0"/>
                <a:cs typeface="Arial" panose="020B0604020202020204" pitchFamily="34" charset="0"/>
              </a:rPr>
              <a:t>non solvable</a:t>
            </a:r>
          </a:p>
          <a:p>
            <a:r>
              <a:rPr lang="fr-FR" sz="1400" b="1" dirty="0">
                <a:solidFill>
                  <a:srgbClr val="FF0000"/>
                </a:solidFill>
                <a:latin typeface="Arial" panose="020B0604020202020204" pitchFamily="34" charset="0"/>
                <a:cs typeface="Arial" panose="020B0604020202020204" pitchFamily="34" charset="0"/>
              </a:rPr>
              <a:t>→ perte d’argent</a:t>
            </a:r>
          </a:p>
        </p:txBody>
      </p:sp>
      <p:sp>
        <p:nvSpPr>
          <p:cNvPr id="33" name="Rectangle 32">
            <a:extLst>
              <a:ext uri="{FF2B5EF4-FFF2-40B4-BE49-F238E27FC236}">
                <a16:creationId xmlns:a16="http://schemas.microsoft.com/office/drawing/2014/main" id="{7E0B5ED5-8046-48DA-BF3D-474F0A592B66}"/>
              </a:ext>
            </a:extLst>
          </p:cNvPr>
          <p:cNvSpPr/>
          <p:nvPr/>
        </p:nvSpPr>
        <p:spPr>
          <a:xfrm>
            <a:off x="3037019" y="1724775"/>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07C7E200-318F-4501-8204-91D57EDB49AB}"/>
              </a:ext>
            </a:extLst>
          </p:cNvPr>
          <p:cNvSpPr/>
          <p:nvPr/>
        </p:nvSpPr>
        <p:spPr>
          <a:xfrm>
            <a:off x="4320650" y="1724775"/>
            <a:ext cx="1281466" cy="1281466"/>
          </a:xfrm>
          <a:prstGeom prst="rect">
            <a:avLst/>
          </a:prstGeom>
          <a:pattFill prst="ltHorz">
            <a:fgClr>
              <a:srgbClr val="FF0000"/>
            </a:fgClr>
            <a:bgClr>
              <a:schemeClr val="bg1"/>
            </a:bgClr>
          </a:pattFill>
        </p:spPr>
        <p:style>
          <a:lnRef idx="1">
            <a:schemeClr val="accent2"/>
          </a:lnRef>
          <a:fillRef idx="2">
            <a:schemeClr val="accent2"/>
          </a:fillRef>
          <a:effectRef idx="1">
            <a:schemeClr val="accent2"/>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Positive</a:t>
            </a:r>
          </a:p>
        </p:txBody>
      </p:sp>
      <p:sp>
        <p:nvSpPr>
          <p:cNvPr id="39" name="Rectangle 38">
            <a:extLst>
              <a:ext uri="{FF2B5EF4-FFF2-40B4-BE49-F238E27FC236}">
                <a16:creationId xmlns:a16="http://schemas.microsoft.com/office/drawing/2014/main" id="{9880866E-8CF1-4ABB-8A12-9094EB7FFD09}"/>
              </a:ext>
            </a:extLst>
          </p:cNvPr>
          <p:cNvSpPr/>
          <p:nvPr/>
        </p:nvSpPr>
        <p:spPr>
          <a:xfrm>
            <a:off x="4318485" y="3006241"/>
            <a:ext cx="1281466" cy="128146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r-FR" dirty="0" err="1">
                <a:latin typeface="Arial" panose="020B0604020202020204" pitchFamily="34" charset="0"/>
                <a:cs typeface="Arial" panose="020B0604020202020204" pitchFamily="34" charset="0"/>
              </a:rPr>
              <a:t>True</a:t>
            </a:r>
            <a:endParaRPr lang="fr-FR" dirty="0">
              <a:latin typeface="Arial" panose="020B0604020202020204" pitchFamily="34" charset="0"/>
              <a:cs typeface="Arial" panose="020B0604020202020204" pitchFamily="34" charset="0"/>
            </a:endParaRPr>
          </a:p>
          <a:p>
            <a:pPr algn="ctr"/>
            <a:r>
              <a:rPr lang="fr-FR" dirty="0">
                <a:latin typeface="Arial" panose="020B0604020202020204" pitchFamily="34" charset="0"/>
                <a:cs typeface="Arial" panose="020B0604020202020204" pitchFamily="34" charset="0"/>
              </a:rPr>
              <a:t>Positive</a:t>
            </a:r>
          </a:p>
        </p:txBody>
      </p:sp>
      <p:sp>
        <p:nvSpPr>
          <p:cNvPr id="40" name="Rectangle 39">
            <a:extLst>
              <a:ext uri="{FF2B5EF4-FFF2-40B4-BE49-F238E27FC236}">
                <a16:creationId xmlns:a16="http://schemas.microsoft.com/office/drawing/2014/main" id="{69915DEA-C254-4C95-85DB-05257314B556}"/>
              </a:ext>
            </a:extLst>
          </p:cNvPr>
          <p:cNvSpPr/>
          <p:nvPr/>
        </p:nvSpPr>
        <p:spPr>
          <a:xfrm>
            <a:off x="3037019" y="3010024"/>
            <a:ext cx="1281466" cy="1281466"/>
          </a:xfrm>
          <a:prstGeom prst="rect">
            <a:avLst/>
          </a:prstGeom>
          <a:pattFill prst="ltVert">
            <a:fgClr>
              <a:srgbClr val="FF0000"/>
            </a:fgClr>
            <a:bgClr>
              <a:schemeClr val="bg1"/>
            </a:bgClr>
          </a:pattFill>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latin typeface="Arial" panose="020B0604020202020204" pitchFamily="34" charset="0"/>
                <a:cs typeface="Arial" panose="020B0604020202020204" pitchFamily="34" charset="0"/>
              </a:rPr>
              <a:t>False </a:t>
            </a:r>
            <a:r>
              <a:rPr lang="fr-FR" dirty="0" err="1">
                <a:latin typeface="Arial" panose="020B0604020202020204" pitchFamily="34" charset="0"/>
                <a:cs typeface="Arial" panose="020B0604020202020204" pitchFamily="34" charset="0"/>
              </a:rPr>
              <a:t>Negative</a:t>
            </a:r>
            <a:endParaRPr lang="fr-FR" dirty="0">
              <a:latin typeface="Arial" panose="020B0604020202020204" pitchFamily="34" charset="0"/>
              <a:cs typeface="Arial" panose="020B0604020202020204" pitchFamily="34" charset="0"/>
            </a:endParaRPr>
          </a:p>
        </p:txBody>
      </p:sp>
      <p:cxnSp>
        <p:nvCxnSpPr>
          <p:cNvPr id="19" name="Connecteur droit 18">
            <a:extLst>
              <a:ext uri="{FF2B5EF4-FFF2-40B4-BE49-F238E27FC236}">
                <a16:creationId xmlns:a16="http://schemas.microsoft.com/office/drawing/2014/main" id="{3A315B25-AA93-48C8-AB1A-C5E60455872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ZoneTexte 14">
            <a:extLst>
              <a:ext uri="{FF2B5EF4-FFF2-40B4-BE49-F238E27FC236}">
                <a16:creationId xmlns:a16="http://schemas.microsoft.com/office/drawing/2014/main" id="{E88AE03C-29E0-4AA1-8403-EED182567D17}"/>
              </a:ext>
            </a:extLst>
          </p:cNvPr>
          <p:cNvSpPr txBox="1"/>
          <p:nvPr/>
        </p:nvSpPr>
        <p:spPr>
          <a:xfrm>
            <a:off x="354676" y="921336"/>
            <a:ext cx="1802096"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D. La fonction coût</a:t>
            </a:r>
          </a:p>
        </p:txBody>
      </p:sp>
      <p:sp>
        <p:nvSpPr>
          <p:cNvPr id="16" name="ZoneTexte 15">
            <a:extLst>
              <a:ext uri="{FF2B5EF4-FFF2-40B4-BE49-F238E27FC236}">
                <a16:creationId xmlns:a16="http://schemas.microsoft.com/office/drawing/2014/main" id="{3E1D82AE-D5AA-43A2-BD35-F341CE62F287}"/>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sp>
        <p:nvSpPr>
          <p:cNvPr id="28" name="ZoneTexte 27">
            <a:extLst>
              <a:ext uri="{FF2B5EF4-FFF2-40B4-BE49-F238E27FC236}">
                <a16:creationId xmlns:a16="http://schemas.microsoft.com/office/drawing/2014/main" id="{2C424455-BA71-44E7-92E7-A6CB7A14B084}"/>
              </a:ext>
            </a:extLst>
          </p:cNvPr>
          <p:cNvSpPr txBox="1"/>
          <p:nvPr/>
        </p:nvSpPr>
        <p:spPr>
          <a:xfrm>
            <a:off x="2140407" y="5889655"/>
            <a:ext cx="4863187" cy="523220"/>
          </a:xfrm>
          <a:prstGeom prst="rect">
            <a:avLst/>
          </a:prstGeom>
          <a:noFill/>
        </p:spPr>
        <p:txBody>
          <a:bodyPr wrap="square" rtlCol="0">
            <a:spAutoFit/>
          </a:bodyPr>
          <a:lstStyle/>
          <a:p>
            <a:pPr algn="ctr"/>
            <a:r>
              <a:rPr lang="fr-FR" sz="1400" dirty="0" err="1">
                <a:latin typeface="Arial" panose="020B0604020202020204" pitchFamily="34" charset="0"/>
                <a:cs typeface="Arial" panose="020B0604020202020204" pitchFamily="34" charset="0"/>
              </a:rPr>
              <a:t>Feature</a:t>
            </a:r>
            <a:r>
              <a:rPr lang="fr-FR" sz="1400" dirty="0">
                <a:latin typeface="Arial" panose="020B0604020202020204" pitchFamily="34" charset="0"/>
                <a:cs typeface="Arial" panose="020B0604020202020204" pitchFamily="34" charset="0"/>
              </a:rPr>
              <a:t> retenue pour la fonction coût :</a:t>
            </a:r>
          </a:p>
          <a:p>
            <a:pPr algn="ctr"/>
            <a:r>
              <a:rPr lang="fr-FR" sz="1400" b="1" dirty="0">
                <a:latin typeface="Arial" panose="020B0604020202020204" pitchFamily="34" charset="0"/>
                <a:cs typeface="Arial" panose="020B0604020202020204" pitchFamily="34" charset="0"/>
              </a:rPr>
              <a:t>AMT_ANNUITY</a:t>
            </a:r>
            <a:r>
              <a:rPr lang="fr-FR" sz="1400" dirty="0">
                <a:latin typeface="Arial" panose="020B0604020202020204" pitchFamily="34" charset="0"/>
                <a:cs typeface="Arial" panose="020B0604020202020204" pitchFamily="34" charset="0"/>
              </a:rPr>
              <a:t>, les intérêts annuels connus du candidat</a:t>
            </a:r>
          </a:p>
        </p:txBody>
      </p:sp>
      <p:sp>
        <p:nvSpPr>
          <p:cNvPr id="8" name="Forme libre : forme 7">
            <a:extLst>
              <a:ext uri="{FF2B5EF4-FFF2-40B4-BE49-F238E27FC236}">
                <a16:creationId xmlns:a16="http://schemas.microsoft.com/office/drawing/2014/main" id="{CEC5D38B-AB17-49BC-A02B-64F198A02E07}"/>
              </a:ext>
            </a:extLst>
          </p:cNvPr>
          <p:cNvSpPr/>
          <p:nvPr/>
        </p:nvSpPr>
        <p:spPr>
          <a:xfrm>
            <a:off x="2240844" y="3606801"/>
            <a:ext cx="863600" cy="1491298"/>
          </a:xfrm>
          <a:custGeom>
            <a:avLst/>
            <a:gdLst>
              <a:gd name="connsiteX0" fmla="*/ 1507234 w 1586256"/>
              <a:gd name="connsiteY0" fmla="*/ 0 h 1868311"/>
              <a:gd name="connsiteX1" fmla="*/ 168 w 1586256"/>
              <a:gd name="connsiteY1" fmla="*/ 976489 h 1868311"/>
              <a:gd name="connsiteX2" fmla="*/ 1586256 w 1586256"/>
              <a:gd name="connsiteY2" fmla="*/ 1868311 h 1868311"/>
            </a:gdLst>
            <a:ahLst/>
            <a:cxnLst>
              <a:cxn ang="0">
                <a:pos x="connsiteX0" y="connsiteY0"/>
              </a:cxn>
              <a:cxn ang="0">
                <a:pos x="connsiteX1" y="connsiteY1"/>
              </a:cxn>
              <a:cxn ang="0">
                <a:pos x="connsiteX2" y="connsiteY2"/>
              </a:cxn>
            </a:cxnLst>
            <a:rect l="l" t="t" r="r" b="b"/>
            <a:pathLst>
              <a:path w="1586256" h="1868311">
                <a:moveTo>
                  <a:pt x="1507234" y="0"/>
                </a:moveTo>
                <a:cubicBezTo>
                  <a:pt x="747116" y="332552"/>
                  <a:pt x="-13002" y="665104"/>
                  <a:pt x="168" y="976489"/>
                </a:cubicBezTo>
                <a:cubicBezTo>
                  <a:pt x="13338" y="1287874"/>
                  <a:pt x="799797" y="1578092"/>
                  <a:pt x="1586256" y="1868311"/>
                </a:cubicBezTo>
              </a:path>
            </a:pathLst>
          </a:cu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3" name="Espace réservé du numéro de diapositive 2">
            <a:extLst>
              <a:ext uri="{FF2B5EF4-FFF2-40B4-BE49-F238E27FC236}">
                <a16:creationId xmlns:a16="http://schemas.microsoft.com/office/drawing/2014/main" id="{CA716F58-3B9E-46EA-8235-FD180FC14E30}"/>
              </a:ext>
            </a:extLst>
          </p:cNvPr>
          <p:cNvSpPr>
            <a:spLocks noGrp="1"/>
          </p:cNvSpPr>
          <p:nvPr>
            <p:ph type="sldNum" sz="quarter" idx="12"/>
          </p:nvPr>
        </p:nvSpPr>
        <p:spPr/>
        <p:txBody>
          <a:bodyPr/>
          <a:lstStyle/>
          <a:p>
            <a:fld id="{50902F5D-93A0-47DA-BFBC-C6664F86D8C4}" type="slidenum">
              <a:rPr lang="fr-FR" smtClean="0"/>
              <a:t>5</a:t>
            </a:fld>
            <a:endParaRPr lang="fr-FR"/>
          </a:p>
        </p:txBody>
      </p:sp>
    </p:spTree>
    <p:extLst>
      <p:ext uri="{BB962C8B-B14F-4D97-AF65-F5344CB8AC3E}">
        <p14:creationId xmlns:p14="http://schemas.microsoft.com/office/powerpoint/2010/main" val="415883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 coins arrondis 23">
            <a:extLst>
              <a:ext uri="{FF2B5EF4-FFF2-40B4-BE49-F238E27FC236}">
                <a16:creationId xmlns:a16="http://schemas.microsoft.com/office/drawing/2014/main" id="{675075EE-E830-45D8-8447-D1E0E863299E}"/>
              </a:ext>
            </a:extLst>
          </p:cNvPr>
          <p:cNvSpPr/>
          <p:nvPr/>
        </p:nvSpPr>
        <p:spPr>
          <a:xfrm>
            <a:off x="91676" y="2973117"/>
            <a:ext cx="1193827" cy="796027"/>
          </a:xfrm>
          <a:prstGeom prst="roundRect">
            <a:avLst>
              <a:gd name="adj" fmla="val 1817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3" name="Rectangle : coins arrondis 22">
            <a:extLst>
              <a:ext uri="{FF2B5EF4-FFF2-40B4-BE49-F238E27FC236}">
                <a16:creationId xmlns:a16="http://schemas.microsoft.com/office/drawing/2014/main" id="{5D1694F5-10BE-4599-8D99-5944B1CBC49B}"/>
              </a:ext>
            </a:extLst>
          </p:cNvPr>
          <p:cNvSpPr/>
          <p:nvPr/>
        </p:nvSpPr>
        <p:spPr>
          <a:xfrm>
            <a:off x="166095" y="6253960"/>
            <a:ext cx="7910219" cy="556581"/>
          </a:xfrm>
          <a:prstGeom prst="roundRect">
            <a:avLst>
              <a:gd name="adj" fmla="val 18172"/>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5" name="ZoneTexte 4">
            <a:extLst>
              <a:ext uri="{FF2B5EF4-FFF2-40B4-BE49-F238E27FC236}">
                <a16:creationId xmlns:a16="http://schemas.microsoft.com/office/drawing/2014/main" id="{DC1E660D-0E58-46E3-AC75-FEF5B06210A1}"/>
              </a:ext>
            </a:extLst>
          </p:cNvPr>
          <p:cNvSpPr txBox="1"/>
          <p:nvPr/>
        </p:nvSpPr>
        <p:spPr>
          <a:xfrm>
            <a:off x="354676" y="178170"/>
            <a:ext cx="3493329"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 L’approche de modélisation</a:t>
            </a:r>
          </a:p>
        </p:txBody>
      </p:sp>
      <p:cxnSp>
        <p:nvCxnSpPr>
          <p:cNvPr id="6" name="Connecteur droit 5">
            <a:extLst>
              <a:ext uri="{FF2B5EF4-FFF2-40B4-BE49-F238E27FC236}">
                <a16:creationId xmlns:a16="http://schemas.microsoft.com/office/drawing/2014/main" id="{1BD856D2-EF9B-4864-8AB3-A2E6A6FDBE82}"/>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ZoneTexte 7">
            <a:extLst>
              <a:ext uri="{FF2B5EF4-FFF2-40B4-BE49-F238E27FC236}">
                <a16:creationId xmlns:a16="http://schemas.microsoft.com/office/drawing/2014/main" id="{623B3DC2-CC43-4BAC-AB18-8EEBB78DEB17}"/>
              </a:ext>
            </a:extLst>
          </p:cNvPr>
          <p:cNvSpPr txBox="1"/>
          <p:nvPr/>
        </p:nvSpPr>
        <p:spPr>
          <a:xfrm>
            <a:off x="354676" y="917190"/>
            <a:ext cx="8789324"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E. Le choix de l'algorithme</a:t>
            </a:r>
          </a:p>
        </p:txBody>
      </p:sp>
      <p:sp>
        <p:nvSpPr>
          <p:cNvPr id="9" name="ZoneTexte 8">
            <a:extLst>
              <a:ext uri="{FF2B5EF4-FFF2-40B4-BE49-F238E27FC236}">
                <a16:creationId xmlns:a16="http://schemas.microsoft.com/office/drawing/2014/main" id="{39180BF0-A0FD-4BD5-BA55-308F31EDA3DB}"/>
              </a:ext>
            </a:extLst>
          </p:cNvPr>
          <p:cNvSpPr txBox="1"/>
          <p:nvPr/>
        </p:nvSpPr>
        <p:spPr>
          <a:xfrm>
            <a:off x="1759770" y="1259759"/>
            <a:ext cx="1417376" cy="307777"/>
          </a:xfrm>
          <a:prstGeom prst="rect">
            <a:avLst/>
          </a:prstGeom>
          <a:noFill/>
        </p:spPr>
        <p:txBody>
          <a:bodyPr wrap="none" rtlCol="0">
            <a:spAutoFit/>
          </a:bodyPr>
          <a:lstStyle/>
          <a:p>
            <a:pPr algn="ctr"/>
            <a:r>
              <a:rPr lang="fr-FR" sz="1400" dirty="0" err="1">
                <a:latin typeface="Arial" panose="020B0604020202020204" pitchFamily="34" charset="0"/>
                <a:cs typeface="Arial" panose="020B0604020202020204" pitchFamily="34" charset="0"/>
              </a:rPr>
              <a:t>Random</a:t>
            </a:r>
            <a:r>
              <a:rPr lang="fr-FR" sz="1400" dirty="0">
                <a:latin typeface="Arial" panose="020B0604020202020204" pitchFamily="34" charset="0"/>
                <a:cs typeface="Arial" panose="020B0604020202020204" pitchFamily="34" charset="0"/>
              </a:rPr>
              <a:t> Forest</a:t>
            </a:r>
          </a:p>
        </p:txBody>
      </p:sp>
      <p:sp>
        <p:nvSpPr>
          <p:cNvPr id="11" name="ZoneTexte 10">
            <a:extLst>
              <a:ext uri="{FF2B5EF4-FFF2-40B4-BE49-F238E27FC236}">
                <a16:creationId xmlns:a16="http://schemas.microsoft.com/office/drawing/2014/main" id="{8936D57E-4E20-4B0F-BC6D-FB8098B7692D}"/>
              </a:ext>
            </a:extLst>
          </p:cNvPr>
          <p:cNvSpPr txBox="1"/>
          <p:nvPr/>
        </p:nvSpPr>
        <p:spPr>
          <a:xfrm>
            <a:off x="4401254" y="1266207"/>
            <a:ext cx="1617751"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Gradient </a:t>
            </a:r>
            <a:r>
              <a:rPr lang="fr-FR" sz="1400" dirty="0" err="1">
                <a:latin typeface="Arial" panose="020B0604020202020204" pitchFamily="34" charset="0"/>
                <a:cs typeface="Arial" panose="020B0604020202020204" pitchFamily="34" charset="0"/>
              </a:rPr>
              <a:t>Boosting</a:t>
            </a:r>
            <a:endParaRPr lang="fr-FR" sz="140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09F9EC3C-4D13-4024-B8C7-83D2185733BA}"/>
              </a:ext>
            </a:extLst>
          </p:cNvPr>
          <p:cNvSpPr txBox="1"/>
          <p:nvPr/>
        </p:nvSpPr>
        <p:spPr>
          <a:xfrm>
            <a:off x="7478258" y="1255722"/>
            <a:ext cx="952505"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XG Boost</a:t>
            </a:r>
          </a:p>
        </p:txBody>
      </p:sp>
      <p:sp>
        <p:nvSpPr>
          <p:cNvPr id="26" name="ZoneTexte 25">
            <a:extLst>
              <a:ext uri="{FF2B5EF4-FFF2-40B4-BE49-F238E27FC236}">
                <a16:creationId xmlns:a16="http://schemas.microsoft.com/office/drawing/2014/main" id="{FDE534BD-3314-4FB7-9BCE-78BE679BE8D4}"/>
              </a:ext>
            </a:extLst>
          </p:cNvPr>
          <p:cNvSpPr txBox="1"/>
          <p:nvPr/>
        </p:nvSpPr>
        <p:spPr>
          <a:xfrm>
            <a:off x="-13646" y="2516796"/>
            <a:ext cx="1381584"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Précision / rappel</a:t>
            </a:r>
          </a:p>
        </p:txBody>
      </p:sp>
      <p:sp>
        <p:nvSpPr>
          <p:cNvPr id="27" name="ZoneTexte 26">
            <a:extLst>
              <a:ext uri="{FF2B5EF4-FFF2-40B4-BE49-F238E27FC236}">
                <a16:creationId xmlns:a16="http://schemas.microsoft.com/office/drawing/2014/main" id="{9C553EC3-5953-4506-BD39-D87EACE91F34}"/>
              </a:ext>
            </a:extLst>
          </p:cNvPr>
          <p:cNvSpPr txBox="1"/>
          <p:nvPr/>
        </p:nvSpPr>
        <p:spPr>
          <a:xfrm>
            <a:off x="143550" y="4813560"/>
            <a:ext cx="1193827" cy="276999"/>
          </a:xfrm>
          <a:prstGeom prst="rect">
            <a:avLst/>
          </a:prstGeom>
          <a:noFill/>
        </p:spPr>
        <p:txBody>
          <a:bodyPr wrap="square" rtlCol="0">
            <a:spAutoFit/>
          </a:bodyPr>
          <a:lstStyle/>
          <a:p>
            <a:pPr algn="ctr"/>
            <a:r>
              <a:rPr lang="fr-FR" sz="1200" dirty="0">
                <a:latin typeface="Arial" panose="020B0604020202020204" pitchFamily="34" charset="0"/>
                <a:cs typeface="Arial" panose="020B0604020202020204" pitchFamily="34" charset="0"/>
              </a:rPr>
              <a:t>ROC</a:t>
            </a:r>
          </a:p>
        </p:txBody>
      </p:sp>
      <p:pic>
        <p:nvPicPr>
          <p:cNvPr id="1026" name="Picture 2">
            <a:extLst>
              <a:ext uri="{FF2B5EF4-FFF2-40B4-BE49-F238E27FC236}">
                <a16:creationId xmlns:a16="http://schemas.microsoft.com/office/drawing/2014/main" id="{E33C5132-2C81-4A24-B69F-7B67FB04F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7938"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6108A8A8-332E-44FE-A6A0-AFEEA492C0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174" y="4014426"/>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541DE3F-51BE-4E8C-9B68-5031594CF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316"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D9DAE97-8E0E-4EBB-8F81-3C03750AC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552" y="4014426"/>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10">
            <a:extLst>
              <a:ext uri="{FF2B5EF4-FFF2-40B4-BE49-F238E27FC236}">
                <a16:creationId xmlns:a16="http://schemas.microsoft.com/office/drawing/2014/main" id="{A0104E2F-624D-4ED8-9BF6-2E3D8E8021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6695" y="1609144"/>
            <a:ext cx="2195629"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AE81F85-87A2-4D20-9D01-F7CB802D89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4931" y="4018955"/>
            <a:ext cx="2099155" cy="21600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3A7AD9C8-727B-4197-8AC4-B65F20A1A094}"/>
              </a:ext>
            </a:extLst>
          </p:cNvPr>
          <p:cNvSpPr txBox="1"/>
          <p:nvPr/>
        </p:nvSpPr>
        <p:spPr>
          <a:xfrm>
            <a:off x="166095" y="6301419"/>
            <a:ext cx="7871594" cy="523220"/>
          </a:xfrm>
          <a:prstGeom prst="rect">
            <a:avLst/>
          </a:prstGeom>
          <a:noFill/>
        </p:spPr>
        <p:txBody>
          <a:bodyPr wrap="square" rtlCol="0">
            <a:spAutoFit/>
          </a:bodyPr>
          <a:lstStyle/>
          <a:p>
            <a:pPr algn="ctr"/>
            <a:r>
              <a:rPr lang="fr-FR" sz="1400" dirty="0">
                <a:latin typeface="Arial" panose="020B0604020202020204" pitchFamily="34" charset="0"/>
                <a:cs typeface="Arial" panose="020B0604020202020204" pitchFamily="34" charset="0"/>
              </a:rPr>
              <a:t>XG Boost donne le coût le moins élevé.</a:t>
            </a:r>
          </a:p>
          <a:p>
            <a:pPr algn="ctr"/>
            <a:r>
              <a:rPr lang="fr-FR" sz="1400" dirty="0">
                <a:latin typeface="Arial" panose="020B0604020202020204" pitchFamily="34" charset="0"/>
                <a:cs typeface="Arial" panose="020B0604020202020204" pitchFamily="34" charset="0"/>
              </a:rPr>
              <a:t>→ Gradient </a:t>
            </a:r>
            <a:r>
              <a:rPr lang="fr-FR" sz="1400" dirty="0" err="1">
                <a:latin typeface="Arial" panose="020B0604020202020204" pitchFamily="34" charset="0"/>
                <a:cs typeface="Arial" panose="020B0604020202020204" pitchFamily="34" charset="0"/>
              </a:rPr>
              <a:t>Boosting</a:t>
            </a:r>
            <a:r>
              <a:rPr lang="fr-FR" sz="1400" dirty="0">
                <a:latin typeface="Arial" panose="020B0604020202020204" pitchFamily="34" charset="0"/>
                <a:cs typeface="Arial" panose="020B0604020202020204" pitchFamily="34" charset="0"/>
              </a:rPr>
              <a:t> donne un coût similaire, mais XG Boost est bien plus rapide.</a:t>
            </a:r>
          </a:p>
        </p:txBody>
      </p:sp>
      <p:sp>
        <p:nvSpPr>
          <p:cNvPr id="7" name="Ellipse 6">
            <a:extLst>
              <a:ext uri="{FF2B5EF4-FFF2-40B4-BE49-F238E27FC236}">
                <a16:creationId xmlns:a16="http://schemas.microsoft.com/office/drawing/2014/main" id="{60F7F338-ACB5-4685-B366-52264B3597E2}"/>
              </a:ext>
            </a:extLst>
          </p:cNvPr>
          <p:cNvSpPr/>
          <p:nvPr/>
        </p:nvSpPr>
        <p:spPr>
          <a:xfrm>
            <a:off x="150908" y="3101053"/>
            <a:ext cx="248123" cy="248123"/>
          </a:xfrm>
          <a:prstGeom prst="ellipse">
            <a:avLst/>
          </a:prstGeom>
          <a:solidFill>
            <a:srgbClr val="C00000">
              <a:alpha val="70000"/>
            </a:srgb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120A1A22-A4C2-4444-9341-8A0AB96EA65D}"/>
              </a:ext>
            </a:extLst>
          </p:cNvPr>
          <p:cNvSpPr/>
          <p:nvPr/>
        </p:nvSpPr>
        <p:spPr>
          <a:xfrm flipH="1">
            <a:off x="236037" y="3516190"/>
            <a:ext cx="69304" cy="73632"/>
          </a:xfrm>
          <a:prstGeom prst="ellipse">
            <a:avLst/>
          </a:prstGeom>
          <a:solidFill>
            <a:schemeClr val="accent2">
              <a:alpha val="3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ZoneTexte 19">
            <a:extLst>
              <a:ext uri="{FF2B5EF4-FFF2-40B4-BE49-F238E27FC236}">
                <a16:creationId xmlns:a16="http://schemas.microsoft.com/office/drawing/2014/main" id="{07541FB4-BB27-4022-A9B5-82B4806285E9}"/>
              </a:ext>
            </a:extLst>
          </p:cNvPr>
          <p:cNvSpPr txBox="1"/>
          <p:nvPr/>
        </p:nvSpPr>
        <p:spPr>
          <a:xfrm>
            <a:off x="360568" y="3086614"/>
            <a:ext cx="917238"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Coût élevé</a:t>
            </a:r>
          </a:p>
        </p:txBody>
      </p:sp>
      <p:sp>
        <p:nvSpPr>
          <p:cNvPr id="21" name="ZoneTexte 20">
            <a:extLst>
              <a:ext uri="{FF2B5EF4-FFF2-40B4-BE49-F238E27FC236}">
                <a16:creationId xmlns:a16="http://schemas.microsoft.com/office/drawing/2014/main" id="{5B47E0CA-821A-4EFB-BC6E-C01A398A3343}"/>
              </a:ext>
            </a:extLst>
          </p:cNvPr>
          <p:cNvSpPr txBox="1"/>
          <p:nvPr/>
        </p:nvSpPr>
        <p:spPr>
          <a:xfrm>
            <a:off x="360568" y="3414506"/>
            <a:ext cx="917239"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Coût faible</a:t>
            </a:r>
          </a:p>
        </p:txBody>
      </p:sp>
      <p:sp>
        <p:nvSpPr>
          <p:cNvPr id="28" name="ZoneTexte 27">
            <a:extLst>
              <a:ext uri="{FF2B5EF4-FFF2-40B4-BE49-F238E27FC236}">
                <a16:creationId xmlns:a16="http://schemas.microsoft.com/office/drawing/2014/main" id="{1B239D2B-AABF-49C6-BFD1-2A87915286DE}"/>
              </a:ext>
            </a:extLst>
          </p:cNvPr>
          <p:cNvSpPr txBox="1"/>
          <p:nvPr/>
        </p:nvSpPr>
        <p:spPr>
          <a:xfrm>
            <a:off x="5004326" y="828125"/>
            <a:ext cx="2294219" cy="307777"/>
          </a:xfrm>
          <a:prstGeom prst="rect">
            <a:avLst/>
          </a:prstGeom>
          <a:noFill/>
        </p:spPr>
        <p:txBody>
          <a:bodyPr wrap="none" rtlCol="0">
            <a:spAutoFit/>
          </a:bodyPr>
          <a:lstStyle/>
          <a:p>
            <a:pPr algn="ctr"/>
            <a:r>
              <a:rPr lang="fr-FR" sz="1400" dirty="0">
                <a:latin typeface="Arial" panose="020B0604020202020204" pitchFamily="34" charset="0"/>
                <a:cs typeface="Arial" panose="020B0604020202020204" pitchFamily="34" charset="0"/>
              </a:rPr>
              <a:t>Sur 2% du jeu de données</a:t>
            </a:r>
          </a:p>
        </p:txBody>
      </p:sp>
      <p:sp>
        <p:nvSpPr>
          <p:cNvPr id="10" name="Espace réservé du numéro de diapositive 9">
            <a:extLst>
              <a:ext uri="{FF2B5EF4-FFF2-40B4-BE49-F238E27FC236}">
                <a16:creationId xmlns:a16="http://schemas.microsoft.com/office/drawing/2014/main" id="{1F1528FF-197F-4EF7-993B-6D35EB7450B8}"/>
              </a:ext>
            </a:extLst>
          </p:cNvPr>
          <p:cNvSpPr>
            <a:spLocks noGrp="1"/>
          </p:cNvSpPr>
          <p:nvPr>
            <p:ph type="sldNum" sz="quarter" idx="12"/>
          </p:nvPr>
        </p:nvSpPr>
        <p:spPr/>
        <p:txBody>
          <a:bodyPr/>
          <a:lstStyle/>
          <a:p>
            <a:fld id="{50902F5D-93A0-47DA-BFBC-C6664F86D8C4}" type="slidenum">
              <a:rPr lang="fr-FR" smtClean="0"/>
              <a:t>6</a:t>
            </a:fld>
            <a:endParaRPr lang="fr-FR"/>
          </a:p>
        </p:txBody>
      </p:sp>
    </p:spTree>
    <p:extLst>
      <p:ext uri="{BB962C8B-B14F-4D97-AF65-F5344CB8AC3E}">
        <p14:creationId xmlns:p14="http://schemas.microsoft.com/office/powerpoint/2010/main" val="445080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 coins arrondis 79">
            <a:extLst>
              <a:ext uri="{FF2B5EF4-FFF2-40B4-BE49-F238E27FC236}">
                <a16:creationId xmlns:a16="http://schemas.microsoft.com/office/drawing/2014/main" id="{6430FC46-C9A1-47BC-98E5-ACDB70790AC8}"/>
              </a:ext>
            </a:extLst>
          </p:cNvPr>
          <p:cNvSpPr/>
          <p:nvPr/>
        </p:nvSpPr>
        <p:spPr>
          <a:xfrm>
            <a:off x="94827" y="3894662"/>
            <a:ext cx="8913705" cy="2468261"/>
          </a:xfrm>
          <a:prstGeom prst="roundRect">
            <a:avLst>
              <a:gd name="adj" fmla="val 7291"/>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79" name="Rectangle : coins arrondis 78">
            <a:extLst>
              <a:ext uri="{FF2B5EF4-FFF2-40B4-BE49-F238E27FC236}">
                <a16:creationId xmlns:a16="http://schemas.microsoft.com/office/drawing/2014/main" id="{BCB1ADDD-6227-48B3-B415-E8F919365F65}"/>
              </a:ext>
            </a:extLst>
          </p:cNvPr>
          <p:cNvSpPr/>
          <p:nvPr/>
        </p:nvSpPr>
        <p:spPr>
          <a:xfrm>
            <a:off x="94827" y="1243072"/>
            <a:ext cx="8913705" cy="2468261"/>
          </a:xfrm>
          <a:prstGeom prst="roundRect">
            <a:avLst>
              <a:gd name="adj" fmla="val 7291"/>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9" name="Rectangle : coins arrondis 18">
            <a:extLst>
              <a:ext uri="{FF2B5EF4-FFF2-40B4-BE49-F238E27FC236}">
                <a16:creationId xmlns:a16="http://schemas.microsoft.com/office/drawing/2014/main" id="{733737F7-81C4-42CF-890A-F98E16A63FAD}"/>
              </a:ext>
            </a:extLst>
          </p:cNvPr>
          <p:cNvSpPr/>
          <p:nvPr/>
        </p:nvSpPr>
        <p:spPr>
          <a:xfrm>
            <a:off x="5303460" y="4662997"/>
            <a:ext cx="1381491" cy="1179104"/>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prediction.py</a:t>
            </a:r>
          </a:p>
        </p:txBody>
      </p:sp>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2331087"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A. Organisation du projet</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42" name="ZoneTexte 41">
            <a:extLst>
              <a:ext uri="{FF2B5EF4-FFF2-40B4-BE49-F238E27FC236}">
                <a16:creationId xmlns:a16="http://schemas.microsoft.com/office/drawing/2014/main" id="{0F2B79BB-3361-44BE-8852-37E59A63A62F}"/>
              </a:ext>
            </a:extLst>
          </p:cNvPr>
          <p:cNvSpPr txBox="1"/>
          <p:nvPr/>
        </p:nvSpPr>
        <p:spPr>
          <a:xfrm>
            <a:off x="6806197" y="4355563"/>
            <a:ext cx="1087157"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applicant</a:t>
            </a:r>
            <a:r>
              <a:rPr lang="fr-FR" sz="1200" dirty="0">
                <a:latin typeface="Arial" panose="020B0604020202020204" pitchFamily="34" charset="0"/>
                <a:cs typeface="Arial" panose="020B0604020202020204" pitchFamily="34" charset="0"/>
              </a:rPr>
              <a:t> </a:t>
            </a:r>
            <a:r>
              <a:rPr lang="fr-FR" sz="1200" dirty="0" err="1">
                <a:latin typeface="Arial" panose="020B0604020202020204" pitchFamily="34" charset="0"/>
                <a:cs typeface="Arial" panose="020B0604020202020204" pitchFamily="34" charset="0"/>
              </a:rPr>
              <a:t>row</a:t>
            </a:r>
            <a:endParaRPr lang="fr-FR" sz="1200" dirty="0">
              <a:latin typeface="Arial" panose="020B0604020202020204" pitchFamily="34" charset="0"/>
              <a:cs typeface="Arial" panose="020B0604020202020204" pitchFamily="34" charset="0"/>
            </a:endParaRPr>
          </a:p>
        </p:txBody>
      </p:sp>
      <p:sp>
        <p:nvSpPr>
          <p:cNvPr id="44" name="ZoneTexte 43">
            <a:extLst>
              <a:ext uri="{FF2B5EF4-FFF2-40B4-BE49-F238E27FC236}">
                <a16:creationId xmlns:a16="http://schemas.microsoft.com/office/drawing/2014/main" id="{6361E504-2064-469A-8C1F-28235266194F}"/>
              </a:ext>
            </a:extLst>
          </p:cNvPr>
          <p:cNvSpPr txBox="1"/>
          <p:nvPr/>
        </p:nvSpPr>
        <p:spPr>
          <a:xfrm>
            <a:off x="6925621" y="5826768"/>
            <a:ext cx="848309"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prediction</a:t>
            </a:r>
            <a:endParaRPr lang="fr-FR" sz="1200" dirty="0">
              <a:latin typeface="Arial" panose="020B0604020202020204" pitchFamily="34" charset="0"/>
              <a:cs typeface="Arial" panose="020B0604020202020204" pitchFamily="34" charset="0"/>
            </a:endParaRPr>
          </a:p>
        </p:txBody>
      </p:sp>
      <p:sp>
        <p:nvSpPr>
          <p:cNvPr id="51" name="ZoneTexte 50">
            <a:extLst>
              <a:ext uri="{FF2B5EF4-FFF2-40B4-BE49-F238E27FC236}">
                <a16:creationId xmlns:a16="http://schemas.microsoft.com/office/drawing/2014/main" id="{E1EAB75F-C57B-41E4-8ECF-60AE0543CB86}"/>
              </a:ext>
            </a:extLst>
          </p:cNvPr>
          <p:cNvSpPr txBox="1"/>
          <p:nvPr/>
        </p:nvSpPr>
        <p:spPr>
          <a:xfrm>
            <a:off x="4083044" y="5826768"/>
            <a:ext cx="1394934"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indicators</a:t>
            </a:r>
            <a:r>
              <a:rPr lang="fr-FR" sz="1200" dirty="0">
                <a:latin typeface="Arial" panose="020B0604020202020204" pitchFamily="34" charset="0"/>
                <a:cs typeface="Arial" panose="020B0604020202020204" pitchFamily="34" charset="0"/>
              </a:rPr>
              <a:t>, graphs</a:t>
            </a:r>
          </a:p>
        </p:txBody>
      </p:sp>
      <p:sp>
        <p:nvSpPr>
          <p:cNvPr id="27" name="ZoneTexte 26">
            <a:extLst>
              <a:ext uri="{FF2B5EF4-FFF2-40B4-BE49-F238E27FC236}">
                <a16:creationId xmlns:a16="http://schemas.microsoft.com/office/drawing/2014/main" id="{445F87DF-5066-44CB-BE00-252DF2255A35}"/>
              </a:ext>
            </a:extLst>
          </p:cNvPr>
          <p:cNvSpPr txBox="1"/>
          <p:nvPr/>
        </p:nvSpPr>
        <p:spPr>
          <a:xfrm>
            <a:off x="354676" y="178170"/>
            <a:ext cx="1082412"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III. L’API</a:t>
            </a:r>
          </a:p>
        </p:txBody>
      </p: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7</a:t>
            </a:fld>
            <a:endParaRPr lang="fr-FR"/>
          </a:p>
        </p:txBody>
      </p:sp>
      <p:pic>
        <p:nvPicPr>
          <p:cNvPr id="68" name="Image 67">
            <a:extLst>
              <a:ext uri="{FF2B5EF4-FFF2-40B4-BE49-F238E27FC236}">
                <a16:creationId xmlns:a16="http://schemas.microsoft.com/office/drawing/2014/main" id="{27479974-95EF-4DB2-8073-9216E996C56B}"/>
              </a:ext>
            </a:extLst>
          </p:cNvPr>
          <p:cNvPicPr>
            <a:picLocks noChangeAspect="1"/>
          </p:cNvPicPr>
          <p:nvPr/>
        </p:nvPicPr>
        <p:blipFill rotWithShape="1">
          <a:blip r:embed="rId2">
            <a:extLst>
              <a:ext uri="{28A0092B-C50C-407E-A947-70E740481C1C}">
                <a14:useLocalDpi xmlns:a14="http://schemas.microsoft.com/office/drawing/2010/main" val="0"/>
              </a:ext>
            </a:extLst>
          </a:blip>
          <a:srcRect l="3510" t="12224" r="74106" b="12462"/>
          <a:stretch/>
        </p:blipFill>
        <p:spPr>
          <a:xfrm>
            <a:off x="786608" y="1814368"/>
            <a:ext cx="1397986" cy="1496662"/>
          </a:xfrm>
          <a:prstGeom prst="rect">
            <a:avLst/>
          </a:prstGeom>
          <a:effectLst>
            <a:outerShdw blurRad="50800" dist="38100" dir="2700000" algn="tl" rotWithShape="0">
              <a:prstClr val="black">
                <a:alpha val="40000"/>
              </a:prstClr>
            </a:outerShdw>
          </a:effectLst>
        </p:spPr>
      </p:pic>
      <p:pic>
        <p:nvPicPr>
          <p:cNvPr id="69" name="Image 68">
            <a:extLst>
              <a:ext uri="{FF2B5EF4-FFF2-40B4-BE49-F238E27FC236}">
                <a16:creationId xmlns:a16="http://schemas.microsoft.com/office/drawing/2014/main" id="{A88159A7-64AE-4AAF-A9BD-B280BEB493EB}"/>
              </a:ext>
            </a:extLst>
          </p:cNvPr>
          <p:cNvPicPr>
            <a:picLocks noChangeAspect="1"/>
          </p:cNvPicPr>
          <p:nvPr/>
        </p:nvPicPr>
        <p:blipFill rotWithShape="1">
          <a:blip r:embed="rId2">
            <a:extLst>
              <a:ext uri="{28A0092B-C50C-407E-A947-70E740481C1C}">
                <a14:useLocalDpi xmlns:a14="http://schemas.microsoft.com/office/drawing/2010/main" val="0"/>
              </a:ext>
            </a:extLst>
          </a:blip>
          <a:srcRect l="59934" t="12660" r="22730" b="14282"/>
          <a:stretch/>
        </p:blipFill>
        <p:spPr>
          <a:xfrm>
            <a:off x="4292190" y="1768297"/>
            <a:ext cx="1082706" cy="1451786"/>
          </a:xfrm>
          <a:prstGeom prst="rect">
            <a:avLst/>
          </a:prstGeom>
          <a:effectLst>
            <a:outerShdw blurRad="50800" dist="38100" dir="2700000" algn="tl" rotWithShape="0">
              <a:prstClr val="black">
                <a:alpha val="40000"/>
              </a:prstClr>
            </a:outerShdw>
          </a:effectLst>
        </p:spPr>
      </p:pic>
      <p:pic>
        <p:nvPicPr>
          <p:cNvPr id="70" name="Image 69">
            <a:extLst>
              <a:ext uri="{FF2B5EF4-FFF2-40B4-BE49-F238E27FC236}">
                <a16:creationId xmlns:a16="http://schemas.microsoft.com/office/drawing/2014/main" id="{F7AA12D4-4E02-4C40-8F6D-36D19405AA4F}"/>
              </a:ext>
            </a:extLst>
          </p:cNvPr>
          <p:cNvPicPr>
            <a:picLocks noChangeAspect="1"/>
          </p:cNvPicPr>
          <p:nvPr/>
        </p:nvPicPr>
        <p:blipFill rotWithShape="1">
          <a:blip r:embed="rId2">
            <a:extLst>
              <a:ext uri="{28A0092B-C50C-407E-A947-70E740481C1C}">
                <a14:useLocalDpi xmlns:a14="http://schemas.microsoft.com/office/drawing/2010/main" val="0"/>
              </a:ext>
            </a:extLst>
          </a:blip>
          <a:srcRect l="81617" t="12125" r="4170" b="3279"/>
          <a:stretch/>
        </p:blipFill>
        <p:spPr>
          <a:xfrm>
            <a:off x="7894884" y="1657524"/>
            <a:ext cx="887718" cy="1681083"/>
          </a:xfrm>
          <a:prstGeom prst="rect">
            <a:avLst/>
          </a:prstGeom>
          <a:effectLst>
            <a:outerShdw blurRad="50800" dist="38100" dir="2700000" algn="tl" rotWithShape="0">
              <a:prstClr val="black">
                <a:alpha val="40000"/>
              </a:prstClr>
            </a:outerShdw>
          </a:effectLst>
        </p:spPr>
      </p:pic>
      <p:cxnSp>
        <p:nvCxnSpPr>
          <p:cNvPr id="71" name="Connecteur droit avec flèche 70">
            <a:extLst>
              <a:ext uri="{FF2B5EF4-FFF2-40B4-BE49-F238E27FC236}">
                <a16:creationId xmlns:a16="http://schemas.microsoft.com/office/drawing/2014/main" id="{CCAFC05F-CF96-4F89-8A69-46CFCFA0B7F7}"/>
              </a:ext>
            </a:extLst>
          </p:cNvPr>
          <p:cNvCxnSpPr>
            <a:cxnSpLocks/>
          </p:cNvCxnSpPr>
          <p:nvPr/>
        </p:nvCxnSpPr>
        <p:spPr>
          <a:xfrm>
            <a:off x="2355826" y="1876565"/>
            <a:ext cx="1735399"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eur droit avec flèche 71">
            <a:extLst>
              <a:ext uri="{FF2B5EF4-FFF2-40B4-BE49-F238E27FC236}">
                <a16:creationId xmlns:a16="http://schemas.microsoft.com/office/drawing/2014/main" id="{73B310CC-B8A6-4C5C-898A-E5797F8C9891}"/>
              </a:ext>
            </a:extLst>
          </p:cNvPr>
          <p:cNvCxnSpPr>
            <a:cxnSpLocks/>
          </p:cNvCxnSpPr>
          <p:nvPr/>
        </p:nvCxnSpPr>
        <p:spPr>
          <a:xfrm flipH="1">
            <a:off x="2355826" y="3124979"/>
            <a:ext cx="1735399"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ZoneTexte 72">
            <a:extLst>
              <a:ext uri="{FF2B5EF4-FFF2-40B4-BE49-F238E27FC236}">
                <a16:creationId xmlns:a16="http://schemas.microsoft.com/office/drawing/2014/main" id="{CD496AE0-056C-4BBB-BFD8-4B6B53B558C5}"/>
              </a:ext>
            </a:extLst>
          </p:cNvPr>
          <p:cNvSpPr txBox="1"/>
          <p:nvPr/>
        </p:nvSpPr>
        <p:spPr>
          <a:xfrm>
            <a:off x="2446710" y="3185110"/>
            <a:ext cx="1553630" cy="276999"/>
          </a:xfrm>
          <a:prstGeom prst="rect">
            <a:avLst/>
          </a:prstGeom>
          <a:noFill/>
        </p:spPr>
        <p:txBody>
          <a:bodyPr wrap="none" rtlCol="0">
            <a:spAutoFit/>
          </a:bodyPr>
          <a:lstStyle/>
          <a:p>
            <a:r>
              <a:rPr lang="fr-FR" sz="1200" b="1" dirty="0" err="1">
                <a:latin typeface="Arial" panose="020B0604020202020204" pitchFamily="34" charset="0"/>
                <a:cs typeface="Arial" panose="020B0604020202020204" pitchFamily="34" charset="0"/>
              </a:rPr>
              <a:t>template</a:t>
            </a:r>
            <a:r>
              <a:rPr lang="fr-FR" sz="1200" b="1" dirty="0">
                <a:latin typeface="Arial" panose="020B0604020202020204" pitchFamily="34" charset="0"/>
                <a:cs typeface="Arial" panose="020B0604020202020204" pitchFamily="34" charset="0"/>
              </a:rPr>
              <a:t> (file.html)</a:t>
            </a:r>
          </a:p>
        </p:txBody>
      </p:sp>
      <p:sp>
        <p:nvSpPr>
          <p:cNvPr id="74" name="ZoneTexte 73">
            <a:extLst>
              <a:ext uri="{FF2B5EF4-FFF2-40B4-BE49-F238E27FC236}">
                <a16:creationId xmlns:a16="http://schemas.microsoft.com/office/drawing/2014/main" id="{B01A8811-19AC-4228-957F-C2B1AAD71B55}"/>
              </a:ext>
            </a:extLst>
          </p:cNvPr>
          <p:cNvSpPr txBox="1"/>
          <p:nvPr/>
        </p:nvSpPr>
        <p:spPr>
          <a:xfrm>
            <a:off x="7152027" y="3391070"/>
            <a:ext cx="1630575"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modèle (models.py)</a:t>
            </a:r>
          </a:p>
        </p:txBody>
      </p:sp>
      <p:sp>
        <p:nvSpPr>
          <p:cNvPr id="75" name="ZoneTexte 74">
            <a:extLst>
              <a:ext uri="{FF2B5EF4-FFF2-40B4-BE49-F238E27FC236}">
                <a16:creationId xmlns:a16="http://schemas.microsoft.com/office/drawing/2014/main" id="{7016CF8E-214B-4793-9482-3D8E6586BFDC}"/>
              </a:ext>
            </a:extLst>
          </p:cNvPr>
          <p:cNvSpPr txBox="1"/>
          <p:nvPr/>
        </p:nvSpPr>
        <p:spPr>
          <a:xfrm>
            <a:off x="5652830" y="1538959"/>
            <a:ext cx="1997663"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route et </a:t>
            </a:r>
            <a:r>
              <a:rPr lang="fr-FR" sz="1200" b="1" dirty="0" err="1">
                <a:latin typeface="Arial" panose="020B0604020202020204" pitchFamily="34" charset="0"/>
                <a:cs typeface="Arial" panose="020B0604020202020204" pitchFamily="34" charset="0"/>
              </a:rPr>
              <a:t>views</a:t>
            </a:r>
            <a:r>
              <a:rPr lang="fr-FR" sz="1200" b="1" dirty="0">
                <a:latin typeface="Arial" panose="020B0604020202020204" pitchFamily="34" charset="0"/>
                <a:cs typeface="Arial" panose="020B0604020202020204" pitchFamily="34" charset="0"/>
              </a:rPr>
              <a:t> (views.py)</a:t>
            </a:r>
          </a:p>
        </p:txBody>
      </p:sp>
      <p:cxnSp>
        <p:nvCxnSpPr>
          <p:cNvPr id="76" name="Connecteur droit avec flèche 75">
            <a:extLst>
              <a:ext uri="{FF2B5EF4-FFF2-40B4-BE49-F238E27FC236}">
                <a16:creationId xmlns:a16="http://schemas.microsoft.com/office/drawing/2014/main" id="{4EFD4990-B14A-42FF-B27B-4D400DF262F0}"/>
              </a:ext>
            </a:extLst>
          </p:cNvPr>
          <p:cNvCxnSpPr>
            <a:cxnSpLocks/>
          </p:cNvCxnSpPr>
          <p:nvPr/>
        </p:nvCxnSpPr>
        <p:spPr>
          <a:xfrm flipH="1">
            <a:off x="5634369" y="3124979"/>
            <a:ext cx="203458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7" name="Connecteur droit avec flèche 76">
            <a:extLst>
              <a:ext uri="{FF2B5EF4-FFF2-40B4-BE49-F238E27FC236}">
                <a16:creationId xmlns:a16="http://schemas.microsoft.com/office/drawing/2014/main" id="{65AED5BD-AE09-4271-8FC7-B9732DC5B01E}"/>
              </a:ext>
            </a:extLst>
          </p:cNvPr>
          <p:cNvCxnSpPr>
            <a:cxnSpLocks/>
          </p:cNvCxnSpPr>
          <p:nvPr/>
        </p:nvCxnSpPr>
        <p:spPr>
          <a:xfrm>
            <a:off x="5634368" y="1876565"/>
            <a:ext cx="203458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ZoneTexte 77">
            <a:extLst>
              <a:ext uri="{FF2B5EF4-FFF2-40B4-BE49-F238E27FC236}">
                <a16:creationId xmlns:a16="http://schemas.microsoft.com/office/drawing/2014/main" id="{3F89DF41-72F5-4E67-BC9E-2B5558F62AA4}"/>
              </a:ext>
            </a:extLst>
          </p:cNvPr>
          <p:cNvSpPr txBox="1"/>
          <p:nvPr/>
        </p:nvSpPr>
        <p:spPr>
          <a:xfrm>
            <a:off x="2686359" y="1584925"/>
            <a:ext cx="1074333" cy="276999"/>
          </a:xfrm>
          <a:prstGeom prst="rect">
            <a:avLst/>
          </a:prstGeom>
          <a:noFill/>
        </p:spPr>
        <p:txBody>
          <a:bodyPr wrap="none" rtlCol="0">
            <a:spAutoFit/>
          </a:bodyPr>
          <a:lstStyle/>
          <a:p>
            <a:r>
              <a:rPr lang="fr-FR" sz="1200" b="1" dirty="0">
                <a:latin typeface="Arial" panose="020B0604020202020204" pitchFamily="34" charset="0"/>
                <a:cs typeface="Arial" panose="020B0604020202020204" pitchFamily="34" charset="0"/>
              </a:rPr>
              <a:t>requête http</a:t>
            </a:r>
          </a:p>
        </p:txBody>
      </p:sp>
      <p:pic>
        <p:nvPicPr>
          <p:cNvPr id="83" name="Image 82">
            <a:extLst>
              <a:ext uri="{FF2B5EF4-FFF2-40B4-BE49-F238E27FC236}">
                <a16:creationId xmlns:a16="http://schemas.microsoft.com/office/drawing/2014/main" id="{665B7019-B35B-4237-9329-ABF93CA9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293" y="1339224"/>
            <a:ext cx="560164" cy="560164"/>
          </a:xfrm>
          <a:prstGeom prst="rect">
            <a:avLst/>
          </a:prstGeom>
        </p:spPr>
      </p:pic>
      <p:cxnSp>
        <p:nvCxnSpPr>
          <p:cNvPr id="85" name="Connecteur droit avec flèche 84">
            <a:extLst>
              <a:ext uri="{FF2B5EF4-FFF2-40B4-BE49-F238E27FC236}">
                <a16:creationId xmlns:a16="http://schemas.microsoft.com/office/drawing/2014/main" id="{6DFECD0D-A2D8-408E-8380-D4AFAA21DCB6}"/>
              </a:ext>
            </a:extLst>
          </p:cNvPr>
          <p:cNvCxnSpPr>
            <a:cxnSpLocks/>
          </p:cNvCxnSpPr>
          <p:nvPr/>
        </p:nvCxnSpPr>
        <p:spPr>
          <a:xfrm>
            <a:off x="4528863"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Connecteur droit avec flèche 85">
            <a:extLst>
              <a:ext uri="{FF2B5EF4-FFF2-40B4-BE49-F238E27FC236}">
                <a16:creationId xmlns:a16="http://schemas.microsoft.com/office/drawing/2014/main" id="{05AA9DC6-655B-4BD9-8B2D-B170DDB28571}"/>
              </a:ext>
            </a:extLst>
          </p:cNvPr>
          <p:cNvCxnSpPr>
            <a:cxnSpLocks/>
          </p:cNvCxnSpPr>
          <p:nvPr/>
        </p:nvCxnSpPr>
        <p:spPr>
          <a:xfrm flipH="1">
            <a:off x="4549004" y="5682092"/>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7" name="Image 86">
            <a:extLst>
              <a:ext uri="{FF2B5EF4-FFF2-40B4-BE49-F238E27FC236}">
                <a16:creationId xmlns:a16="http://schemas.microsoft.com/office/drawing/2014/main" id="{F318469E-CFD4-493F-AF83-F1BE78A0EA5E}"/>
              </a:ext>
            </a:extLst>
          </p:cNvPr>
          <p:cNvPicPr>
            <a:picLocks noChangeAspect="1"/>
          </p:cNvPicPr>
          <p:nvPr/>
        </p:nvPicPr>
        <p:blipFill rotWithShape="1">
          <a:blip r:embed="rId2">
            <a:extLst>
              <a:ext uri="{28A0092B-C50C-407E-A947-70E740481C1C}">
                <a14:useLocalDpi xmlns:a14="http://schemas.microsoft.com/office/drawing/2010/main" val="0"/>
              </a:ext>
            </a:extLst>
          </a:blip>
          <a:srcRect l="3510" t="12224" r="74106" b="12462"/>
          <a:stretch/>
        </p:blipFill>
        <p:spPr>
          <a:xfrm>
            <a:off x="242496" y="4504218"/>
            <a:ext cx="1397986" cy="1496662"/>
          </a:xfrm>
          <a:prstGeom prst="rect">
            <a:avLst/>
          </a:prstGeom>
          <a:effectLst>
            <a:outerShdw blurRad="50800" dist="38100" dir="2700000" algn="tl" rotWithShape="0">
              <a:prstClr val="black">
                <a:alpha val="40000"/>
              </a:prstClr>
            </a:outerShdw>
          </a:effectLst>
        </p:spPr>
      </p:pic>
      <p:cxnSp>
        <p:nvCxnSpPr>
          <p:cNvPr id="88" name="Connecteur droit avec flèche 87">
            <a:extLst>
              <a:ext uri="{FF2B5EF4-FFF2-40B4-BE49-F238E27FC236}">
                <a16:creationId xmlns:a16="http://schemas.microsoft.com/office/drawing/2014/main" id="{70D6ADB4-3B07-4B5C-A1C0-3C06E85BD12C}"/>
              </a:ext>
            </a:extLst>
          </p:cNvPr>
          <p:cNvCxnSpPr>
            <a:cxnSpLocks/>
          </p:cNvCxnSpPr>
          <p:nvPr/>
        </p:nvCxnSpPr>
        <p:spPr>
          <a:xfrm flipH="1">
            <a:off x="2004046" y="5700336"/>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Connecteur droit avec flèche 88">
            <a:extLst>
              <a:ext uri="{FF2B5EF4-FFF2-40B4-BE49-F238E27FC236}">
                <a16:creationId xmlns:a16="http://schemas.microsoft.com/office/drawing/2014/main" id="{5DA8EA62-01C0-4869-8AB7-4B42ED157104}"/>
              </a:ext>
            </a:extLst>
          </p:cNvPr>
          <p:cNvCxnSpPr>
            <a:cxnSpLocks/>
          </p:cNvCxnSpPr>
          <p:nvPr/>
        </p:nvCxnSpPr>
        <p:spPr>
          <a:xfrm>
            <a:off x="1983905"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0" name="ZoneTexte 89">
            <a:extLst>
              <a:ext uri="{FF2B5EF4-FFF2-40B4-BE49-F238E27FC236}">
                <a16:creationId xmlns:a16="http://schemas.microsoft.com/office/drawing/2014/main" id="{3546E5A3-9906-4CE0-835D-FB7F0C6DE662}"/>
              </a:ext>
            </a:extLst>
          </p:cNvPr>
          <p:cNvSpPr txBox="1"/>
          <p:nvPr/>
        </p:nvSpPr>
        <p:spPr>
          <a:xfrm>
            <a:off x="4236933" y="4355563"/>
            <a:ext cx="1087157" cy="276999"/>
          </a:xfrm>
          <a:prstGeom prst="rect">
            <a:avLst/>
          </a:prstGeom>
          <a:noFill/>
        </p:spPr>
        <p:txBody>
          <a:bodyPr wrap="none" rtlCol="0">
            <a:spAutoFit/>
          </a:bodyPr>
          <a:lstStyle/>
          <a:p>
            <a:pPr algn="ctr"/>
            <a:r>
              <a:rPr lang="fr-FR" sz="1200" dirty="0" err="1">
                <a:latin typeface="Arial" panose="020B0604020202020204" pitchFamily="34" charset="0"/>
                <a:cs typeface="Arial" panose="020B0604020202020204" pitchFamily="34" charset="0"/>
              </a:rPr>
              <a:t>applicant</a:t>
            </a:r>
            <a:r>
              <a:rPr lang="fr-FR" sz="1200" dirty="0">
                <a:latin typeface="Arial" panose="020B0604020202020204" pitchFamily="34" charset="0"/>
                <a:cs typeface="Arial" panose="020B0604020202020204" pitchFamily="34" charset="0"/>
              </a:rPr>
              <a:t> </a:t>
            </a:r>
            <a:r>
              <a:rPr lang="fr-FR" sz="1200" dirty="0" err="1">
                <a:latin typeface="Arial" panose="020B0604020202020204" pitchFamily="34" charset="0"/>
                <a:cs typeface="Arial" panose="020B0604020202020204" pitchFamily="34" charset="0"/>
              </a:rPr>
              <a:t>row</a:t>
            </a:r>
            <a:endParaRPr lang="fr-FR" sz="1200" dirty="0">
              <a:latin typeface="Arial" panose="020B0604020202020204" pitchFamily="34" charset="0"/>
              <a:cs typeface="Arial" panose="020B0604020202020204" pitchFamily="34" charset="0"/>
            </a:endParaRPr>
          </a:p>
        </p:txBody>
      </p:sp>
      <p:sp>
        <p:nvSpPr>
          <p:cNvPr id="91" name="ZoneTexte 90">
            <a:extLst>
              <a:ext uri="{FF2B5EF4-FFF2-40B4-BE49-F238E27FC236}">
                <a16:creationId xmlns:a16="http://schemas.microsoft.com/office/drawing/2014/main" id="{4C5DC146-3FFA-48C0-B839-578ECF9D537F}"/>
              </a:ext>
            </a:extLst>
          </p:cNvPr>
          <p:cNvSpPr txBox="1"/>
          <p:nvPr/>
        </p:nvSpPr>
        <p:spPr>
          <a:xfrm>
            <a:off x="1763308" y="4361705"/>
            <a:ext cx="944490" cy="276999"/>
          </a:xfrm>
          <a:prstGeom prst="rect">
            <a:avLst/>
          </a:prstGeom>
          <a:noFill/>
        </p:spPr>
        <p:txBody>
          <a:bodyPr wrap="none" rtlCol="0">
            <a:spAutoFit/>
          </a:bodyPr>
          <a:lstStyle/>
          <a:p>
            <a:pPr algn="ctr"/>
            <a:r>
              <a:rPr lang="fr-FR" sz="1200" dirty="0">
                <a:latin typeface="Arial" panose="020B0604020202020204" pitchFamily="34" charset="0"/>
                <a:cs typeface="Arial" panose="020B0604020202020204" pitchFamily="34" charset="0"/>
              </a:rPr>
              <a:t>ID, widgets</a:t>
            </a:r>
          </a:p>
        </p:txBody>
      </p:sp>
      <p:pic>
        <p:nvPicPr>
          <p:cNvPr id="25" name="Image 24">
            <a:extLst>
              <a:ext uri="{FF2B5EF4-FFF2-40B4-BE49-F238E27FC236}">
                <a16:creationId xmlns:a16="http://schemas.microsoft.com/office/drawing/2014/main" id="{D238C314-8C83-4E47-A667-F18C7B6D3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8" y="3792560"/>
            <a:ext cx="1235634" cy="738485"/>
          </a:xfrm>
          <a:prstGeom prst="rect">
            <a:avLst/>
          </a:prstGeom>
        </p:spPr>
      </p:pic>
      <p:sp>
        <p:nvSpPr>
          <p:cNvPr id="3" name="Signe de multiplication 2">
            <a:extLst>
              <a:ext uri="{FF2B5EF4-FFF2-40B4-BE49-F238E27FC236}">
                <a16:creationId xmlns:a16="http://schemas.microsoft.com/office/drawing/2014/main" id="{BF97C925-4FB8-4671-B95C-265A305B46B3}"/>
              </a:ext>
            </a:extLst>
          </p:cNvPr>
          <p:cNvSpPr/>
          <p:nvPr/>
        </p:nvSpPr>
        <p:spPr>
          <a:xfrm>
            <a:off x="3096525" y="2995947"/>
            <a:ext cx="254000" cy="254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215194-6494-4C1C-9775-227F176ACDB7}"/>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054716" y="4911115"/>
            <a:ext cx="682866" cy="682866"/>
          </a:xfrm>
          <a:prstGeom prst="rect">
            <a:avLst/>
          </a:prstGeom>
        </p:spPr>
      </p:pic>
      <p:sp>
        <p:nvSpPr>
          <p:cNvPr id="47" name="ZoneTexte 46">
            <a:extLst>
              <a:ext uri="{FF2B5EF4-FFF2-40B4-BE49-F238E27FC236}">
                <a16:creationId xmlns:a16="http://schemas.microsoft.com/office/drawing/2014/main" id="{339D774E-DCBD-4DFF-9AB3-87F4610C89B4}"/>
              </a:ext>
            </a:extLst>
          </p:cNvPr>
          <p:cNvSpPr txBox="1"/>
          <p:nvPr/>
        </p:nvSpPr>
        <p:spPr>
          <a:xfrm>
            <a:off x="7691710" y="4604886"/>
            <a:ext cx="1414110" cy="30777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model.pkl</a:t>
            </a:r>
            <a:endParaRPr kumimoji="0" lang="fr-F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pic>
        <p:nvPicPr>
          <p:cNvPr id="9" name="Image 8">
            <a:extLst>
              <a:ext uri="{FF2B5EF4-FFF2-40B4-BE49-F238E27FC236}">
                <a16:creationId xmlns:a16="http://schemas.microsoft.com/office/drawing/2014/main" id="{CCEC5B39-E6C1-4CE3-8DE9-A419385C8C74}"/>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886726" y="5693634"/>
            <a:ext cx="697655" cy="696262"/>
          </a:xfrm>
          <a:prstGeom prst="rect">
            <a:avLst/>
          </a:prstGeom>
        </p:spPr>
      </p:pic>
      <p:sp>
        <p:nvSpPr>
          <p:cNvPr id="49" name="Rectangle : coins arrondis 48">
            <a:extLst>
              <a:ext uri="{FF2B5EF4-FFF2-40B4-BE49-F238E27FC236}">
                <a16:creationId xmlns:a16="http://schemas.microsoft.com/office/drawing/2014/main" id="{CD0DDC29-144F-4811-B5A3-92805085C9BC}"/>
              </a:ext>
            </a:extLst>
          </p:cNvPr>
          <p:cNvSpPr/>
          <p:nvPr/>
        </p:nvSpPr>
        <p:spPr>
          <a:xfrm>
            <a:off x="2838879" y="4662997"/>
            <a:ext cx="1381491" cy="1179104"/>
          </a:xfrm>
          <a:prstGeom prst="roundRect">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dashboard.py</a:t>
            </a:r>
          </a:p>
        </p:txBody>
      </p:sp>
      <p:pic>
        <p:nvPicPr>
          <p:cNvPr id="10" name="Image 9">
            <a:extLst>
              <a:ext uri="{FF2B5EF4-FFF2-40B4-BE49-F238E27FC236}">
                <a16:creationId xmlns:a16="http://schemas.microsoft.com/office/drawing/2014/main" id="{D25C559F-2BB8-4289-AC1E-76DF3DED3DA2}"/>
              </a:ext>
            </a:extLst>
          </p:cNvPr>
          <p:cNvPicPr>
            <a:picLocks noChangeAspect="1"/>
          </p:cNvPicPr>
          <p:nvPr/>
        </p:nvPicPr>
        <p:blipFill>
          <a:blip r:embed="rId7"/>
          <a:stretch>
            <a:fillRect/>
          </a:stretch>
        </p:blipFill>
        <p:spPr>
          <a:xfrm>
            <a:off x="659735" y="4814711"/>
            <a:ext cx="577897" cy="425940"/>
          </a:xfrm>
          <a:prstGeom prst="rect">
            <a:avLst/>
          </a:prstGeom>
        </p:spPr>
      </p:pic>
      <p:pic>
        <p:nvPicPr>
          <p:cNvPr id="54" name="Image 53">
            <a:extLst>
              <a:ext uri="{FF2B5EF4-FFF2-40B4-BE49-F238E27FC236}">
                <a16:creationId xmlns:a16="http://schemas.microsoft.com/office/drawing/2014/main" id="{591E53D2-5402-4FB1-A237-4AC7F5692099}"/>
              </a:ext>
            </a:extLst>
          </p:cNvPr>
          <p:cNvPicPr>
            <a:picLocks noChangeAspect="1"/>
          </p:cNvPicPr>
          <p:nvPr/>
        </p:nvPicPr>
        <p:blipFill>
          <a:blip r:embed="rId7"/>
          <a:stretch>
            <a:fillRect/>
          </a:stretch>
        </p:blipFill>
        <p:spPr>
          <a:xfrm>
            <a:off x="1194305" y="2109755"/>
            <a:ext cx="577897" cy="425940"/>
          </a:xfrm>
          <a:prstGeom prst="rect">
            <a:avLst/>
          </a:prstGeom>
        </p:spPr>
      </p:pic>
      <p:cxnSp>
        <p:nvCxnSpPr>
          <p:cNvPr id="55" name="Connecteur droit avec flèche 54">
            <a:extLst>
              <a:ext uri="{FF2B5EF4-FFF2-40B4-BE49-F238E27FC236}">
                <a16:creationId xmlns:a16="http://schemas.microsoft.com/office/drawing/2014/main" id="{BA1D46F4-0A00-4C86-B7F1-8CEA97970FAD}"/>
              </a:ext>
            </a:extLst>
          </p:cNvPr>
          <p:cNvCxnSpPr>
            <a:cxnSpLocks/>
          </p:cNvCxnSpPr>
          <p:nvPr/>
        </p:nvCxnSpPr>
        <p:spPr>
          <a:xfrm>
            <a:off x="7098127" y="4758775"/>
            <a:ext cx="503296" cy="0"/>
          </a:xfrm>
          <a:prstGeom prst="straightConnector1">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6" name="Connecteur droit avec flèche 55">
            <a:extLst>
              <a:ext uri="{FF2B5EF4-FFF2-40B4-BE49-F238E27FC236}">
                <a16:creationId xmlns:a16="http://schemas.microsoft.com/office/drawing/2014/main" id="{4741DA72-B5E3-49AC-9886-FD5FF3FB9127}"/>
              </a:ext>
            </a:extLst>
          </p:cNvPr>
          <p:cNvCxnSpPr>
            <a:cxnSpLocks/>
          </p:cNvCxnSpPr>
          <p:nvPr/>
        </p:nvCxnSpPr>
        <p:spPr>
          <a:xfrm flipH="1">
            <a:off x="7118268" y="5682092"/>
            <a:ext cx="463015" cy="0"/>
          </a:xfrm>
          <a:prstGeom prst="straightConnector1">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592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 17">
            <a:extLst>
              <a:ext uri="{FF2B5EF4-FFF2-40B4-BE49-F238E27FC236}">
                <a16:creationId xmlns:a16="http://schemas.microsoft.com/office/drawing/2014/main" id="{11B25C58-037B-457A-8E9B-ADC17E8E77E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237657" y="2054592"/>
            <a:ext cx="3264250" cy="3917099"/>
          </a:xfrm>
          <a:prstGeom prst="rect">
            <a:avLst/>
          </a:prstGeom>
          <a:effectLst>
            <a:outerShdw blurRad="50800" dist="38100" dir="2700000" algn="tl" rotWithShape="0">
              <a:prstClr val="black">
                <a:alpha val="40000"/>
              </a:prstClr>
            </a:outerShdw>
          </a:effectLst>
        </p:spPr>
      </p:pic>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2415790"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B. Arborescence du projet</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8</a:t>
            </a:fld>
            <a:endParaRPr lang="fr-FR"/>
          </a:p>
        </p:txBody>
      </p:sp>
      <p:cxnSp>
        <p:nvCxnSpPr>
          <p:cNvPr id="16" name="Connecteur droit avec flèche 15">
            <a:extLst>
              <a:ext uri="{FF2B5EF4-FFF2-40B4-BE49-F238E27FC236}">
                <a16:creationId xmlns:a16="http://schemas.microsoft.com/office/drawing/2014/main" id="{69658A47-0E56-4D67-A63F-7FC3D79E00C4}"/>
              </a:ext>
            </a:extLst>
          </p:cNvPr>
          <p:cNvCxnSpPr>
            <a:cxnSpLocks/>
            <a:stCxn id="60" idx="1"/>
            <a:endCxn id="117" idx="6"/>
          </p:cNvCxnSpPr>
          <p:nvPr/>
        </p:nvCxnSpPr>
        <p:spPr>
          <a:xfrm flipH="1">
            <a:off x="1789642" y="1723980"/>
            <a:ext cx="2850090" cy="636140"/>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ZoneTexte 59">
            <a:extLst>
              <a:ext uri="{FF2B5EF4-FFF2-40B4-BE49-F238E27FC236}">
                <a16:creationId xmlns:a16="http://schemas.microsoft.com/office/drawing/2014/main" id="{C4F85A30-369D-493A-BBFB-D8A17BA2DD77}"/>
              </a:ext>
            </a:extLst>
          </p:cNvPr>
          <p:cNvSpPr txBox="1"/>
          <p:nvPr/>
        </p:nvSpPr>
        <p:spPr>
          <a:xfrm>
            <a:off x="4639732" y="1570091"/>
            <a:ext cx="3578579"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Gestion </a:t>
            </a:r>
            <a:r>
              <a:rPr lang="fr-FR" sz="1400" dirty="0">
                <a:latin typeface="Arial" panose="020B0604020202020204" pitchFamily="34" charset="0"/>
                <a:cs typeface="Arial" panose="020B0604020202020204" pitchFamily="34" charset="0"/>
              </a:rPr>
              <a:t>de la page web</a:t>
            </a:r>
          </a:p>
        </p:txBody>
      </p:sp>
      <p:cxnSp>
        <p:nvCxnSpPr>
          <p:cNvPr id="66" name="Connecteur droit avec flèche 65">
            <a:extLst>
              <a:ext uri="{FF2B5EF4-FFF2-40B4-BE49-F238E27FC236}">
                <a16:creationId xmlns:a16="http://schemas.microsoft.com/office/drawing/2014/main" id="{B7903A96-AA07-4CAA-A78C-2BACD7BB724A}"/>
              </a:ext>
            </a:extLst>
          </p:cNvPr>
          <p:cNvCxnSpPr>
            <a:cxnSpLocks/>
            <a:stCxn id="67" idx="1"/>
            <a:endCxn id="116" idx="6"/>
          </p:cNvCxnSpPr>
          <p:nvPr/>
        </p:nvCxnSpPr>
        <p:spPr>
          <a:xfrm flipH="1">
            <a:off x="2218267" y="2751307"/>
            <a:ext cx="2421466" cy="353668"/>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ZoneTexte 66">
            <a:extLst>
              <a:ext uri="{FF2B5EF4-FFF2-40B4-BE49-F238E27FC236}">
                <a16:creationId xmlns:a16="http://schemas.microsoft.com/office/drawing/2014/main" id="{8BF91CA6-582C-4E06-BF6B-1C0B7FB1E6D4}"/>
              </a:ext>
            </a:extLst>
          </p:cNvPr>
          <p:cNvSpPr txBox="1"/>
          <p:nvPr/>
        </p:nvSpPr>
        <p:spPr>
          <a:xfrm>
            <a:off x="4639733" y="2597418"/>
            <a:ext cx="385073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Modèle de classification </a:t>
            </a:r>
            <a:r>
              <a:rPr lang="fr-FR" sz="1400" dirty="0">
                <a:latin typeface="Arial" panose="020B0604020202020204" pitchFamily="34" charset="0"/>
                <a:cs typeface="Arial" panose="020B0604020202020204" pitchFamily="34" charset="0"/>
              </a:rPr>
              <a:t>entraîné et sérialisé</a:t>
            </a:r>
          </a:p>
        </p:txBody>
      </p:sp>
      <p:cxnSp>
        <p:nvCxnSpPr>
          <p:cNvPr id="81" name="Connecteur droit avec flèche 80">
            <a:extLst>
              <a:ext uri="{FF2B5EF4-FFF2-40B4-BE49-F238E27FC236}">
                <a16:creationId xmlns:a16="http://schemas.microsoft.com/office/drawing/2014/main" id="{2AE470DE-605F-440E-8660-2668939CDA31}"/>
              </a:ext>
            </a:extLst>
          </p:cNvPr>
          <p:cNvCxnSpPr>
            <a:cxnSpLocks/>
            <a:stCxn id="82" idx="1"/>
            <a:endCxn id="118" idx="6"/>
          </p:cNvCxnSpPr>
          <p:nvPr/>
        </p:nvCxnSpPr>
        <p:spPr>
          <a:xfrm flipH="1">
            <a:off x="2282189" y="3211837"/>
            <a:ext cx="2357544" cy="93490"/>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2" name="ZoneTexte 81">
            <a:extLst>
              <a:ext uri="{FF2B5EF4-FFF2-40B4-BE49-F238E27FC236}">
                <a16:creationId xmlns:a16="http://schemas.microsoft.com/office/drawing/2014/main" id="{8A27A264-FE21-4DFD-9C7C-F596B02C4859}"/>
              </a:ext>
            </a:extLst>
          </p:cNvPr>
          <p:cNvSpPr txBox="1"/>
          <p:nvPr/>
        </p:nvSpPr>
        <p:spPr>
          <a:xfrm>
            <a:off x="4639733" y="3057948"/>
            <a:ext cx="1539204" cy="307777"/>
          </a:xfrm>
          <a:prstGeom prst="rect">
            <a:avLst/>
          </a:prstGeom>
          <a:noFill/>
        </p:spPr>
        <p:txBody>
          <a:bodyPr wrap="none" rtlCol="0">
            <a:spAutoFit/>
          </a:bodyPr>
          <a:lstStyle/>
          <a:p>
            <a:r>
              <a:rPr lang="fr-FR" sz="1400" dirty="0">
                <a:latin typeface="Arial" panose="020B0604020202020204" pitchFamily="34" charset="0"/>
                <a:cs typeface="Arial" panose="020B0604020202020204" pitchFamily="34" charset="0"/>
              </a:rPr>
              <a:t>Notebook </a:t>
            </a:r>
            <a:r>
              <a:rPr lang="fr-FR" sz="1400" b="1" dirty="0">
                <a:latin typeface="Arial" panose="020B0604020202020204" pitchFamily="34" charset="0"/>
                <a:cs typeface="Arial" panose="020B0604020202020204" pitchFamily="34" charset="0"/>
              </a:rPr>
              <a:t>d’EDA</a:t>
            </a:r>
          </a:p>
        </p:txBody>
      </p:sp>
      <p:sp>
        <p:nvSpPr>
          <p:cNvPr id="84" name="ZoneTexte 83">
            <a:extLst>
              <a:ext uri="{FF2B5EF4-FFF2-40B4-BE49-F238E27FC236}">
                <a16:creationId xmlns:a16="http://schemas.microsoft.com/office/drawing/2014/main" id="{C5AF4A78-5B0F-4E72-AB5F-C9B17C4071D9}"/>
              </a:ext>
            </a:extLst>
          </p:cNvPr>
          <p:cNvSpPr txBox="1"/>
          <p:nvPr/>
        </p:nvSpPr>
        <p:spPr>
          <a:xfrm>
            <a:off x="4639733" y="3518478"/>
            <a:ext cx="4373313"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Notebook d’</a:t>
            </a:r>
            <a:r>
              <a:rPr lang="fr-FR" sz="1400" b="1" dirty="0">
                <a:latin typeface="Arial" panose="020B0604020202020204" pitchFamily="34" charset="0"/>
                <a:cs typeface="Arial" panose="020B0604020202020204" pitchFamily="34" charset="0"/>
              </a:rPr>
              <a:t>élaboration du modèle</a:t>
            </a:r>
          </a:p>
        </p:txBody>
      </p:sp>
      <p:cxnSp>
        <p:nvCxnSpPr>
          <p:cNvPr id="93" name="Connecteur droit avec flèche 92">
            <a:extLst>
              <a:ext uri="{FF2B5EF4-FFF2-40B4-BE49-F238E27FC236}">
                <a16:creationId xmlns:a16="http://schemas.microsoft.com/office/drawing/2014/main" id="{939F3D04-43FF-4F97-B4CF-A230275A88D5}"/>
              </a:ext>
            </a:extLst>
          </p:cNvPr>
          <p:cNvCxnSpPr>
            <a:cxnSpLocks/>
            <a:stCxn id="84" idx="1"/>
            <a:endCxn id="119" idx="6"/>
          </p:cNvCxnSpPr>
          <p:nvPr/>
        </p:nvCxnSpPr>
        <p:spPr>
          <a:xfrm flipH="1" flipV="1">
            <a:off x="3241084" y="3488172"/>
            <a:ext cx="1398649" cy="184195"/>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6" name="ZoneTexte 95">
            <a:extLst>
              <a:ext uri="{FF2B5EF4-FFF2-40B4-BE49-F238E27FC236}">
                <a16:creationId xmlns:a16="http://schemas.microsoft.com/office/drawing/2014/main" id="{B8CE46B7-8CA1-47D2-9793-99F3F7072A05}"/>
              </a:ext>
            </a:extLst>
          </p:cNvPr>
          <p:cNvSpPr txBox="1"/>
          <p:nvPr/>
        </p:nvSpPr>
        <p:spPr>
          <a:xfrm>
            <a:off x="4639733" y="3979007"/>
            <a:ext cx="4425245" cy="738664"/>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Script</a:t>
            </a:r>
            <a:r>
              <a:rPr lang="fr-FR" sz="1400" dirty="0">
                <a:latin typeface="Arial" panose="020B0604020202020204" pitchFamily="34" charset="0"/>
                <a:cs typeface="Arial" panose="020B0604020202020204" pitchFamily="34" charset="0"/>
              </a:rPr>
              <a:t> de sélection des caractéristiques, de requête de score auprès du modèle, et d’élaboration des graphiques.</a:t>
            </a:r>
          </a:p>
        </p:txBody>
      </p:sp>
      <p:cxnSp>
        <p:nvCxnSpPr>
          <p:cNvPr id="97" name="Connecteur droit avec flèche 96">
            <a:extLst>
              <a:ext uri="{FF2B5EF4-FFF2-40B4-BE49-F238E27FC236}">
                <a16:creationId xmlns:a16="http://schemas.microsoft.com/office/drawing/2014/main" id="{21E3572F-C892-4B8E-80F9-0676ECC2CE15}"/>
              </a:ext>
            </a:extLst>
          </p:cNvPr>
          <p:cNvCxnSpPr>
            <a:cxnSpLocks/>
            <a:stCxn id="96" idx="1"/>
            <a:endCxn id="120" idx="6"/>
          </p:cNvCxnSpPr>
          <p:nvPr/>
        </p:nvCxnSpPr>
        <p:spPr>
          <a:xfrm flipH="1" flipV="1">
            <a:off x="2218267" y="3681953"/>
            <a:ext cx="2421466" cy="666386"/>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8" name="ZoneTexte 97">
            <a:extLst>
              <a:ext uri="{FF2B5EF4-FFF2-40B4-BE49-F238E27FC236}">
                <a16:creationId xmlns:a16="http://schemas.microsoft.com/office/drawing/2014/main" id="{B6E60D2C-8209-499E-8E2D-2BCABA409EFD}"/>
              </a:ext>
            </a:extLst>
          </p:cNvPr>
          <p:cNvSpPr txBox="1"/>
          <p:nvPr/>
        </p:nvSpPr>
        <p:spPr>
          <a:xfrm>
            <a:off x="4639733" y="5330338"/>
            <a:ext cx="4373313"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Données</a:t>
            </a:r>
            <a:r>
              <a:rPr lang="fr-FR" sz="1400" dirty="0">
                <a:latin typeface="Arial" panose="020B0604020202020204" pitchFamily="34" charset="0"/>
                <a:cs typeface="Arial" panose="020B0604020202020204" pitchFamily="34" charset="0"/>
              </a:rPr>
              <a:t> </a:t>
            </a:r>
            <a:r>
              <a:rPr lang="fr-FR" sz="1400" b="1" dirty="0">
                <a:latin typeface="Arial" panose="020B0604020202020204" pitchFamily="34" charset="0"/>
                <a:cs typeface="Arial" panose="020B0604020202020204" pitchFamily="34" charset="0"/>
              </a:rPr>
              <a:t>d’entrée</a:t>
            </a:r>
          </a:p>
        </p:txBody>
      </p:sp>
      <p:cxnSp>
        <p:nvCxnSpPr>
          <p:cNvPr id="99" name="Connecteur droit avec flèche 98">
            <a:extLst>
              <a:ext uri="{FF2B5EF4-FFF2-40B4-BE49-F238E27FC236}">
                <a16:creationId xmlns:a16="http://schemas.microsoft.com/office/drawing/2014/main" id="{6080911C-1AB9-4949-AEA8-008478A51A44}"/>
              </a:ext>
            </a:extLst>
          </p:cNvPr>
          <p:cNvCxnSpPr>
            <a:cxnSpLocks/>
            <a:stCxn id="98" idx="1"/>
            <a:endCxn id="115" idx="1"/>
          </p:cNvCxnSpPr>
          <p:nvPr/>
        </p:nvCxnSpPr>
        <p:spPr>
          <a:xfrm flipH="1" flipV="1">
            <a:off x="2714625" y="5017922"/>
            <a:ext cx="1925108" cy="466305"/>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6" name="Ellipse 115">
            <a:extLst>
              <a:ext uri="{FF2B5EF4-FFF2-40B4-BE49-F238E27FC236}">
                <a16:creationId xmlns:a16="http://schemas.microsoft.com/office/drawing/2014/main" id="{A52577E5-CB33-4423-9324-457C672846A7}"/>
              </a:ext>
            </a:extLst>
          </p:cNvPr>
          <p:cNvSpPr/>
          <p:nvPr/>
        </p:nvSpPr>
        <p:spPr>
          <a:xfrm>
            <a:off x="857955" y="3004128"/>
            <a:ext cx="1360312"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7" name="Ellipse 116">
            <a:extLst>
              <a:ext uri="{FF2B5EF4-FFF2-40B4-BE49-F238E27FC236}">
                <a16:creationId xmlns:a16="http://schemas.microsoft.com/office/drawing/2014/main" id="{1DF2643B-6049-44E4-8FB9-0AB8F6E003DA}"/>
              </a:ext>
            </a:extLst>
          </p:cNvPr>
          <p:cNvSpPr/>
          <p:nvPr/>
        </p:nvSpPr>
        <p:spPr>
          <a:xfrm>
            <a:off x="429330" y="2259273"/>
            <a:ext cx="1360312"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8" name="Ellipse 117">
            <a:extLst>
              <a:ext uri="{FF2B5EF4-FFF2-40B4-BE49-F238E27FC236}">
                <a16:creationId xmlns:a16="http://schemas.microsoft.com/office/drawing/2014/main" id="{98320F85-FF91-4185-A654-799EDDFA4C62}"/>
              </a:ext>
            </a:extLst>
          </p:cNvPr>
          <p:cNvSpPr/>
          <p:nvPr/>
        </p:nvSpPr>
        <p:spPr>
          <a:xfrm>
            <a:off x="819618" y="3204480"/>
            <a:ext cx="1462571"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9" name="Ellipse 118">
            <a:extLst>
              <a:ext uri="{FF2B5EF4-FFF2-40B4-BE49-F238E27FC236}">
                <a16:creationId xmlns:a16="http://schemas.microsoft.com/office/drawing/2014/main" id="{47BC62CD-0AF8-48A8-ADF4-C81F0235863C}"/>
              </a:ext>
            </a:extLst>
          </p:cNvPr>
          <p:cNvSpPr/>
          <p:nvPr/>
        </p:nvSpPr>
        <p:spPr>
          <a:xfrm>
            <a:off x="819618" y="3387325"/>
            <a:ext cx="2421466"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0" name="Ellipse 119">
            <a:extLst>
              <a:ext uri="{FF2B5EF4-FFF2-40B4-BE49-F238E27FC236}">
                <a16:creationId xmlns:a16="http://schemas.microsoft.com/office/drawing/2014/main" id="{C7430E32-425D-46C5-80C7-9504298AA26C}"/>
              </a:ext>
            </a:extLst>
          </p:cNvPr>
          <p:cNvSpPr/>
          <p:nvPr/>
        </p:nvSpPr>
        <p:spPr>
          <a:xfrm>
            <a:off x="819618" y="3581106"/>
            <a:ext cx="1398649"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1" name="Ellipse 120">
            <a:extLst>
              <a:ext uri="{FF2B5EF4-FFF2-40B4-BE49-F238E27FC236}">
                <a16:creationId xmlns:a16="http://schemas.microsoft.com/office/drawing/2014/main" id="{202607E6-65D2-4BCC-89CE-6623D13E0BE0}"/>
              </a:ext>
            </a:extLst>
          </p:cNvPr>
          <p:cNvSpPr/>
          <p:nvPr/>
        </p:nvSpPr>
        <p:spPr>
          <a:xfrm>
            <a:off x="819618" y="4709259"/>
            <a:ext cx="1704405"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2" name="Ellipse 121">
            <a:extLst>
              <a:ext uri="{FF2B5EF4-FFF2-40B4-BE49-F238E27FC236}">
                <a16:creationId xmlns:a16="http://schemas.microsoft.com/office/drawing/2014/main" id="{DB39EA0D-E097-45DC-A4F1-3C9AC0953C3B}"/>
              </a:ext>
            </a:extLst>
          </p:cNvPr>
          <p:cNvSpPr/>
          <p:nvPr/>
        </p:nvSpPr>
        <p:spPr>
          <a:xfrm>
            <a:off x="819618" y="4916672"/>
            <a:ext cx="1704405"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23" name="Ellipse 122">
            <a:extLst>
              <a:ext uri="{FF2B5EF4-FFF2-40B4-BE49-F238E27FC236}">
                <a16:creationId xmlns:a16="http://schemas.microsoft.com/office/drawing/2014/main" id="{3A3E1101-D297-4CDA-ACE8-8AB49478A46A}"/>
              </a:ext>
            </a:extLst>
          </p:cNvPr>
          <p:cNvSpPr/>
          <p:nvPr/>
        </p:nvSpPr>
        <p:spPr>
          <a:xfrm>
            <a:off x="819618" y="5101988"/>
            <a:ext cx="1754249"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115" name="Forme libre : forme 114">
            <a:extLst>
              <a:ext uri="{FF2B5EF4-FFF2-40B4-BE49-F238E27FC236}">
                <a16:creationId xmlns:a16="http://schemas.microsoft.com/office/drawing/2014/main" id="{07162751-01DD-467A-8819-50B0E3C15970}"/>
              </a:ext>
            </a:extLst>
          </p:cNvPr>
          <p:cNvSpPr/>
          <p:nvPr/>
        </p:nvSpPr>
        <p:spPr>
          <a:xfrm>
            <a:off x="2575560" y="4728362"/>
            <a:ext cx="139093" cy="577215"/>
          </a:xfrm>
          <a:custGeom>
            <a:avLst/>
            <a:gdLst>
              <a:gd name="connsiteX0" fmla="*/ 0 w 139093"/>
              <a:gd name="connsiteY0" fmla="*/ 0 h 577215"/>
              <a:gd name="connsiteX1" fmla="*/ 139065 w 139093"/>
              <a:gd name="connsiteY1" fmla="*/ 289560 h 577215"/>
              <a:gd name="connsiteX2" fmla="*/ 9525 w 139093"/>
              <a:gd name="connsiteY2" fmla="*/ 577215 h 577215"/>
            </a:gdLst>
            <a:ahLst/>
            <a:cxnLst>
              <a:cxn ang="0">
                <a:pos x="connsiteX0" y="connsiteY0"/>
              </a:cxn>
              <a:cxn ang="0">
                <a:pos x="connsiteX1" y="connsiteY1"/>
              </a:cxn>
              <a:cxn ang="0">
                <a:pos x="connsiteX2" y="connsiteY2"/>
              </a:cxn>
            </a:cxnLst>
            <a:rect l="l" t="t" r="r" b="b"/>
            <a:pathLst>
              <a:path w="139093" h="577215">
                <a:moveTo>
                  <a:pt x="0" y="0"/>
                </a:moveTo>
                <a:cubicBezTo>
                  <a:pt x="68739" y="96679"/>
                  <a:pt x="137478" y="193358"/>
                  <a:pt x="139065" y="289560"/>
                </a:cubicBezTo>
                <a:cubicBezTo>
                  <a:pt x="140652" y="385762"/>
                  <a:pt x="75088" y="481488"/>
                  <a:pt x="9525" y="577215"/>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8" name="ZoneTexte 27">
            <a:extLst>
              <a:ext uri="{FF2B5EF4-FFF2-40B4-BE49-F238E27FC236}">
                <a16:creationId xmlns:a16="http://schemas.microsoft.com/office/drawing/2014/main" id="{94177229-8D45-4612-893D-97E165DE8F15}"/>
              </a:ext>
            </a:extLst>
          </p:cNvPr>
          <p:cNvSpPr txBox="1"/>
          <p:nvPr/>
        </p:nvSpPr>
        <p:spPr>
          <a:xfrm>
            <a:off x="354676" y="178170"/>
            <a:ext cx="1082412"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III. L’API</a:t>
            </a:r>
          </a:p>
        </p:txBody>
      </p:sp>
      <p:cxnSp>
        <p:nvCxnSpPr>
          <p:cNvPr id="37" name="Connecteur droit avec flèche 36">
            <a:extLst>
              <a:ext uri="{FF2B5EF4-FFF2-40B4-BE49-F238E27FC236}">
                <a16:creationId xmlns:a16="http://schemas.microsoft.com/office/drawing/2014/main" id="{E751FA93-CD93-46AC-AB68-D3C27B8FD832}"/>
              </a:ext>
            </a:extLst>
          </p:cNvPr>
          <p:cNvCxnSpPr>
            <a:cxnSpLocks/>
            <a:endCxn id="48" idx="6"/>
          </p:cNvCxnSpPr>
          <p:nvPr/>
        </p:nvCxnSpPr>
        <p:spPr>
          <a:xfrm flipH="1">
            <a:off x="1520586" y="1215325"/>
            <a:ext cx="3101622" cy="951344"/>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1" name="ZoneTexte 40">
            <a:extLst>
              <a:ext uri="{FF2B5EF4-FFF2-40B4-BE49-F238E27FC236}">
                <a16:creationId xmlns:a16="http://schemas.microsoft.com/office/drawing/2014/main" id="{58DD74F7-5F26-4BD4-956D-A8ECFAFB2A0C}"/>
              </a:ext>
            </a:extLst>
          </p:cNvPr>
          <p:cNvSpPr txBox="1"/>
          <p:nvPr/>
        </p:nvSpPr>
        <p:spPr>
          <a:xfrm>
            <a:off x="4639732" y="993077"/>
            <a:ext cx="4504268" cy="307777"/>
          </a:xfrm>
          <a:prstGeom prst="rect">
            <a:avLst/>
          </a:prstGeom>
          <a:noFill/>
        </p:spPr>
        <p:txBody>
          <a:bodyPr wrap="square" rtlCol="0">
            <a:spAutoFit/>
          </a:bodyPr>
          <a:lstStyle/>
          <a:p>
            <a:r>
              <a:rPr lang="fr-FR" sz="1400" dirty="0">
                <a:latin typeface="Arial" panose="020B0604020202020204" pitchFamily="34" charset="0"/>
                <a:cs typeface="Arial" panose="020B0604020202020204" pitchFamily="34" charset="0"/>
              </a:rPr>
              <a:t>Fichiers à ignorer dans le </a:t>
            </a:r>
            <a:r>
              <a:rPr lang="fr-FR" sz="1400" b="1" dirty="0" err="1">
                <a:latin typeface="Arial" panose="020B0604020202020204" pitchFamily="34" charset="0"/>
                <a:cs typeface="Arial" panose="020B0604020202020204" pitchFamily="34" charset="0"/>
              </a:rPr>
              <a:t>versionnement</a:t>
            </a:r>
            <a:r>
              <a:rPr lang="fr-FR" sz="1400" dirty="0">
                <a:latin typeface="Arial" panose="020B0604020202020204" pitchFamily="34" charset="0"/>
                <a:cs typeface="Arial" panose="020B0604020202020204" pitchFamily="34" charset="0"/>
              </a:rPr>
              <a:t> Git</a:t>
            </a:r>
          </a:p>
        </p:txBody>
      </p:sp>
      <p:sp>
        <p:nvSpPr>
          <p:cNvPr id="44" name="ZoneTexte 43">
            <a:extLst>
              <a:ext uri="{FF2B5EF4-FFF2-40B4-BE49-F238E27FC236}">
                <a16:creationId xmlns:a16="http://schemas.microsoft.com/office/drawing/2014/main" id="{D99BB157-3D39-4130-BC55-3E3D6F416504}"/>
              </a:ext>
            </a:extLst>
          </p:cNvPr>
          <p:cNvSpPr txBox="1"/>
          <p:nvPr/>
        </p:nvSpPr>
        <p:spPr>
          <a:xfrm>
            <a:off x="4639732" y="2108701"/>
            <a:ext cx="4504268" cy="307777"/>
          </a:xfrm>
          <a:prstGeom prst="rect">
            <a:avLst/>
          </a:prstGeom>
          <a:noFill/>
        </p:spPr>
        <p:txBody>
          <a:bodyPr wrap="square" rtlCol="0">
            <a:spAutoFit/>
          </a:bodyPr>
          <a:lstStyle/>
          <a:p>
            <a:r>
              <a:rPr lang="fr-FR" sz="1400" b="1" dirty="0">
                <a:latin typeface="Arial" panose="020B0604020202020204" pitchFamily="34" charset="0"/>
                <a:cs typeface="Arial" panose="020B0604020202020204" pitchFamily="34" charset="0"/>
              </a:rPr>
              <a:t>Importations</a:t>
            </a:r>
          </a:p>
        </p:txBody>
      </p:sp>
      <p:cxnSp>
        <p:nvCxnSpPr>
          <p:cNvPr id="45" name="Connecteur droit avec flèche 44">
            <a:extLst>
              <a:ext uri="{FF2B5EF4-FFF2-40B4-BE49-F238E27FC236}">
                <a16:creationId xmlns:a16="http://schemas.microsoft.com/office/drawing/2014/main" id="{2A2736A7-71E3-4A52-B8C8-4FD86D67B131}"/>
              </a:ext>
            </a:extLst>
          </p:cNvPr>
          <p:cNvCxnSpPr>
            <a:cxnSpLocks/>
            <a:stCxn id="44" idx="1"/>
            <a:endCxn id="47" idx="6"/>
          </p:cNvCxnSpPr>
          <p:nvPr/>
        </p:nvCxnSpPr>
        <p:spPr>
          <a:xfrm flipH="1">
            <a:off x="2041172" y="2262590"/>
            <a:ext cx="2598560" cy="295267"/>
          </a:xfrm>
          <a:prstGeom prst="straightConnector1">
            <a:avLst/>
          </a:prstGeom>
          <a:ln w="31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7" name="Ellipse 46">
            <a:extLst>
              <a:ext uri="{FF2B5EF4-FFF2-40B4-BE49-F238E27FC236}">
                <a16:creationId xmlns:a16="http://schemas.microsoft.com/office/drawing/2014/main" id="{21013266-1D61-4171-AD06-EB63330B60CB}"/>
              </a:ext>
            </a:extLst>
          </p:cNvPr>
          <p:cNvSpPr/>
          <p:nvPr/>
        </p:nvSpPr>
        <p:spPr>
          <a:xfrm>
            <a:off x="429329" y="2457010"/>
            <a:ext cx="1611843"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C77D1355-6064-486C-B67F-F0C9C4EC671E}"/>
              </a:ext>
            </a:extLst>
          </p:cNvPr>
          <p:cNvSpPr/>
          <p:nvPr/>
        </p:nvSpPr>
        <p:spPr>
          <a:xfrm>
            <a:off x="429329" y="2065822"/>
            <a:ext cx="1091257" cy="201693"/>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5393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ZoneTexte 197">
            <a:extLst>
              <a:ext uri="{FF2B5EF4-FFF2-40B4-BE49-F238E27FC236}">
                <a16:creationId xmlns:a16="http://schemas.microsoft.com/office/drawing/2014/main" id="{E93ABDDF-31A2-4786-B432-42CC39065756}"/>
              </a:ext>
            </a:extLst>
          </p:cNvPr>
          <p:cNvSpPr txBox="1"/>
          <p:nvPr/>
        </p:nvSpPr>
        <p:spPr>
          <a:xfrm>
            <a:off x="354676" y="848118"/>
            <a:ext cx="1358064" cy="307777"/>
          </a:xfrm>
          <a:prstGeom prst="rect">
            <a:avLst/>
          </a:prstGeom>
          <a:noFill/>
        </p:spPr>
        <p:txBody>
          <a:bodyPr wrap="none" rtlCol="0">
            <a:spAutoFit/>
          </a:bodyPr>
          <a:lstStyle/>
          <a:p>
            <a:r>
              <a:rPr lang="fr-FR" sz="1400" b="1" dirty="0">
                <a:latin typeface="Arial" panose="020B0604020202020204" pitchFamily="34" charset="0"/>
                <a:cs typeface="Arial" panose="020B0604020202020204" pitchFamily="34" charset="0"/>
              </a:rPr>
              <a:t>C. Les scripts</a:t>
            </a:r>
          </a:p>
        </p:txBody>
      </p:sp>
      <p:cxnSp>
        <p:nvCxnSpPr>
          <p:cNvPr id="199" name="Connecteur droit 198">
            <a:extLst>
              <a:ext uri="{FF2B5EF4-FFF2-40B4-BE49-F238E27FC236}">
                <a16:creationId xmlns:a16="http://schemas.microsoft.com/office/drawing/2014/main" id="{29E3F7A1-11ED-4A93-9BE3-66AB4C1CB811}"/>
              </a:ext>
            </a:extLst>
          </p:cNvPr>
          <p:cNvCxnSpPr/>
          <p:nvPr/>
        </p:nvCxnSpPr>
        <p:spPr>
          <a:xfrm>
            <a:off x="354676" y="703811"/>
            <a:ext cx="8379229" cy="0"/>
          </a:xfrm>
          <a:prstGeom prst="line">
            <a:avLst/>
          </a:prstGeom>
        </p:spPr>
        <p:style>
          <a:lnRef idx="1">
            <a:schemeClr val="accent2"/>
          </a:lnRef>
          <a:fillRef idx="0">
            <a:schemeClr val="accent2"/>
          </a:fillRef>
          <a:effectRef idx="0">
            <a:schemeClr val="accent2"/>
          </a:effectRef>
          <a:fontRef idx="minor">
            <a:schemeClr val="tx1"/>
          </a:fontRef>
        </p:style>
      </p:cxnSp>
      <p:sp>
        <p:nvSpPr>
          <p:cNvPr id="4" name="Espace réservé du numéro de diapositive 3">
            <a:extLst>
              <a:ext uri="{FF2B5EF4-FFF2-40B4-BE49-F238E27FC236}">
                <a16:creationId xmlns:a16="http://schemas.microsoft.com/office/drawing/2014/main" id="{96F2CE46-0085-4A82-97FA-2B8A5D57E1A7}"/>
              </a:ext>
            </a:extLst>
          </p:cNvPr>
          <p:cNvSpPr>
            <a:spLocks noGrp="1"/>
          </p:cNvSpPr>
          <p:nvPr>
            <p:ph type="sldNum" sz="quarter" idx="12"/>
          </p:nvPr>
        </p:nvSpPr>
        <p:spPr/>
        <p:txBody>
          <a:bodyPr/>
          <a:lstStyle/>
          <a:p>
            <a:fld id="{50902F5D-93A0-47DA-BFBC-C6664F86D8C4}" type="slidenum">
              <a:rPr lang="fr-FR" smtClean="0"/>
              <a:t>9</a:t>
            </a:fld>
            <a:endParaRPr lang="fr-FR"/>
          </a:p>
        </p:txBody>
      </p:sp>
      <p:sp>
        <p:nvSpPr>
          <p:cNvPr id="28" name="ZoneTexte 27">
            <a:extLst>
              <a:ext uri="{FF2B5EF4-FFF2-40B4-BE49-F238E27FC236}">
                <a16:creationId xmlns:a16="http://schemas.microsoft.com/office/drawing/2014/main" id="{94177229-8D45-4612-893D-97E165DE8F15}"/>
              </a:ext>
            </a:extLst>
          </p:cNvPr>
          <p:cNvSpPr txBox="1"/>
          <p:nvPr/>
        </p:nvSpPr>
        <p:spPr>
          <a:xfrm>
            <a:off x="354676" y="178170"/>
            <a:ext cx="1082412" cy="369332"/>
          </a:xfrm>
          <a:prstGeom prst="rect">
            <a:avLst/>
          </a:prstGeom>
          <a:noFill/>
        </p:spPr>
        <p:txBody>
          <a:bodyPr wrap="none" rtlCol="0">
            <a:spAutoFit/>
          </a:bodyPr>
          <a:lstStyle/>
          <a:p>
            <a:r>
              <a:rPr lang="fr-FR" b="1" dirty="0">
                <a:latin typeface="Arial" panose="020B0604020202020204" pitchFamily="34" charset="0"/>
                <a:cs typeface="Arial" panose="020B0604020202020204" pitchFamily="34" charset="0"/>
              </a:rPr>
              <a:t>III. L’API</a:t>
            </a:r>
          </a:p>
        </p:txBody>
      </p:sp>
      <p:sp>
        <p:nvSpPr>
          <p:cNvPr id="36" name="Rectangle : coins arrondis 35">
            <a:extLst>
              <a:ext uri="{FF2B5EF4-FFF2-40B4-BE49-F238E27FC236}">
                <a16:creationId xmlns:a16="http://schemas.microsoft.com/office/drawing/2014/main" id="{C19A9D09-3257-4D2C-91B6-D100396C61CF}"/>
              </a:ext>
            </a:extLst>
          </p:cNvPr>
          <p:cNvSpPr/>
          <p:nvPr/>
        </p:nvSpPr>
        <p:spPr>
          <a:xfrm>
            <a:off x="5078201" y="1248715"/>
            <a:ext cx="3960000" cy="5174653"/>
          </a:xfrm>
          <a:prstGeom prst="roundRect">
            <a:avLst>
              <a:gd name="adj" fmla="val 3334"/>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prediction.py</a:t>
            </a:r>
          </a:p>
          <a:p>
            <a:pPr algn="ctr"/>
            <a:r>
              <a:rPr lang="fr-FR" sz="1400" dirty="0">
                <a:solidFill>
                  <a:schemeClr val="tx1"/>
                </a:solidFill>
                <a:latin typeface="Arial" panose="020B0604020202020204" pitchFamily="34" charset="0"/>
                <a:cs typeface="Arial" panose="020B0604020202020204" pitchFamily="34" charset="0"/>
              </a:rPr>
              <a:t>466 </a:t>
            </a:r>
            <a:r>
              <a:rPr lang="fr-FR" sz="1400" dirty="0" err="1">
                <a:solidFill>
                  <a:schemeClr val="tx1"/>
                </a:solidFill>
                <a:latin typeface="Arial" panose="020B0604020202020204" pitchFamily="34" charset="0"/>
                <a:cs typeface="Arial" panose="020B0604020202020204" pitchFamily="34" charset="0"/>
              </a:rPr>
              <a:t>sloc</a:t>
            </a:r>
            <a:endParaRPr lang="fr-FR" sz="1400" dirty="0">
              <a:solidFill>
                <a:schemeClr val="tx1"/>
              </a:solidFill>
              <a:latin typeface="Arial" panose="020B0604020202020204" pitchFamily="34" charset="0"/>
              <a:cs typeface="Arial" panose="020B0604020202020204" pitchFamily="34" charset="0"/>
            </a:endParaRPr>
          </a:p>
        </p:txBody>
      </p:sp>
      <p:sp>
        <p:nvSpPr>
          <p:cNvPr id="38" name="Rectangle : coins arrondis 37">
            <a:extLst>
              <a:ext uri="{FF2B5EF4-FFF2-40B4-BE49-F238E27FC236}">
                <a16:creationId xmlns:a16="http://schemas.microsoft.com/office/drawing/2014/main" id="{937DEC90-5233-4201-A8AE-F505AC4E20F4}"/>
              </a:ext>
            </a:extLst>
          </p:cNvPr>
          <p:cNvSpPr/>
          <p:nvPr/>
        </p:nvSpPr>
        <p:spPr>
          <a:xfrm>
            <a:off x="148768" y="1248716"/>
            <a:ext cx="3960000" cy="5174659"/>
          </a:xfrm>
          <a:prstGeom prst="roundRect">
            <a:avLst>
              <a:gd name="adj" fmla="val 3334"/>
            </a:avLst>
          </a:prstGeom>
          <a:solidFill>
            <a:schemeClr val="accent2">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fr-FR" sz="1400" dirty="0">
                <a:solidFill>
                  <a:schemeClr val="tx1"/>
                </a:solidFill>
                <a:latin typeface="Arial" panose="020B0604020202020204" pitchFamily="34" charset="0"/>
                <a:cs typeface="Arial" panose="020B0604020202020204" pitchFamily="34" charset="0"/>
              </a:rPr>
              <a:t>dashboard.py</a:t>
            </a:r>
          </a:p>
          <a:p>
            <a:pPr algn="ctr"/>
            <a:r>
              <a:rPr lang="fr-FR" sz="1400" dirty="0">
                <a:solidFill>
                  <a:schemeClr val="tx1"/>
                </a:solidFill>
                <a:latin typeface="Arial" panose="020B0604020202020204" pitchFamily="34" charset="0"/>
                <a:cs typeface="Arial" panose="020B0604020202020204" pitchFamily="34" charset="0"/>
              </a:rPr>
              <a:t>152 </a:t>
            </a:r>
            <a:r>
              <a:rPr lang="fr-FR" sz="1400" dirty="0" err="1">
                <a:solidFill>
                  <a:schemeClr val="tx1"/>
                </a:solidFill>
                <a:latin typeface="Arial" panose="020B0604020202020204" pitchFamily="34" charset="0"/>
                <a:cs typeface="Arial" panose="020B0604020202020204" pitchFamily="34" charset="0"/>
              </a:rPr>
              <a:t>sloc</a:t>
            </a:r>
            <a:endParaRPr lang="fr-FR" sz="1400" dirty="0">
              <a:solidFill>
                <a:schemeClr val="tx1"/>
              </a:solidFill>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3053737B-CD6B-4651-AF35-B60108CCF4CB}"/>
              </a:ext>
            </a:extLst>
          </p:cNvPr>
          <p:cNvSpPr txBox="1"/>
          <p:nvPr/>
        </p:nvSpPr>
        <p:spPr>
          <a:xfrm>
            <a:off x="334674" y="1897454"/>
            <a:ext cx="1763624"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Affichage des widgets</a:t>
            </a:r>
          </a:p>
        </p:txBody>
      </p:sp>
      <p:sp>
        <p:nvSpPr>
          <p:cNvPr id="10" name="ZoneTexte 9">
            <a:extLst>
              <a:ext uri="{FF2B5EF4-FFF2-40B4-BE49-F238E27FC236}">
                <a16:creationId xmlns:a16="http://schemas.microsoft.com/office/drawing/2014/main" id="{21BCE844-9CE7-4421-974C-6058EF28D923}"/>
              </a:ext>
            </a:extLst>
          </p:cNvPr>
          <p:cNvSpPr txBox="1"/>
          <p:nvPr/>
        </p:nvSpPr>
        <p:spPr>
          <a:xfrm>
            <a:off x="334674" y="3282923"/>
            <a:ext cx="2044149"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Affichage des graphiques</a:t>
            </a:r>
          </a:p>
        </p:txBody>
      </p:sp>
      <p:sp>
        <p:nvSpPr>
          <p:cNvPr id="12" name="ZoneTexte 11">
            <a:extLst>
              <a:ext uri="{FF2B5EF4-FFF2-40B4-BE49-F238E27FC236}">
                <a16:creationId xmlns:a16="http://schemas.microsoft.com/office/drawing/2014/main" id="{D4BF8885-6057-404E-ABC1-A70B51BA555E}"/>
              </a:ext>
            </a:extLst>
          </p:cNvPr>
          <p:cNvSpPr txBox="1"/>
          <p:nvPr/>
        </p:nvSpPr>
        <p:spPr>
          <a:xfrm>
            <a:off x="334674" y="4962528"/>
            <a:ext cx="2805576"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Gestion des modifications utilisateur</a:t>
            </a:r>
          </a:p>
        </p:txBody>
      </p:sp>
      <p:pic>
        <p:nvPicPr>
          <p:cNvPr id="15" name="Image 14">
            <a:extLst>
              <a:ext uri="{FF2B5EF4-FFF2-40B4-BE49-F238E27FC236}">
                <a16:creationId xmlns:a16="http://schemas.microsoft.com/office/drawing/2014/main" id="{7A22A370-A30A-4A07-AD50-0FAEE562766B}"/>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t="28502" b="42468"/>
          <a:stretch/>
        </p:blipFill>
        <p:spPr>
          <a:xfrm>
            <a:off x="1544198" y="2174453"/>
            <a:ext cx="1108199" cy="917532"/>
          </a:xfrm>
          <a:prstGeom prst="rect">
            <a:avLst/>
          </a:prstGeom>
          <a:effectLst>
            <a:outerShdw blurRad="50800" dist="38100" dir="2700000" algn="tl" rotWithShape="0">
              <a:prstClr val="black">
                <a:alpha val="40000"/>
              </a:prstClr>
            </a:outerShdw>
          </a:effectLst>
        </p:spPr>
      </p:pic>
      <p:pic>
        <p:nvPicPr>
          <p:cNvPr id="16" name="Image 15">
            <a:extLst>
              <a:ext uri="{FF2B5EF4-FFF2-40B4-BE49-F238E27FC236}">
                <a16:creationId xmlns:a16="http://schemas.microsoft.com/office/drawing/2014/main" id="{AEFEF744-A5C0-4881-9D8A-AF281F3F0CA0}"/>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400000"/>
                    </a14:imgEffect>
                  </a14:imgLayer>
                </a14:imgProps>
              </a:ext>
            </a:extLst>
          </a:blip>
          <a:srcRect t="9332" r="63577" b="45044"/>
          <a:stretch/>
        </p:blipFill>
        <p:spPr>
          <a:xfrm>
            <a:off x="2977412" y="3746733"/>
            <a:ext cx="1007454" cy="885822"/>
          </a:xfrm>
          <a:prstGeom prst="rect">
            <a:avLst/>
          </a:prstGeom>
          <a:effectLst>
            <a:outerShdw blurRad="50800" dist="38100" dir="2700000" algn="tl" rotWithShape="0">
              <a:prstClr val="black">
                <a:alpha val="40000"/>
              </a:prstClr>
            </a:outerShdw>
          </a:effectLst>
        </p:spPr>
      </p:pic>
      <p:pic>
        <p:nvPicPr>
          <p:cNvPr id="17" name="Image 16">
            <a:extLst>
              <a:ext uri="{FF2B5EF4-FFF2-40B4-BE49-F238E27FC236}">
                <a16:creationId xmlns:a16="http://schemas.microsoft.com/office/drawing/2014/main" id="{6F49FFD4-F019-4BB5-BFBF-E6B31C47A81A}"/>
              </a:ext>
            </a:extLst>
          </p:cNvPr>
          <p:cNvPicPr>
            <a:picLocks noChangeAspect="1"/>
          </p:cNvPicPr>
          <p:nvPr/>
        </p:nvPicPr>
        <p:blipFill rotWithShape="1">
          <a:blip r:embed="rId6">
            <a:extLst>
              <a:ext uri="{BEBA8EAE-BF5A-486C-A8C5-ECC9F3942E4B}">
                <a14:imgProps xmlns:a14="http://schemas.microsoft.com/office/drawing/2010/main">
                  <a14:imgLayer r:embed="rId7">
                    <a14:imgEffect>
                      <a14:saturation sat="400000"/>
                    </a14:imgEffect>
                  </a14:imgLayer>
                </a14:imgProps>
              </a:ext>
            </a:extLst>
          </a:blip>
          <a:srcRect t="3216" b="4478"/>
          <a:stretch/>
        </p:blipFill>
        <p:spPr>
          <a:xfrm>
            <a:off x="2939924" y="5342735"/>
            <a:ext cx="1007454" cy="920796"/>
          </a:xfrm>
          <a:prstGeom prst="rect">
            <a:avLst/>
          </a:prstGeom>
          <a:effectLst>
            <a:outerShdw blurRad="50800" dist="38100" dir="2700000" algn="tl" rotWithShape="0">
              <a:prstClr val="black">
                <a:alpha val="40000"/>
              </a:prstClr>
            </a:outerShdw>
          </a:effectLst>
        </p:spPr>
      </p:pic>
      <p:pic>
        <p:nvPicPr>
          <p:cNvPr id="18" name="Image 17">
            <a:extLst>
              <a:ext uri="{FF2B5EF4-FFF2-40B4-BE49-F238E27FC236}">
                <a16:creationId xmlns:a16="http://schemas.microsoft.com/office/drawing/2014/main" id="{3A442079-85EB-41D7-8E9C-41641C7A3D31}"/>
              </a:ext>
            </a:extLst>
          </p:cNvPr>
          <p:cNvPicPr>
            <a:picLocks noChangeAspect="1"/>
          </p:cNvPicPr>
          <p:nvPr/>
        </p:nvPicPr>
        <p:blipFill>
          <a:blip r:embed="rId8">
            <a:extLst>
              <a:ext uri="{BEBA8EAE-BF5A-486C-A8C5-ECC9F3942E4B}">
                <a14:imgProps xmlns:a14="http://schemas.microsoft.com/office/drawing/2010/main">
                  <a14:imgLayer r:embed="rId9">
                    <a14:imgEffect>
                      <a14:saturation sat="400000"/>
                    </a14:imgEffect>
                  </a14:imgLayer>
                </a14:imgProps>
              </a:ext>
            </a:extLst>
          </a:blip>
          <a:stretch>
            <a:fillRect/>
          </a:stretch>
        </p:blipFill>
        <p:spPr>
          <a:xfrm>
            <a:off x="318725" y="3746733"/>
            <a:ext cx="2604315" cy="885822"/>
          </a:xfrm>
          <a:prstGeom prst="rect">
            <a:avLst/>
          </a:prstGeom>
          <a:effectLst>
            <a:outerShdw blurRad="50800" dist="38100" dir="2700000" algn="tl" rotWithShape="0">
              <a:prstClr val="black">
                <a:alpha val="40000"/>
              </a:prstClr>
            </a:outerShdw>
          </a:effectLst>
        </p:spPr>
      </p:pic>
      <p:pic>
        <p:nvPicPr>
          <p:cNvPr id="19" name="Image 18">
            <a:extLst>
              <a:ext uri="{FF2B5EF4-FFF2-40B4-BE49-F238E27FC236}">
                <a16:creationId xmlns:a16="http://schemas.microsoft.com/office/drawing/2014/main" id="{EEC3BD2E-B1B2-485A-A9B8-AF999184169D}"/>
              </a:ext>
            </a:extLst>
          </p:cNvPr>
          <p:cNvPicPr>
            <a:picLocks noChangeAspect="1"/>
          </p:cNvPicPr>
          <p:nvPr/>
        </p:nvPicPr>
        <p:blipFill>
          <a:blip r:embed="rId10">
            <a:extLst>
              <a:ext uri="{BEBA8EAE-BF5A-486C-A8C5-ECC9F3942E4B}">
                <a14:imgProps xmlns:a14="http://schemas.microsoft.com/office/drawing/2010/main">
                  <a14:imgLayer r:embed="rId11">
                    <a14:imgEffect>
                      <a14:saturation sat="400000"/>
                    </a14:imgEffect>
                  </a14:imgLayer>
                </a14:imgProps>
              </a:ext>
            </a:extLst>
          </a:blip>
          <a:stretch>
            <a:fillRect/>
          </a:stretch>
        </p:blipFill>
        <p:spPr>
          <a:xfrm>
            <a:off x="316388" y="5350031"/>
            <a:ext cx="2557565" cy="877205"/>
          </a:xfrm>
          <a:prstGeom prst="rect">
            <a:avLst/>
          </a:prstGeom>
          <a:effectLst>
            <a:outerShdw blurRad="50800" dist="38100" dir="2700000" algn="tl" rotWithShape="0">
              <a:prstClr val="black">
                <a:alpha val="40000"/>
              </a:prstClr>
            </a:outerShdw>
          </a:effectLst>
        </p:spPr>
      </p:pic>
      <p:sp>
        <p:nvSpPr>
          <p:cNvPr id="20" name="ZoneTexte 19">
            <a:extLst>
              <a:ext uri="{FF2B5EF4-FFF2-40B4-BE49-F238E27FC236}">
                <a16:creationId xmlns:a16="http://schemas.microsoft.com/office/drawing/2014/main" id="{0C57CF7F-1EEC-4519-9622-6F226E30EBB6}"/>
              </a:ext>
            </a:extLst>
          </p:cNvPr>
          <p:cNvSpPr txBox="1"/>
          <p:nvPr/>
        </p:nvSpPr>
        <p:spPr>
          <a:xfrm>
            <a:off x="5215167" y="3278143"/>
            <a:ext cx="2534668"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Importances des caractéristiques</a:t>
            </a:r>
          </a:p>
        </p:txBody>
      </p:sp>
      <p:sp>
        <p:nvSpPr>
          <p:cNvPr id="21" name="ZoneTexte 20">
            <a:extLst>
              <a:ext uri="{FF2B5EF4-FFF2-40B4-BE49-F238E27FC236}">
                <a16:creationId xmlns:a16="http://schemas.microsoft.com/office/drawing/2014/main" id="{31BAF798-7443-48A9-B5F6-04DCA72FFB45}"/>
              </a:ext>
            </a:extLst>
          </p:cNvPr>
          <p:cNvSpPr txBox="1"/>
          <p:nvPr/>
        </p:nvSpPr>
        <p:spPr>
          <a:xfrm>
            <a:off x="5215167" y="4956618"/>
            <a:ext cx="1951175"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Création des graphiques</a:t>
            </a:r>
          </a:p>
        </p:txBody>
      </p:sp>
      <p:sp>
        <p:nvSpPr>
          <p:cNvPr id="23" name="ZoneTexte 22">
            <a:extLst>
              <a:ext uri="{FF2B5EF4-FFF2-40B4-BE49-F238E27FC236}">
                <a16:creationId xmlns:a16="http://schemas.microsoft.com/office/drawing/2014/main" id="{1CE4E74C-4E90-4E57-B98C-4725E4AC822E}"/>
              </a:ext>
            </a:extLst>
          </p:cNvPr>
          <p:cNvSpPr txBox="1"/>
          <p:nvPr/>
        </p:nvSpPr>
        <p:spPr>
          <a:xfrm>
            <a:off x="5215167" y="1936037"/>
            <a:ext cx="3230372" cy="276999"/>
          </a:xfrm>
          <a:prstGeom prst="rect">
            <a:avLst/>
          </a:prstGeom>
          <a:noFill/>
        </p:spPr>
        <p:txBody>
          <a:bodyPr wrap="none" rtlCol="0">
            <a:spAutoFit/>
          </a:bodyPr>
          <a:lstStyle/>
          <a:p>
            <a:r>
              <a:rPr lang="fr-FR" sz="1200" dirty="0">
                <a:latin typeface="Arial" panose="020B0604020202020204" pitchFamily="34" charset="0"/>
                <a:cs typeface="Arial" panose="020B0604020202020204" pitchFamily="34" charset="0"/>
              </a:rPr>
              <a:t>• Demande de prédiction au modèle entraîné</a:t>
            </a:r>
          </a:p>
        </p:txBody>
      </p:sp>
      <p:graphicFrame>
        <p:nvGraphicFramePr>
          <p:cNvPr id="45" name="Tableau 45">
            <a:extLst>
              <a:ext uri="{FF2B5EF4-FFF2-40B4-BE49-F238E27FC236}">
                <a16:creationId xmlns:a16="http://schemas.microsoft.com/office/drawing/2014/main" id="{22312C5C-8A22-4772-ABFE-5A2A7FE86F8B}"/>
              </a:ext>
            </a:extLst>
          </p:cNvPr>
          <p:cNvGraphicFramePr>
            <a:graphicFrameLocks noGrp="1"/>
          </p:cNvGraphicFramePr>
          <p:nvPr>
            <p:extLst>
              <p:ext uri="{D42A27DB-BD31-4B8C-83A1-F6EECF244321}">
                <p14:modId xmlns:p14="http://schemas.microsoft.com/office/powerpoint/2010/main" val="3639826672"/>
              </p:ext>
            </p:extLst>
          </p:nvPr>
        </p:nvGraphicFramePr>
        <p:xfrm>
          <a:off x="5538955" y="5489033"/>
          <a:ext cx="1183496" cy="540108"/>
        </p:xfrm>
        <a:graphic>
          <a:graphicData uri="http://schemas.openxmlformats.org/drawingml/2006/table">
            <a:tbl>
              <a:tblPr firstRow="1" bandRow="1">
                <a:tableStyleId>{5940675A-B579-460E-94D1-54222C63F5DA}</a:tableStyleId>
              </a:tblPr>
              <a:tblGrid>
                <a:gridCol w="295874">
                  <a:extLst>
                    <a:ext uri="{9D8B030D-6E8A-4147-A177-3AD203B41FA5}">
                      <a16:colId xmlns:a16="http://schemas.microsoft.com/office/drawing/2014/main" val="4524947"/>
                    </a:ext>
                  </a:extLst>
                </a:gridCol>
                <a:gridCol w="295874">
                  <a:extLst>
                    <a:ext uri="{9D8B030D-6E8A-4147-A177-3AD203B41FA5}">
                      <a16:colId xmlns:a16="http://schemas.microsoft.com/office/drawing/2014/main" val="1789860179"/>
                    </a:ext>
                  </a:extLst>
                </a:gridCol>
                <a:gridCol w="295874">
                  <a:extLst>
                    <a:ext uri="{9D8B030D-6E8A-4147-A177-3AD203B41FA5}">
                      <a16:colId xmlns:a16="http://schemas.microsoft.com/office/drawing/2014/main" val="2456960507"/>
                    </a:ext>
                  </a:extLst>
                </a:gridCol>
                <a:gridCol w="295874">
                  <a:extLst>
                    <a:ext uri="{9D8B030D-6E8A-4147-A177-3AD203B41FA5}">
                      <a16:colId xmlns:a16="http://schemas.microsoft.com/office/drawing/2014/main" val="3978722785"/>
                    </a:ext>
                  </a:extLst>
                </a:gridCol>
              </a:tblGrid>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47143"/>
                  </a:ext>
                </a:extLst>
              </a:tr>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3969057"/>
                  </a:ext>
                </a:extLst>
              </a:tr>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1236479"/>
                  </a:ext>
                </a:extLst>
              </a:tr>
              <a:tr h="135027">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fr-FR" sz="100" dirty="0">
                        <a:latin typeface="Arial" panose="020B0604020202020204" pitchFamily="34" charset="0"/>
                        <a:cs typeface="Arial" panose="020B0604020202020204" pitchFamily="34"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5367552"/>
                  </a:ext>
                </a:extLst>
              </a:tr>
            </a:tbl>
          </a:graphicData>
        </a:graphic>
      </p:graphicFrame>
      <p:pic>
        <p:nvPicPr>
          <p:cNvPr id="49" name="Image 48">
            <a:extLst>
              <a:ext uri="{FF2B5EF4-FFF2-40B4-BE49-F238E27FC236}">
                <a16:creationId xmlns:a16="http://schemas.microsoft.com/office/drawing/2014/main" id="{BE7C5F93-E42A-4D18-9C13-9EFC5F936BBC}"/>
              </a:ext>
            </a:extLst>
          </p:cNvPr>
          <p:cNvPicPr>
            <a:picLocks noChangeAspect="1"/>
          </p:cNvPicPr>
          <p:nvPr/>
        </p:nvPicPr>
        <p:blipFill rotWithShape="1">
          <a:blip r:embed="rId12">
            <a:grayscl/>
          </a:blip>
          <a:srcRect l="20032" t="29926" r="20580"/>
          <a:stretch/>
        </p:blipFill>
        <p:spPr>
          <a:xfrm>
            <a:off x="7524440" y="5350031"/>
            <a:ext cx="1003404" cy="819457"/>
          </a:xfrm>
          <a:prstGeom prst="rect">
            <a:avLst/>
          </a:prstGeom>
          <a:effectLst>
            <a:outerShdw blurRad="50800" dist="38100" dir="2700000" algn="tl" rotWithShape="0">
              <a:prstClr val="black">
                <a:alpha val="40000"/>
              </a:prstClr>
            </a:outerShdw>
          </a:effectLst>
        </p:spPr>
      </p:pic>
      <p:pic>
        <p:nvPicPr>
          <p:cNvPr id="52" name="Image 51">
            <a:extLst>
              <a:ext uri="{FF2B5EF4-FFF2-40B4-BE49-F238E27FC236}">
                <a16:creationId xmlns:a16="http://schemas.microsoft.com/office/drawing/2014/main" id="{54CE9AB3-F0BE-479F-8E93-9FABE7DD16AD}"/>
              </a:ext>
            </a:extLst>
          </p:cNvPr>
          <p:cNvPicPr>
            <a:picLocks noChangeAspect="1"/>
          </p:cNvPicPr>
          <p:nvPr/>
        </p:nvPicPr>
        <p:blipFill>
          <a:blip r:embed="rId13">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7057235" y="2441340"/>
            <a:ext cx="564352" cy="564352"/>
          </a:xfrm>
          <a:prstGeom prst="rect">
            <a:avLst/>
          </a:prstGeom>
        </p:spPr>
      </p:pic>
      <p:cxnSp>
        <p:nvCxnSpPr>
          <p:cNvPr id="54" name="Connecteur droit avec flèche 53">
            <a:extLst>
              <a:ext uri="{FF2B5EF4-FFF2-40B4-BE49-F238E27FC236}">
                <a16:creationId xmlns:a16="http://schemas.microsoft.com/office/drawing/2014/main" id="{3F2708DE-4F3D-4274-B2B2-5F564BD8DA84}"/>
              </a:ext>
            </a:extLst>
          </p:cNvPr>
          <p:cNvCxnSpPr>
            <a:cxnSpLocks/>
          </p:cNvCxnSpPr>
          <p:nvPr/>
        </p:nvCxnSpPr>
        <p:spPr>
          <a:xfrm>
            <a:off x="6397933" y="2542271"/>
            <a:ext cx="503296"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Connecteur droit avec flèche 54">
            <a:extLst>
              <a:ext uri="{FF2B5EF4-FFF2-40B4-BE49-F238E27FC236}">
                <a16:creationId xmlns:a16="http://schemas.microsoft.com/office/drawing/2014/main" id="{293323C1-917B-4C18-B690-6326ABCFFF47}"/>
              </a:ext>
            </a:extLst>
          </p:cNvPr>
          <p:cNvCxnSpPr>
            <a:cxnSpLocks/>
          </p:cNvCxnSpPr>
          <p:nvPr/>
        </p:nvCxnSpPr>
        <p:spPr>
          <a:xfrm flipH="1">
            <a:off x="6397933" y="2919405"/>
            <a:ext cx="463015"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56" name="Picture 6">
            <a:extLst>
              <a:ext uri="{FF2B5EF4-FFF2-40B4-BE49-F238E27FC236}">
                <a16:creationId xmlns:a16="http://schemas.microsoft.com/office/drawing/2014/main" id="{31A85FCE-C050-4BC7-A833-CA323849D2F6}"/>
              </a:ext>
            </a:extLst>
          </p:cNvPr>
          <p:cNvPicPr>
            <a:picLocks noChangeAspect="1" noChangeArrowheads="1"/>
          </p:cNvPicPr>
          <p:nvPr/>
        </p:nvPicPr>
        <p:blipFill>
          <a:blip r:embed="rId14">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538955" y="3760774"/>
            <a:ext cx="1411816" cy="89260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cxnSp>
        <p:nvCxnSpPr>
          <p:cNvPr id="58" name="Connecteur droit avec flèche 57">
            <a:extLst>
              <a:ext uri="{FF2B5EF4-FFF2-40B4-BE49-F238E27FC236}">
                <a16:creationId xmlns:a16="http://schemas.microsoft.com/office/drawing/2014/main" id="{AAE8A6E7-F75C-4FF9-96BA-1EEE79BAC672}"/>
              </a:ext>
            </a:extLst>
          </p:cNvPr>
          <p:cNvCxnSpPr>
            <a:cxnSpLocks/>
          </p:cNvCxnSpPr>
          <p:nvPr/>
        </p:nvCxnSpPr>
        <p:spPr>
          <a:xfrm>
            <a:off x="6885055" y="5759087"/>
            <a:ext cx="503296"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4" name="Flèche : bas 63">
            <a:extLst>
              <a:ext uri="{FF2B5EF4-FFF2-40B4-BE49-F238E27FC236}">
                <a16:creationId xmlns:a16="http://schemas.microsoft.com/office/drawing/2014/main" id="{8CA2473A-966B-4DA0-AB86-7A0E80F9BAE2}"/>
              </a:ext>
            </a:extLst>
          </p:cNvPr>
          <p:cNvSpPr/>
          <p:nvPr/>
        </p:nvSpPr>
        <p:spPr>
          <a:xfrm rot="16200000">
            <a:off x="4347497" y="3513232"/>
            <a:ext cx="509011" cy="614654"/>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65" name="Flèche : bas 64">
            <a:extLst>
              <a:ext uri="{FF2B5EF4-FFF2-40B4-BE49-F238E27FC236}">
                <a16:creationId xmlns:a16="http://schemas.microsoft.com/office/drawing/2014/main" id="{ED10B4E2-2765-4F0B-9C12-B33ABEEFD1B5}"/>
              </a:ext>
            </a:extLst>
          </p:cNvPr>
          <p:cNvSpPr/>
          <p:nvPr/>
        </p:nvSpPr>
        <p:spPr>
          <a:xfrm rot="5400000">
            <a:off x="4347497" y="4136823"/>
            <a:ext cx="509011" cy="614654"/>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cxnSp>
        <p:nvCxnSpPr>
          <p:cNvPr id="66" name="Connecteur droit avec flèche 65">
            <a:extLst>
              <a:ext uri="{FF2B5EF4-FFF2-40B4-BE49-F238E27FC236}">
                <a16:creationId xmlns:a16="http://schemas.microsoft.com/office/drawing/2014/main" id="{F9D94056-F6D8-47E2-B2F9-2E284A88B287}"/>
              </a:ext>
            </a:extLst>
          </p:cNvPr>
          <p:cNvCxnSpPr>
            <a:cxnSpLocks/>
          </p:cNvCxnSpPr>
          <p:nvPr/>
        </p:nvCxnSpPr>
        <p:spPr>
          <a:xfrm>
            <a:off x="7070702" y="4172525"/>
            <a:ext cx="503296" cy="0"/>
          </a:xfrm>
          <a:prstGeom prst="straightConnector1">
            <a:avLst/>
          </a:prstGeom>
          <a:ln>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4C7F77F8-241E-42E6-A1D8-49018C53A232}"/>
              </a:ext>
            </a:extLst>
          </p:cNvPr>
          <p:cNvSpPr txBox="1"/>
          <p:nvPr/>
        </p:nvSpPr>
        <p:spPr>
          <a:xfrm>
            <a:off x="7678889" y="3600252"/>
            <a:ext cx="772969" cy="1200329"/>
          </a:xfrm>
          <a:prstGeom prst="rect">
            <a:avLst/>
          </a:prstGeom>
          <a:noFill/>
        </p:spPr>
        <p:txBody>
          <a:bodyPr wrap="none" rtlCol="0">
            <a:spAutoFit/>
          </a:bodyPr>
          <a:lstStyle/>
          <a:p>
            <a:r>
              <a:rPr lang="fr-FR" sz="1200" dirty="0">
                <a:solidFill>
                  <a:schemeClr val="bg1">
                    <a:lumMod val="50000"/>
                  </a:schemeClr>
                </a:solidFill>
                <a:latin typeface="Arial" panose="020B0604020202020204" pitchFamily="34" charset="0"/>
                <a:cs typeface="Arial" panose="020B0604020202020204" pitchFamily="34" charset="0"/>
              </a:rPr>
              <a:t>carac_1</a:t>
            </a:r>
          </a:p>
          <a:p>
            <a:r>
              <a:rPr lang="fr-FR" sz="1200" dirty="0">
                <a:solidFill>
                  <a:schemeClr val="bg1">
                    <a:lumMod val="50000"/>
                  </a:schemeClr>
                </a:solidFill>
                <a:latin typeface="Arial" panose="020B0604020202020204" pitchFamily="34" charset="0"/>
                <a:cs typeface="Arial" panose="020B0604020202020204" pitchFamily="34" charset="0"/>
              </a:rPr>
              <a:t>carac _2</a:t>
            </a:r>
          </a:p>
          <a:p>
            <a:r>
              <a:rPr lang="fr-FR" sz="1200" dirty="0">
                <a:solidFill>
                  <a:schemeClr val="bg1">
                    <a:lumMod val="50000"/>
                  </a:schemeClr>
                </a:solidFill>
                <a:latin typeface="Arial" panose="020B0604020202020204" pitchFamily="34" charset="0"/>
                <a:cs typeface="Arial" panose="020B0604020202020204" pitchFamily="34" charset="0"/>
              </a:rPr>
              <a:t>carac _3</a:t>
            </a:r>
          </a:p>
          <a:p>
            <a:r>
              <a:rPr lang="fr-FR" sz="1200" dirty="0">
                <a:solidFill>
                  <a:schemeClr val="bg1">
                    <a:lumMod val="50000"/>
                  </a:schemeClr>
                </a:solidFill>
                <a:latin typeface="Arial" panose="020B0604020202020204" pitchFamily="34" charset="0"/>
                <a:cs typeface="Arial" panose="020B0604020202020204" pitchFamily="34" charset="0"/>
              </a:rPr>
              <a:t>carac _4</a:t>
            </a:r>
          </a:p>
          <a:p>
            <a:r>
              <a:rPr lang="fr-FR" sz="1200" dirty="0">
                <a:solidFill>
                  <a:schemeClr val="bg1">
                    <a:lumMod val="50000"/>
                  </a:schemeClr>
                </a:solidFill>
                <a:latin typeface="Arial" panose="020B0604020202020204" pitchFamily="34" charset="0"/>
                <a:cs typeface="Arial" panose="020B0604020202020204" pitchFamily="34" charset="0"/>
              </a:rPr>
              <a:t>carac _5</a:t>
            </a:r>
          </a:p>
          <a:p>
            <a:r>
              <a:rPr lang="fr-FR" sz="1200" dirty="0">
                <a:solidFill>
                  <a:schemeClr val="bg1">
                    <a:lumMod val="50000"/>
                  </a:schemeClr>
                </a:solidFill>
                <a:latin typeface="Arial" panose="020B0604020202020204" pitchFamily="34" charset="0"/>
                <a:cs typeface="Arial" panose="020B0604020202020204" pitchFamily="34" charset="0"/>
              </a:rPr>
              <a:t>carac _6</a:t>
            </a:r>
          </a:p>
        </p:txBody>
      </p:sp>
    </p:spTree>
    <p:extLst>
      <p:ext uri="{BB962C8B-B14F-4D97-AF65-F5344CB8AC3E}">
        <p14:creationId xmlns:p14="http://schemas.microsoft.com/office/powerpoint/2010/main" val="95419754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769</TotalTime>
  <Words>1006</Words>
  <Application>Microsoft Office PowerPoint</Application>
  <PresentationFormat>Affichage à l'écran (4:3)</PresentationFormat>
  <Paragraphs>246</Paragraphs>
  <Slides>20</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Benoit Delorme</dc:creator>
  <cp:lastModifiedBy>Benoit Delorme</cp:lastModifiedBy>
  <cp:revision>368</cp:revision>
  <dcterms:created xsi:type="dcterms:W3CDTF">2020-08-26T18:56:21Z</dcterms:created>
  <dcterms:modified xsi:type="dcterms:W3CDTF">2021-09-27T10:33:18Z</dcterms:modified>
</cp:coreProperties>
</file>