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15" r:id="rId4"/>
    <p:sldId id="334" r:id="rId5"/>
    <p:sldId id="335" r:id="rId6"/>
    <p:sldId id="336" r:id="rId7"/>
    <p:sldId id="333" r:id="rId8"/>
    <p:sldId id="314" r:id="rId9"/>
    <p:sldId id="316" r:id="rId10"/>
    <p:sldId id="322" r:id="rId11"/>
    <p:sldId id="330" r:id="rId12"/>
    <p:sldId id="331" r:id="rId13"/>
    <p:sldId id="329" r:id="rId14"/>
    <p:sldId id="332" r:id="rId15"/>
    <p:sldId id="324" r:id="rId16"/>
    <p:sldId id="323" r:id="rId17"/>
    <p:sldId id="326" r:id="rId18"/>
    <p:sldId id="327" r:id="rId19"/>
    <p:sldId id="328" r:id="rId20"/>
    <p:sldId id="313" r:id="rId21"/>
    <p:sldId id="305" r:id="rId22"/>
    <p:sldId id="31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730" autoAdjust="0"/>
  </p:normalViewPr>
  <p:slideViewPr>
    <p:cSldViewPr snapToGrid="0">
      <p:cViewPr varScale="1">
        <p:scale>
          <a:sx n="138" d="100"/>
          <a:sy n="138" d="100"/>
        </p:scale>
        <p:origin x="11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76C-0443-4335-AAF9-512C02A51392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65C9-046D-49BD-BA07-C568D6D068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2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Temps gagné par l’algorithme à mentionner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65C9-046D-49BD-BA07-C568D6D0680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4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65C9-046D-49BD-BA07-C568D6D0680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13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DE66-7E58-49E8-9658-CB414A13D4B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81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F74F-6E42-4789-BB76-0E4BBD3E05D3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C692-1AA4-4D18-93B4-2EB0706B9F54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1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105B-B869-4FD1-BB41-F451925E605C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DF76-2408-40F3-BB2F-85933C34617C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E0A8-D383-4B92-AD29-3F510E6D6379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4151-C6BC-4D0A-9347-C2217AAEFFAA}" type="datetime1">
              <a:rPr lang="fr-FR" smtClean="0"/>
              <a:t>25/10/2021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C2B1-B5CB-49E7-BB80-5D9D03900D57}" type="datetime1">
              <a:rPr lang="fr-FR" smtClean="0"/>
              <a:t>25/10/2021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6C30-9E24-41A9-952E-362A0D7C9B6E}" type="datetime1">
              <a:rPr lang="fr-FR" smtClean="0"/>
              <a:t>25/10/2021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D85-9396-4E2C-A082-9AEAAE2196A7}" type="datetime1">
              <a:rPr lang="fr-FR" smtClean="0"/>
              <a:t>25/10/2021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1331-A1E5-4D5B-A1B5-83B03736BFCA}" type="datetime1">
              <a:rPr lang="fr-FR" smtClean="0"/>
              <a:t>25/10/2021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2AA-3AF3-4F61-8C70-C21322BF87E9}" type="datetime1">
              <a:rPr lang="fr-FR" smtClean="0"/>
              <a:t>25/10/2021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FB82-F285-4C7E-B541-40EBF8E49A82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ebp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0.png"/><Relationship Id="rId7" Type="http://schemas.openxmlformats.org/officeDocument/2006/relationships/image" Target="../media/image30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25D6F1-3C35-4EBF-A786-0067E626DAB9}"/>
              </a:ext>
            </a:extLst>
          </p:cNvPr>
          <p:cNvSpPr txBox="1"/>
          <p:nvPr/>
        </p:nvSpPr>
        <p:spPr>
          <a:xfrm>
            <a:off x="2032870" y="3720274"/>
            <a:ext cx="50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P7 Déployer un modèle via API et interface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30AD26-5266-4618-9FCF-519F7B8E5192}"/>
              </a:ext>
            </a:extLst>
          </p:cNvPr>
          <p:cNvSpPr txBox="1"/>
          <p:nvPr/>
        </p:nvSpPr>
        <p:spPr>
          <a:xfrm>
            <a:off x="3767934" y="25696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623BC5-FA4F-4A87-B0AC-4975339A830A}"/>
              </a:ext>
            </a:extLst>
          </p:cNvPr>
          <p:cNvSpPr txBox="1"/>
          <p:nvPr/>
        </p:nvSpPr>
        <p:spPr>
          <a:xfrm>
            <a:off x="2953608" y="220035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Parcours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OpenClassRooms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FC72D36-6AF5-4DE7-9416-33B3C3092B5F}"/>
              </a:ext>
            </a:extLst>
          </p:cNvPr>
          <p:cNvCxnSpPr>
            <a:cxnSpLocks/>
          </p:cNvCxnSpPr>
          <p:nvPr/>
        </p:nvCxnSpPr>
        <p:spPr>
          <a:xfrm>
            <a:off x="3362093" y="3350942"/>
            <a:ext cx="2419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FE0D2A0C-4ED7-454A-A793-0A49742C3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08" y="197132"/>
            <a:ext cx="553998" cy="5539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3640796-5314-40E9-BDCA-FEC45EBCF5EA}"/>
              </a:ext>
            </a:extLst>
          </p:cNvPr>
          <p:cNvSpPr txBox="1"/>
          <p:nvPr/>
        </p:nvSpPr>
        <p:spPr>
          <a:xfrm>
            <a:off x="3095196" y="6457890"/>
            <a:ext cx="295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Benoît DELORME</a:t>
            </a:r>
          </a:p>
          <a:p>
            <a:pPr algn="ctr"/>
            <a:r>
              <a:rPr lang="fr-FR" sz="1000">
                <a:latin typeface="Arial" panose="020B0604020202020204" pitchFamily="34" charset="0"/>
                <a:cs typeface="Arial" panose="020B0604020202020204" pitchFamily="34" charset="0"/>
              </a:rPr>
              <a:t>25/10/2021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46A649-BC27-42D4-9998-04ABC9111145}"/>
              </a:ext>
            </a:extLst>
          </p:cNvPr>
          <p:cNvSpPr txBox="1"/>
          <p:nvPr/>
        </p:nvSpPr>
        <p:spPr>
          <a:xfrm>
            <a:off x="1511405" y="5122634"/>
            <a:ext cx="612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8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1694F5-10BE-4599-8D99-5944B1CBC49B}"/>
              </a:ext>
            </a:extLst>
          </p:cNvPr>
          <p:cNvSpPr/>
          <p:nvPr/>
        </p:nvSpPr>
        <p:spPr>
          <a:xfrm>
            <a:off x="136173" y="1555942"/>
            <a:ext cx="8789324" cy="2306961"/>
          </a:xfrm>
          <a:prstGeom prst="roundRect">
            <a:avLst>
              <a:gd name="adj" fmla="val 90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3A98F1C-34B1-4C14-B34E-CEC17E55C846}"/>
              </a:ext>
            </a:extLst>
          </p:cNvPr>
          <p:cNvSpPr/>
          <p:nvPr/>
        </p:nvSpPr>
        <p:spPr>
          <a:xfrm>
            <a:off x="136173" y="3957163"/>
            <a:ext cx="8789324" cy="2306961"/>
          </a:xfrm>
          <a:prstGeom prst="roundRect">
            <a:avLst>
              <a:gd name="adj" fmla="val 90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75075EE-E830-45D8-8447-D1E0E863299E}"/>
              </a:ext>
            </a:extLst>
          </p:cNvPr>
          <p:cNvSpPr/>
          <p:nvPr/>
        </p:nvSpPr>
        <p:spPr>
          <a:xfrm>
            <a:off x="273796" y="2973117"/>
            <a:ext cx="1193827" cy="796027"/>
          </a:xfrm>
          <a:prstGeom prst="roundRect">
            <a:avLst>
              <a:gd name="adj" fmla="val 1817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1E660D-0E58-46E3-AC75-FEF5B06210A1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D856D2-EF9B-4864-8AB3-A2E6A6FDBE82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23B3DC2-CC43-4BAC-AB18-8EEBB78DEB17}"/>
              </a:ext>
            </a:extLst>
          </p:cNvPr>
          <p:cNvSpPr txBox="1"/>
          <p:nvPr/>
        </p:nvSpPr>
        <p:spPr>
          <a:xfrm>
            <a:off x="354676" y="917190"/>
            <a:ext cx="878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Choisir l'algorithme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180BF0-A0FD-4BD5-BA55-308F31EDA3DB}"/>
              </a:ext>
            </a:extLst>
          </p:cNvPr>
          <p:cNvSpPr txBox="1"/>
          <p:nvPr/>
        </p:nvSpPr>
        <p:spPr>
          <a:xfrm>
            <a:off x="1941890" y="125975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6D57E-4E20-4B0F-BC6D-FB8098B7692D}"/>
              </a:ext>
            </a:extLst>
          </p:cNvPr>
          <p:cNvSpPr txBox="1"/>
          <p:nvPr/>
        </p:nvSpPr>
        <p:spPr>
          <a:xfrm>
            <a:off x="4268824" y="1266207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F9EC3C-4D13-4024-B8C7-83D2185733BA}"/>
              </a:ext>
            </a:extLst>
          </p:cNvPr>
          <p:cNvSpPr txBox="1"/>
          <p:nvPr/>
        </p:nvSpPr>
        <p:spPr>
          <a:xfrm>
            <a:off x="7079513" y="1255722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XG Boost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E534BD-3314-4FB7-9BCE-78BE679BE8D4}"/>
              </a:ext>
            </a:extLst>
          </p:cNvPr>
          <p:cNvSpPr txBox="1"/>
          <p:nvPr/>
        </p:nvSpPr>
        <p:spPr>
          <a:xfrm>
            <a:off x="168474" y="1696172"/>
            <a:ext cx="1381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Courbes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précision / rappel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553EC3-5953-4506-BD39-D87EACE91F34}"/>
              </a:ext>
            </a:extLst>
          </p:cNvPr>
          <p:cNvSpPr txBox="1"/>
          <p:nvPr/>
        </p:nvSpPr>
        <p:spPr>
          <a:xfrm>
            <a:off x="227429" y="4095637"/>
            <a:ext cx="11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Courbes ROC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3C5132-2C81-4A24-B69F-7B67FB04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58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108A8A8-332E-44FE-A6A0-AFEEA492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94" y="4014426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41DE3F-51BE-4E8C-9B68-5031594C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86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9DAE97-8E0E-4EBB-8F81-3C03750A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22" y="4014426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A0104E2F-624D-4ED8-9BF6-2E3D8E80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609144"/>
            <a:ext cx="2195629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AE81F85-87A2-4D20-9D01-F7CB802D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186" y="4018955"/>
            <a:ext cx="2099155" cy="21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A7AD9C8-727B-4197-8AC4-B65F20A1A094}"/>
              </a:ext>
            </a:extLst>
          </p:cNvPr>
          <p:cNvSpPr txBox="1"/>
          <p:nvPr/>
        </p:nvSpPr>
        <p:spPr>
          <a:xfrm>
            <a:off x="166095" y="6301419"/>
            <a:ext cx="787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XG Boost donne le coût le moins élevé.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Gradient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donne un coût similaire, mais XG Boost est bien plus rapide.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0F7F338-ACB5-4685-B366-52264B3597E2}"/>
              </a:ext>
            </a:extLst>
          </p:cNvPr>
          <p:cNvSpPr/>
          <p:nvPr/>
        </p:nvSpPr>
        <p:spPr>
          <a:xfrm>
            <a:off x="333028" y="3101053"/>
            <a:ext cx="248123" cy="248123"/>
          </a:xfrm>
          <a:prstGeom prst="ellipse">
            <a:avLst/>
          </a:prstGeom>
          <a:solidFill>
            <a:srgbClr val="C00000">
              <a:alpha val="7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20A1A22-A4C2-4444-9341-8A0AB96EA65D}"/>
              </a:ext>
            </a:extLst>
          </p:cNvPr>
          <p:cNvSpPr/>
          <p:nvPr/>
        </p:nvSpPr>
        <p:spPr>
          <a:xfrm flipH="1">
            <a:off x="418157" y="3516190"/>
            <a:ext cx="69304" cy="7363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541FB4-BB27-4022-A9B5-82B4806285E9}"/>
              </a:ext>
            </a:extLst>
          </p:cNvPr>
          <p:cNvSpPr txBox="1"/>
          <p:nvPr/>
        </p:nvSpPr>
        <p:spPr>
          <a:xfrm>
            <a:off x="542688" y="3086614"/>
            <a:ext cx="91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Coût élevé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B47E0CA-821A-4EFB-BC6E-C01A398A3343}"/>
              </a:ext>
            </a:extLst>
          </p:cNvPr>
          <p:cNvSpPr txBox="1"/>
          <p:nvPr/>
        </p:nvSpPr>
        <p:spPr>
          <a:xfrm>
            <a:off x="542688" y="341450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Coût faible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239D2B-AABF-49C6-BFD1-2A87915286DE}"/>
              </a:ext>
            </a:extLst>
          </p:cNvPr>
          <p:cNvSpPr txBox="1"/>
          <p:nvPr/>
        </p:nvSpPr>
        <p:spPr>
          <a:xfrm>
            <a:off x="4904941" y="828125"/>
            <a:ext cx="2492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sur 2% du jeu de données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F1528FF-197F-4EF7-993B-6D35EB7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8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30FC46-C9A1-47BC-98E5-ACDB70790AC8}"/>
              </a:ext>
            </a:extLst>
          </p:cNvPr>
          <p:cNvSpPr/>
          <p:nvPr/>
        </p:nvSpPr>
        <p:spPr>
          <a:xfrm>
            <a:off x="94827" y="3894662"/>
            <a:ext cx="8913705" cy="2468261"/>
          </a:xfrm>
          <a:prstGeom prst="roundRect">
            <a:avLst>
              <a:gd name="adj" fmla="val 729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BCB1ADDD-6227-48B3-B415-E8F919365F65}"/>
              </a:ext>
            </a:extLst>
          </p:cNvPr>
          <p:cNvSpPr/>
          <p:nvPr/>
        </p:nvSpPr>
        <p:spPr>
          <a:xfrm>
            <a:off x="94827" y="1243072"/>
            <a:ext cx="8913705" cy="2468261"/>
          </a:xfrm>
          <a:prstGeom prst="roundRect">
            <a:avLst>
              <a:gd name="adj" fmla="val 729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3737F7-81C4-42CF-890A-F98E16A63FAD}"/>
              </a:ext>
            </a:extLst>
          </p:cNvPr>
          <p:cNvSpPr/>
          <p:nvPr/>
        </p:nvSpPr>
        <p:spPr>
          <a:xfrm>
            <a:off x="5303460" y="4662997"/>
            <a:ext cx="1381491" cy="11791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prediction.py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Organisation du projet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F2B79BB-3361-44BE-8852-37E59A63A62F}"/>
              </a:ext>
            </a:extLst>
          </p:cNvPr>
          <p:cNvSpPr txBox="1"/>
          <p:nvPr/>
        </p:nvSpPr>
        <p:spPr>
          <a:xfrm>
            <a:off x="6806197" y="435556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361E504-2064-469A-8C1F-28235266194F}"/>
              </a:ext>
            </a:extLst>
          </p:cNvPr>
          <p:cNvSpPr txBox="1"/>
          <p:nvPr/>
        </p:nvSpPr>
        <p:spPr>
          <a:xfrm>
            <a:off x="6925621" y="582676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1EAB75F-C57B-41E4-8ECF-60AE0543CB86}"/>
              </a:ext>
            </a:extLst>
          </p:cNvPr>
          <p:cNvSpPr txBox="1"/>
          <p:nvPr/>
        </p:nvSpPr>
        <p:spPr>
          <a:xfrm>
            <a:off x="4083044" y="5826768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graphs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45F87DF-5066-44CB-BE00-252DF2255A3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11</a:t>
            </a:fld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27479974-95EF-4DB2-8073-9216E996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786608" y="1814368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A88159A7-64AE-4AAF-A9BD-B280BEB49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4" t="12660" r="22730" b="14282"/>
          <a:stretch/>
        </p:blipFill>
        <p:spPr>
          <a:xfrm>
            <a:off x="4292190" y="1768297"/>
            <a:ext cx="1082706" cy="1451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F7AA12D4-4E02-4C40-8F6D-36D19405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7" t="12125" r="4170" b="3279"/>
          <a:stretch/>
        </p:blipFill>
        <p:spPr>
          <a:xfrm>
            <a:off x="7894884" y="1657524"/>
            <a:ext cx="887718" cy="1681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CCAFC05F-CF96-4F89-8A69-46CFCFA0B7F7}"/>
              </a:ext>
            </a:extLst>
          </p:cNvPr>
          <p:cNvCxnSpPr>
            <a:cxnSpLocks/>
          </p:cNvCxnSpPr>
          <p:nvPr/>
        </p:nvCxnSpPr>
        <p:spPr>
          <a:xfrm>
            <a:off x="2355826" y="1876565"/>
            <a:ext cx="1735399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3B310CC-B8A6-4C5C-898A-E5797F8C9891}"/>
              </a:ext>
            </a:extLst>
          </p:cNvPr>
          <p:cNvCxnSpPr>
            <a:cxnSpLocks/>
          </p:cNvCxnSpPr>
          <p:nvPr/>
        </p:nvCxnSpPr>
        <p:spPr>
          <a:xfrm flipH="1">
            <a:off x="2355826" y="3124979"/>
            <a:ext cx="1735399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D496AE0-056C-4BBB-BFD8-4B6B53B558C5}"/>
              </a:ext>
            </a:extLst>
          </p:cNvPr>
          <p:cNvSpPr txBox="1"/>
          <p:nvPr/>
        </p:nvSpPr>
        <p:spPr>
          <a:xfrm>
            <a:off x="2446710" y="3185110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(file.html)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01A8811-19AC-4228-957F-C2B1AAD71B55}"/>
              </a:ext>
            </a:extLst>
          </p:cNvPr>
          <p:cNvSpPr txBox="1"/>
          <p:nvPr/>
        </p:nvSpPr>
        <p:spPr>
          <a:xfrm>
            <a:off x="7152027" y="339107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modèle (models.py)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016CF8E-214B-4793-9482-3D8E6586BFDC}"/>
              </a:ext>
            </a:extLst>
          </p:cNvPr>
          <p:cNvSpPr txBox="1"/>
          <p:nvPr/>
        </p:nvSpPr>
        <p:spPr>
          <a:xfrm>
            <a:off x="5652830" y="1538959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routes et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(views.py)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EFD4990-B14A-42FF-B27B-4D400DF262F0}"/>
              </a:ext>
            </a:extLst>
          </p:cNvPr>
          <p:cNvCxnSpPr>
            <a:cxnSpLocks/>
          </p:cNvCxnSpPr>
          <p:nvPr/>
        </p:nvCxnSpPr>
        <p:spPr>
          <a:xfrm flipH="1">
            <a:off x="5634369" y="3124979"/>
            <a:ext cx="203458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65AED5BD-AE09-4271-8FC7-B9732DC5B01E}"/>
              </a:ext>
            </a:extLst>
          </p:cNvPr>
          <p:cNvCxnSpPr>
            <a:cxnSpLocks/>
          </p:cNvCxnSpPr>
          <p:nvPr/>
        </p:nvCxnSpPr>
        <p:spPr>
          <a:xfrm>
            <a:off x="5634368" y="1876565"/>
            <a:ext cx="203458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3F89DF41-72F5-4E67-BC9E-2B5558F62AA4}"/>
              </a:ext>
            </a:extLst>
          </p:cNvPr>
          <p:cNvSpPr txBox="1"/>
          <p:nvPr/>
        </p:nvSpPr>
        <p:spPr>
          <a:xfrm>
            <a:off x="2686359" y="158492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requête http</a:t>
            </a: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665B7019-B35B-4237-9329-ABF93CA9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3" y="1339224"/>
            <a:ext cx="560164" cy="560164"/>
          </a:xfrm>
          <a:prstGeom prst="rect">
            <a:avLst/>
          </a:prstGeom>
        </p:spPr>
      </p:pic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6DFECD0D-A2D8-408E-8380-D4AFAA21DCB6}"/>
              </a:ext>
            </a:extLst>
          </p:cNvPr>
          <p:cNvCxnSpPr>
            <a:cxnSpLocks/>
          </p:cNvCxnSpPr>
          <p:nvPr/>
        </p:nvCxnSpPr>
        <p:spPr>
          <a:xfrm>
            <a:off x="4528863" y="4758775"/>
            <a:ext cx="50329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05AA9DC6-655B-4BD9-8B2D-B170DDB28571}"/>
              </a:ext>
            </a:extLst>
          </p:cNvPr>
          <p:cNvCxnSpPr>
            <a:cxnSpLocks/>
          </p:cNvCxnSpPr>
          <p:nvPr/>
        </p:nvCxnSpPr>
        <p:spPr>
          <a:xfrm flipH="1">
            <a:off x="4549004" y="5682092"/>
            <a:ext cx="46301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7" name="Image 86">
            <a:extLst>
              <a:ext uri="{FF2B5EF4-FFF2-40B4-BE49-F238E27FC236}">
                <a16:creationId xmlns:a16="http://schemas.microsoft.com/office/drawing/2014/main" id="{F318469E-CFD4-493F-AF83-F1BE78A0E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242496" y="4504218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70D6ADB4-3B07-4B5C-A1C0-3C06E85BD12C}"/>
              </a:ext>
            </a:extLst>
          </p:cNvPr>
          <p:cNvCxnSpPr>
            <a:cxnSpLocks/>
          </p:cNvCxnSpPr>
          <p:nvPr/>
        </p:nvCxnSpPr>
        <p:spPr>
          <a:xfrm flipH="1">
            <a:off x="2004046" y="5700336"/>
            <a:ext cx="46301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A8EA62-01C0-4869-8AB7-4B42ED157104}"/>
              </a:ext>
            </a:extLst>
          </p:cNvPr>
          <p:cNvCxnSpPr>
            <a:cxnSpLocks/>
          </p:cNvCxnSpPr>
          <p:nvPr/>
        </p:nvCxnSpPr>
        <p:spPr>
          <a:xfrm>
            <a:off x="1983905" y="4758775"/>
            <a:ext cx="50329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3546E5A3-9906-4CE0-835D-FB7F0C6DE662}"/>
              </a:ext>
            </a:extLst>
          </p:cNvPr>
          <p:cNvSpPr txBox="1"/>
          <p:nvPr/>
        </p:nvSpPr>
        <p:spPr>
          <a:xfrm>
            <a:off x="4211286" y="435556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C5DC146-3FFA-48C0-B839-578ECF9D537F}"/>
              </a:ext>
            </a:extLst>
          </p:cNvPr>
          <p:cNvSpPr txBox="1"/>
          <p:nvPr/>
        </p:nvSpPr>
        <p:spPr>
          <a:xfrm>
            <a:off x="1763308" y="4361705"/>
            <a:ext cx="944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ID, widgets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238C314-8C83-4E47-A667-F18C7B6D3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" y="3792560"/>
            <a:ext cx="1235634" cy="738485"/>
          </a:xfrm>
          <a:prstGeom prst="rect">
            <a:avLst/>
          </a:prstGeom>
        </p:spPr>
      </p:pic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BF97C925-4FB8-4671-B95C-265A305B46B3}"/>
              </a:ext>
            </a:extLst>
          </p:cNvPr>
          <p:cNvSpPr/>
          <p:nvPr/>
        </p:nvSpPr>
        <p:spPr>
          <a:xfrm>
            <a:off x="3096525" y="2995947"/>
            <a:ext cx="254000" cy="254000"/>
          </a:xfrm>
          <a:prstGeom prst="mathMultiply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215194-6494-4C1C-9775-227F176ACDB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16" y="4911115"/>
            <a:ext cx="682866" cy="68286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339D774E-DCBD-4DFF-9AB3-87F4610C89B4}"/>
              </a:ext>
            </a:extLst>
          </p:cNvPr>
          <p:cNvSpPr txBox="1"/>
          <p:nvPr/>
        </p:nvSpPr>
        <p:spPr>
          <a:xfrm>
            <a:off x="7691710" y="4604886"/>
            <a:ext cx="1414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model.pkl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EC5B39-E6C1-4CE3-8DE9-A419385C8C7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6726" y="5693634"/>
            <a:ext cx="697655" cy="696262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D0DDC29-144F-4811-B5A3-92805085C9BC}"/>
              </a:ext>
            </a:extLst>
          </p:cNvPr>
          <p:cNvSpPr/>
          <p:nvPr/>
        </p:nvSpPr>
        <p:spPr>
          <a:xfrm>
            <a:off x="2838879" y="4662997"/>
            <a:ext cx="1381491" cy="11791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25C559F-2BB8-4289-AC1E-76DF3DED3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735" y="4814711"/>
            <a:ext cx="577897" cy="42594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91E53D2-5402-4FB1-A237-4AC7F5692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305" y="2109755"/>
            <a:ext cx="577897" cy="425940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A1D46F4-0A00-4C86-B7F1-8CEA97970FAD}"/>
              </a:ext>
            </a:extLst>
          </p:cNvPr>
          <p:cNvCxnSpPr>
            <a:cxnSpLocks/>
          </p:cNvCxnSpPr>
          <p:nvPr/>
        </p:nvCxnSpPr>
        <p:spPr>
          <a:xfrm>
            <a:off x="7098127" y="4758775"/>
            <a:ext cx="50329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741DA72-B5E3-49AC-9886-FD5FF3FB9127}"/>
              </a:ext>
            </a:extLst>
          </p:cNvPr>
          <p:cNvCxnSpPr>
            <a:cxnSpLocks/>
          </p:cNvCxnSpPr>
          <p:nvPr/>
        </p:nvCxnSpPr>
        <p:spPr>
          <a:xfrm flipH="1">
            <a:off x="7118268" y="5682092"/>
            <a:ext cx="46301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B395C5A3-1285-4B7F-ABDB-3A14156F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12462"/>
          <a:stretch/>
        </p:blipFill>
        <p:spPr>
          <a:xfrm>
            <a:off x="778400" y="1820619"/>
            <a:ext cx="1397986" cy="1496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A29CBB4-C15C-43FB-99CF-BDF6B6519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097" y="2116006"/>
            <a:ext cx="577897" cy="4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Les scripts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12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C19A9D09-3257-4D2C-91B6-D100396C61CF}"/>
              </a:ext>
            </a:extLst>
          </p:cNvPr>
          <p:cNvSpPr/>
          <p:nvPr/>
        </p:nvSpPr>
        <p:spPr>
          <a:xfrm>
            <a:off x="5078201" y="1248715"/>
            <a:ext cx="3960000" cy="5174653"/>
          </a:xfrm>
          <a:prstGeom prst="roundRect">
            <a:avLst>
              <a:gd name="adj" fmla="val 3334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prediction.py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37DEC90-5233-4201-A8AE-F505AC4E20F4}"/>
              </a:ext>
            </a:extLst>
          </p:cNvPr>
          <p:cNvSpPr/>
          <p:nvPr/>
        </p:nvSpPr>
        <p:spPr>
          <a:xfrm>
            <a:off x="148768" y="1248716"/>
            <a:ext cx="3960000" cy="5174659"/>
          </a:xfrm>
          <a:prstGeom prst="roundRect">
            <a:avLst>
              <a:gd name="adj" fmla="val 3334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53737B-CD6B-4651-AF35-B60108CCF4CB}"/>
              </a:ext>
            </a:extLst>
          </p:cNvPr>
          <p:cNvSpPr txBox="1"/>
          <p:nvPr/>
        </p:nvSpPr>
        <p:spPr>
          <a:xfrm>
            <a:off x="334674" y="1806770"/>
            <a:ext cx="2026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Affichage des widgets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BCE844-9CE7-4421-974C-6058EF28D923}"/>
              </a:ext>
            </a:extLst>
          </p:cNvPr>
          <p:cNvSpPr txBox="1"/>
          <p:nvPr/>
        </p:nvSpPr>
        <p:spPr>
          <a:xfrm>
            <a:off x="334674" y="3192239"/>
            <a:ext cx="230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Affichage des graphiques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BF8885-6057-404E-ABC1-A70B51BA555E}"/>
              </a:ext>
            </a:extLst>
          </p:cNvPr>
          <p:cNvSpPr txBox="1"/>
          <p:nvPr/>
        </p:nvSpPr>
        <p:spPr>
          <a:xfrm>
            <a:off x="334674" y="4871844"/>
            <a:ext cx="340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Gestion des modifications du conseiller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A22A370-A30A-4A07-AD50-0FAEE562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502" b="42468"/>
          <a:stretch/>
        </p:blipFill>
        <p:spPr>
          <a:xfrm>
            <a:off x="1544198" y="2083769"/>
            <a:ext cx="1108199" cy="917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FEF744-A5C0-4881-9D8A-AF281F3F0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9332" r="63577" b="45044"/>
          <a:stretch/>
        </p:blipFill>
        <p:spPr>
          <a:xfrm>
            <a:off x="2977412" y="3656049"/>
            <a:ext cx="1007454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F49FFD4-F019-4BB5-BFBF-E6B31C47A8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3216" b="4478"/>
          <a:stretch/>
        </p:blipFill>
        <p:spPr>
          <a:xfrm>
            <a:off x="2939924" y="5252051"/>
            <a:ext cx="1007454" cy="920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A442079-85EB-41D7-8E9C-41641C7A3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725" y="3656049"/>
            <a:ext cx="2604315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EC3BD2E-B1B2-485A-A9B8-AF99918416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88" y="5259347"/>
            <a:ext cx="2557565" cy="877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C57CF7F-1EEC-4519-9622-6F226E30EBB6}"/>
              </a:ext>
            </a:extLst>
          </p:cNvPr>
          <p:cNvSpPr txBox="1"/>
          <p:nvPr/>
        </p:nvSpPr>
        <p:spPr>
          <a:xfrm>
            <a:off x="5215167" y="3187459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Importances des caractéristiques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1BAF798-7443-48A9-B5F6-04DCA72FFB45}"/>
              </a:ext>
            </a:extLst>
          </p:cNvPr>
          <p:cNvSpPr txBox="1"/>
          <p:nvPr/>
        </p:nvSpPr>
        <p:spPr>
          <a:xfrm>
            <a:off x="5215167" y="4865934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Création des graphiques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E4E74C-4E90-4E57-B98C-4725E4AC822E}"/>
              </a:ext>
            </a:extLst>
          </p:cNvPr>
          <p:cNvSpPr txBox="1"/>
          <p:nvPr/>
        </p:nvSpPr>
        <p:spPr>
          <a:xfrm>
            <a:off x="5215167" y="1845353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• Demande de prédiction au modèle entraîné</a:t>
            </a:r>
          </a:p>
        </p:txBody>
      </p:sp>
      <p:graphicFrame>
        <p:nvGraphicFramePr>
          <p:cNvPr id="45" name="Tableau 45">
            <a:extLst>
              <a:ext uri="{FF2B5EF4-FFF2-40B4-BE49-F238E27FC236}">
                <a16:creationId xmlns:a16="http://schemas.microsoft.com/office/drawing/2014/main" id="{22312C5C-8A22-4772-ABFE-5A2A7FE8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51590"/>
              </p:ext>
            </p:extLst>
          </p:nvPr>
        </p:nvGraphicFramePr>
        <p:xfrm>
          <a:off x="5538955" y="5398349"/>
          <a:ext cx="1183496" cy="540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874">
                  <a:extLst>
                    <a:ext uri="{9D8B030D-6E8A-4147-A177-3AD203B41FA5}">
                      <a16:colId xmlns:a16="http://schemas.microsoft.com/office/drawing/2014/main" val="4524947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1789860179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2456960507"/>
                    </a:ext>
                  </a:extLst>
                </a:gridCol>
                <a:gridCol w="295874">
                  <a:extLst>
                    <a:ext uri="{9D8B030D-6E8A-4147-A177-3AD203B41FA5}">
                      <a16:colId xmlns:a16="http://schemas.microsoft.com/office/drawing/2014/main" val="3978722785"/>
                    </a:ext>
                  </a:extLst>
                </a:gridCol>
              </a:tblGrid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7143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69057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236479"/>
                  </a:ext>
                </a:extLst>
              </a:tr>
              <a:tr h="135027"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367552"/>
                  </a:ext>
                </a:extLst>
              </a:tr>
            </a:tbl>
          </a:graphicData>
        </a:graphic>
      </p:graphicFrame>
      <p:pic>
        <p:nvPicPr>
          <p:cNvPr id="52" name="Image 51">
            <a:extLst>
              <a:ext uri="{FF2B5EF4-FFF2-40B4-BE49-F238E27FC236}">
                <a16:creationId xmlns:a16="http://schemas.microsoft.com/office/drawing/2014/main" id="{54CE9AB3-F0BE-479F-8E93-9FABE7DD16A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35" y="2350656"/>
            <a:ext cx="564352" cy="564352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F2708DE-4F3D-4274-B2B2-5F564BD8DA84}"/>
              </a:ext>
            </a:extLst>
          </p:cNvPr>
          <p:cNvCxnSpPr>
            <a:cxnSpLocks/>
          </p:cNvCxnSpPr>
          <p:nvPr/>
        </p:nvCxnSpPr>
        <p:spPr>
          <a:xfrm>
            <a:off x="6397933" y="2451587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93323C1-917B-4C18-B690-6326ABCFFF47}"/>
              </a:ext>
            </a:extLst>
          </p:cNvPr>
          <p:cNvCxnSpPr>
            <a:cxnSpLocks/>
          </p:cNvCxnSpPr>
          <p:nvPr/>
        </p:nvCxnSpPr>
        <p:spPr>
          <a:xfrm flipH="1">
            <a:off x="6397933" y="2828721"/>
            <a:ext cx="4630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6">
            <a:extLst>
              <a:ext uri="{FF2B5EF4-FFF2-40B4-BE49-F238E27FC236}">
                <a16:creationId xmlns:a16="http://schemas.microsoft.com/office/drawing/2014/main" id="{31A85FCE-C050-4BC7-A833-CA323849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55" y="3670090"/>
            <a:ext cx="1411816" cy="8926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AE8A6E7-F75C-4FF9-96BA-1EEE79BAC672}"/>
              </a:ext>
            </a:extLst>
          </p:cNvPr>
          <p:cNvCxnSpPr>
            <a:cxnSpLocks/>
          </p:cNvCxnSpPr>
          <p:nvPr/>
        </p:nvCxnSpPr>
        <p:spPr>
          <a:xfrm>
            <a:off x="6885055" y="5668403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9D94056-F6D8-47E2-B2F9-2E284A88B287}"/>
              </a:ext>
            </a:extLst>
          </p:cNvPr>
          <p:cNvCxnSpPr>
            <a:cxnSpLocks/>
          </p:cNvCxnSpPr>
          <p:nvPr/>
        </p:nvCxnSpPr>
        <p:spPr>
          <a:xfrm>
            <a:off x="7070702" y="4081841"/>
            <a:ext cx="503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4C7F77F8-241E-42E6-A1D8-49018C53A232}"/>
              </a:ext>
            </a:extLst>
          </p:cNvPr>
          <p:cNvSpPr txBox="1"/>
          <p:nvPr/>
        </p:nvSpPr>
        <p:spPr>
          <a:xfrm>
            <a:off x="7678889" y="3509568"/>
            <a:ext cx="77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carac_1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_2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_3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_4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_5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 _6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329DE15-55C1-4BFE-83AB-AF0BA82878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9332" r="63577" b="45044"/>
          <a:stretch/>
        </p:blipFill>
        <p:spPr>
          <a:xfrm>
            <a:off x="7561646" y="5225492"/>
            <a:ext cx="1007454" cy="885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9171DD6-E46F-46DB-A99B-5381927083BD}"/>
              </a:ext>
            </a:extLst>
          </p:cNvPr>
          <p:cNvCxnSpPr>
            <a:cxnSpLocks/>
          </p:cNvCxnSpPr>
          <p:nvPr/>
        </p:nvCxnSpPr>
        <p:spPr>
          <a:xfrm>
            <a:off x="4320352" y="3545203"/>
            <a:ext cx="503296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A7EF183-F1BC-4618-8942-5C4F3912D2A6}"/>
              </a:ext>
            </a:extLst>
          </p:cNvPr>
          <p:cNvCxnSpPr>
            <a:cxnSpLocks/>
          </p:cNvCxnSpPr>
          <p:nvPr/>
        </p:nvCxnSpPr>
        <p:spPr>
          <a:xfrm flipH="1">
            <a:off x="4340493" y="4468520"/>
            <a:ext cx="46301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D3F20D2-35E4-491E-A175-693EDBB2DA3A}"/>
              </a:ext>
            </a:extLst>
          </p:cNvPr>
          <p:cNvSpPr txBox="1"/>
          <p:nvPr/>
        </p:nvSpPr>
        <p:spPr>
          <a:xfrm>
            <a:off x="4150103" y="4534656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F4DDFB5-736A-4E35-A51C-59F8C506A721}"/>
              </a:ext>
            </a:extLst>
          </p:cNvPr>
          <p:cNvSpPr txBox="1"/>
          <p:nvPr/>
        </p:nvSpPr>
        <p:spPr>
          <a:xfrm>
            <a:off x="4189378" y="3018840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5419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>
            <a:extLst>
              <a:ext uri="{FF2B5EF4-FFF2-40B4-BE49-F238E27FC236}">
                <a16:creationId xmlns:a16="http://schemas.microsoft.com/office/drawing/2014/main" id="{B5818AA1-5358-4C78-8BEA-5E4479F62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" b="64108"/>
          <a:stretch/>
        </p:blipFill>
        <p:spPr>
          <a:xfrm>
            <a:off x="207397" y="2520413"/>
            <a:ext cx="4147750" cy="165755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FEA0838-5D15-45D2-8E08-0F1CF4A70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80" b="-1"/>
          <a:stretch/>
        </p:blipFill>
        <p:spPr>
          <a:xfrm>
            <a:off x="213520" y="4770042"/>
            <a:ext cx="4147750" cy="751940"/>
          </a:xfrm>
          <a:prstGeom prst="rect">
            <a:avLst/>
          </a:prstGeom>
        </p:spPr>
      </p:pic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415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Arborescence du projet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13</a:t>
            </a:fld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9658A47-0E56-4D67-A63F-7FC3D79E00C4}"/>
              </a:ext>
            </a:extLst>
          </p:cNvPr>
          <p:cNvCxnSpPr>
            <a:cxnSpLocks/>
            <a:stCxn id="60" idx="1"/>
            <a:endCxn id="117" idx="6"/>
          </p:cNvCxnSpPr>
          <p:nvPr/>
        </p:nvCxnSpPr>
        <p:spPr>
          <a:xfrm flipH="1">
            <a:off x="1085850" y="2472880"/>
            <a:ext cx="3553882" cy="300307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4F85A30-369D-493A-BBFB-D8A17BA2DD77}"/>
              </a:ext>
            </a:extLst>
          </p:cNvPr>
          <p:cNvSpPr txBox="1"/>
          <p:nvPr/>
        </p:nvSpPr>
        <p:spPr>
          <a:xfrm>
            <a:off x="4639732" y="2318991"/>
            <a:ext cx="357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Agencement du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B7903A96-AA07-4CAA-A78C-2BACD7BB724A}"/>
              </a:ext>
            </a:extLst>
          </p:cNvPr>
          <p:cNvCxnSpPr>
            <a:cxnSpLocks/>
            <a:stCxn id="67" idx="1"/>
            <a:endCxn id="116" idx="6"/>
          </p:cNvCxnSpPr>
          <p:nvPr/>
        </p:nvCxnSpPr>
        <p:spPr>
          <a:xfrm flipH="1">
            <a:off x="2116914" y="2935545"/>
            <a:ext cx="2522818" cy="513403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BF91CA6-582C-4E06-BF6B-1C0B7FB1E6D4}"/>
              </a:ext>
            </a:extLst>
          </p:cNvPr>
          <p:cNvSpPr txBox="1"/>
          <p:nvPr/>
        </p:nvSpPr>
        <p:spPr>
          <a:xfrm>
            <a:off x="4639732" y="278165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Modèle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 classification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entraîné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AE470DE-605F-440E-8660-2668939CDA31}"/>
              </a:ext>
            </a:extLst>
          </p:cNvPr>
          <p:cNvCxnSpPr>
            <a:cxnSpLocks/>
            <a:stCxn id="82" idx="1"/>
            <a:endCxn id="118" idx="6"/>
          </p:cNvCxnSpPr>
          <p:nvPr/>
        </p:nvCxnSpPr>
        <p:spPr>
          <a:xfrm flipH="1">
            <a:off x="2219173" y="3398210"/>
            <a:ext cx="2420559" cy="207199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8A27A264-FE21-4DFD-9C7C-F596B02C4859}"/>
              </a:ext>
            </a:extLst>
          </p:cNvPr>
          <p:cNvSpPr txBox="1"/>
          <p:nvPr/>
        </p:nvSpPr>
        <p:spPr>
          <a:xfrm>
            <a:off x="4639732" y="3244321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Notebook d’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5AF4A78-5B0F-4E72-AB5F-C9B17C4071D9}"/>
              </a:ext>
            </a:extLst>
          </p:cNvPr>
          <p:cNvSpPr txBox="1"/>
          <p:nvPr/>
        </p:nvSpPr>
        <p:spPr>
          <a:xfrm>
            <a:off x="4639732" y="3706986"/>
            <a:ext cx="4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Notebook de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création du modèle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939F3D04-43FF-4F97-B4CF-A230275A88D5}"/>
              </a:ext>
            </a:extLst>
          </p:cNvPr>
          <p:cNvCxnSpPr>
            <a:cxnSpLocks/>
            <a:stCxn id="84" idx="1"/>
            <a:endCxn id="119" idx="6"/>
          </p:cNvCxnSpPr>
          <p:nvPr/>
        </p:nvCxnSpPr>
        <p:spPr>
          <a:xfrm flipH="1" flipV="1">
            <a:off x="2893962" y="3761870"/>
            <a:ext cx="1745770" cy="9900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B8CE46B7-8CA1-47D2-9793-99F3F7072A05}"/>
              </a:ext>
            </a:extLst>
          </p:cNvPr>
          <p:cNvSpPr txBox="1"/>
          <p:nvPr/>
        </p:nvSpPr>
        <p:spPr>
          <a:xfrm>
            <a:off x="4639732" y="4169651"/>
            <a:ext cx="442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Préparation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21E3572F-C892-4B8E-80F9-0676ECC2CE15}"/>
              </a:ext>
            </a:extLst>
          </p:cNvPr>
          <p:cNvCxnSpPr>
            <a:cxnSpLocks/>
            <a:stCxn id="96" idx="1"/>
            <a:endCxn id="120" idx="6"/>
          </p:cNvCxnSpPr>
          <p:nvPr/>
        </p:nvCxnSpPr>
        <p:spPr>
          <a:xfrm flipH="1" flipV="1">
            <a:off x="2155251" y="3909256"/>
            <a:ext cx="2484481" cy="41428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B6E60D2C-8209-499E-8E2D-2BCABA409EFD}"/>
              </a:ext>
            </a:extLst>
          </p:cNvPr>
          <p:cNvSpPr txBox="1"/>
          <p:nvPr/>
        </p:nvSpPr>
        <p:spPr>
          <a:xfrm>
            <a:off x="4639732" y="5094983"/>
            <a:ext cx="183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 d’entrée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6080911C-1AB9-4949-AEA8-008478A51A44}"/>
              </a:ext>
            </a:extLst>
          </p:cNvPr>
          <p:cNvCxnSpPr>
            <a:cxnSpLocks/>
            <a:stCxn id="98" idx="1"/>
            <a:endCxn id="115" idx="1"/>
          </p:cNvCxnSpPr>
          <p:nvPr/>
        </p:nvCxnSpPr>
        <p:spPr>
          <a:xfrm flipH="1" flipV="1">
            <a:off x="2560062" y="5243249"/>
            <a:ext cx="2079670" cy="5623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A52577E5-CB33-4423-9324-457C672846A7}"/>
              </a:ext>
            </a:extLst>
          </p:cNvPr>
          <p:cNvSpPr/>
          <p:nvPr/>
        </p:nvSpPr>
        <p:spPr>
          <a:xfrm>
            <a:off x="756602" y="3348101"/>
            <a:ext cx="1360312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DF2643B-6049-44E4-8FB9-0AB8F6E003DA}"/>
              </a:ext>
            </a:extLst>
          </p:cNvPr>
          <p:cNvSpPr/>
          <p:nvPr/>
        </p:nvSpPr>
        <p:spPr>
          <a:xfrm>
            <a:off x="457675" y="2672340"/>
            <a:ext cx="62817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98320F85-FF91-4185-A654-799EDDFA4C62}"/>
              </a:ext>
            </a:extLst>
          </p:cNvPr>
          <p:cNvSpPr/>
          <p:nvPr/>
        </p:nvSpPr>
        <p:spPr>
          <a:xfrm>
            <a:off x="756602" y="3504562"/>
            <a:ext cx="1462571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47BC62CD-0AF8-48A8-ADF4-C81F0235863C}"/>
              </a:ext>
            </a:extLst>
          </p:cNvPr>
          <p:cNvSpPr/>
          <p:nvPr/>
        </p:nvSpPr>
        <p:spPr>
          <a:xfrm>
            <a:off x="756602" y="3661023"/>
            <a:ext cx="2137360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430E32-425D-46C5-80C7-9504298AA26C}"/>
              </a:ext>
            </a:extLst>
          </p:cNvPr>
          <p:cNvSpPr/>
          <p:nvPr/>
        </p:nvSpPr>
        <p:spPr>
          <a:xfrm>
            <a:off x="756602" y="3808409"/>
            <a:ext cx="13986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202607E6-65D2-4BCC-89CE-6623D13E0BE0}"/>
              </a:ext>
            </a:extLst>
          </p:cNvPr>
          <p:cNvSpPr/>
          <p:nvPr/>
        </p:nvSpPr>
        <p:spPr>
          <a:xfrm>
            <a:off x="698879" y="4934093"/>
            <a:ext cx="170440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DB39EA0D-E097-45DC-A4F1-3C9AC0953C3B}"/>
              </a:ext>
            </a:extLst>
          </p:cNvPr>
          <p:cNvSpPr/>
          <p:nvPr/>
        </p:nvSpPr>
        <p:spPr>
          <a:xfrm>
            <a:off x="698879" y="5088607"/>
            <a:ext cx="1704405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A3E1101-D297-4CDA-ACE8-8AB49478A46A}"/>
              </a:ext>
            </a:extLst>
          </p:cNvPr>
          <p:cNvSpPr/>
          <p:nvPr/>
        </p:nvSpPr>
        <p:spPr>
          <a:xfrm>
            <a:off x="698879" y="5243695"/>
            <a:ext cx="17542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Forme libre : forme 114">
            <a:extLst>
              <a:ext uri="{FF2B5EF4-FFF2-40B4-BE49-F238E27FC236}">
                <a16:creationId xmlns:a16="http://schemas.microsoft.com/office/drawing/2014/main" id="{07162751-01DD-467A-8819-50B0E3C15970}"/>
              </a:ext>
            </a:extLst>
          </p:cNvPr>
          <p:cNvSpPr/>
          <p:nvPr/>
        </p:nvSpPr>
        <p:spPr>
          <a:xfrm>
            <a:off x="2420997" y="4953689"/>
            <a:ext cx="139093" cy="577215"/>
          </a:xfrm>
          <a:custGeom>
            <a:avLst/>
            <a:gdLst>
              <a:gd name="connsiteX0" fmla="*/ 0 w 139093"/>
              <a:gd name="connsiteY0" fmla="*/ 0 h 577215"/>
              <a:gd name="connsiteX1" fmla="*/ 139065 w 139093"/>
              <a:gd name="connsiteY1" fmla="*/ 289560 h 577215"/>
              <a:gd name="connsiteX2" fmla="*/ 9525 w 139093"/>
              <a:gd name="connsiteY2" fmla="*/ 577215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93" h="577215">
                <a:moveTo>
                  <a:pt x="0" y="0"/>
                </a:moveTo>
                <a:cubicBezTo>
                  <a:pt x="68739" y="96679"/>
                  <a:pt x="137478" y="193358"/>
                  <a:pt x="139065" y="289560"/>
                </a:cubicBezTo>
                <a:cubicBezTo>
                  <a:pt x="140652" y="385762"/>
                  <a:pt x="75088" y="481488"/>
                  <a:pt x="9525" y="57721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751FA93-CD93-46AC-AB68-D3C27B8FD832}"/>
              </a:ext>
            </a:extLst>
          </p:cNvPr>
          <p:cNvCxnSpPr>
            <a:cxnSpLocks/>
            <a:stCxn id="41" idx="1"/>
            <a:endCxn id="48" idx="6"/>
          </p:cNvCxnSpPr>
          <p:nvPr/>
        </p:nvCxnSpPr>
        <p:spPr>
          <a:xfrm flipH="1">
            <a:off x="2143125" y="2010215"/>
            <a:ext cx="2496607" cy="61104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8DD74F7-5F26-4BD4-956D-A8ECFAFB2A0C}"/>
              </a:ext>
            </a:extLst>
          </p:cNvPr>
          <p:cNvSpPr txBox="1"/>
          <p:nvPr/>
        </p:nvSpPr>
        <p:spPr>
          <a:xfrm>
            <a:off x="4639732" y="1856326"/>
            <a:ext cx="450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Fichiers à ignorer dans le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versionnement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77D1355-6064-486C-B67F-F0C9C4EC671E}"/>
              </a:ext>
            </a:extLst>
          </p:cNvPr>
          <p:cNvSpPr/>
          <p:nvPr/>
        </p:nvSpPr>
        <p:spPr>
          <a:xfrm>
            <a:off x="457675" y="2520413"/>
            <a:ext cx="1685450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4789E2-FA19-4CC7-8E43-323CE977EBA9}"/>
              </a:ext>
            </a:extLst>
          </p:cNvPr>
          <p:cNvSpPr txBox="1"/>
          <p:nvPr/>
        </p:nvSpPr>
        <p:spPr>
          <a:xfrm>
            <a:off x="132724" y="4067654"/>
            <a:ext cx="1837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B6E53D6-0BC0-47BF-99AA-4664B508D3E2}"/>
              </a:ext>
            </a:extLst>
          </p:cNvPr>
          <p:cNvSpPr/>
          <p:nvPr/>
        </p:nvSpPr>
        <p:spPr>
          <a:xfrm>
            <a:off x="756602" y="3945584"/>
            <a:ext cx="1398649" cy="2016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07F97B8-9D48-48FD-A022-F1C9D1B91486}"/>
              </a:ext>
            </a:extLst>
          </p:cNvPr>
          <p:cNvSpPr txBox="1"/>
          <p:nvPr/>
        </p:nvSpPr>
        <p:spPr>
          <a:xfrm>
            <a:off x="4639732" y="4632316"/>
            <a:ext cx="442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Fichier de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28727B2-9D96-4F5B-96AC-DA077AE2CB65}"/>
              </a:ext>
            </a:extLst>
          </p:cNvPr>
          <p:cNvCxnSpPr>
            <a:cxnSpLocks/>
            <a:stCxn id="36" idx="1"/>
            <a:endCxn id="34" idx="6"/>
          </p:cNvCxnSpPr>
          <p:nvPr/>
        </p:nvCxnSpPr>
        <p:spPr>
          <a:xfrm flipH="1" flipV="1">
            <a:off x="2155251" y="4046431"/>
            <a:ext cx="2484481" cy="73977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3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BEAACFC-4F10-41B9-91B8-B8B91C3E77B2}"/>
              </a:ext>
            </a:extLst>
          </p:cNvPr>
          <p:cNvSpPr/>
          <p:nvPr/>
        </p:nvSpPr>
        <p:spPr>
          <a:xfrm>
            <a:off x="534805" y="3869067"/>
            <a:ext cx="8080202" cy="1141789"/>
          </a:xfrm>
          <a:prstGeom prst="roundRect">
            <a:avLst>
              <a:gd name="adj" fmla="val 100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7FF4476-E002-4B36-92E2-FAB0740FBA8C}"/>
              </a:ext>
            </a:extLst>
          </p:cNvPr>
          <p:cNvSpPr/>
          <p:nvPr/>
        </p:nvSpPr>
        <p:spPr>
          <a:xfrm>
            <a:off x="534805" y="5144391"/>
            <a:ext cx="8080202" cy="1141789"/>
          </a:xfrm>
          <a:prstGeom prst="roundRect">
            <a:avLst>
              <a:gd name="adj" fmla="val 100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490C26F-C631-49C4-9503-D996B375B5B5}"/>
              </a:ext>
            </a:extLst>
          </p:cNvPr>
          <p:cNvSpPr/>
          <p:nvPr/>
        </p:nvSpPr>
        <p:spPr>
          <a:xfrm>
            <a:off x="534805" y="1296602"/>
            <a:ext cx="8080202" cy="1141789"/>
          </a:xfrm>
          <a:prstGeom prst="roundRect">
            <a:avLst>
              <a:gd name="adj" fmla="val 100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90B154D-3185-4EA2-9E6E-1F931A9382C9}"/>
              </a:ext>
            </a:extLst>
          </p:cNvPr>
          <p:cNvSpPr/>
          <p:nvPr/>
        </p:nvSpPr>
        <p:spPr>
          <a:xfrm>
            <a:off x="534805" y="2588265"/>
            <a:ext cx="8080202" cy="1141789"/>
          </a:xfrm>
          <a:prstGeom prst="roundRect">
            <a:avLst>
              <a:gd name="adj" fmla="val 100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848118"/>
            <a:ext cx="214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 déploiement Web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2CE46-0085-4A82-97FA-2B8A5D57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14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177229-8D45-4612-893D-97E165DE8F15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720094-7C28-451A-99D6-B0E56183B6E0}"/>
              </a:ext>
            </a:extLst>
          </p:cNvPr>
          <p:cNvSpPr txBox="1"/>
          <p:nvPr/>
        </p:nvSpPr>
        <p:spPr>
          <a:xfrm>
            <a:off x="2978867" y="2692658"/>
            <a:ext cx="5576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Piste non aboutie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Difficultés à ouvrir le modèle entraîné (formats 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Dernier bug :</a:t>
            </a:r>
          </a:p>
          <a:p>
            <a:pPr algn="just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Lien : https://github.com/Benoit-78/credit_loan_scoring_model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98703D-3658-4589-95DD-15E0352222D1}"/>
              </a:ext>
            </a:extLst>
          </p:cNvPr>
          <p:cNvSpPr txBox="1"/>
          <p:nvPr/>
        </p:nvSpPr>
        <p:spPr>
          <a:xfrm>
            <a:off x="1796561" y="300527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D8C95B-89DF-4C07-9E9D-0B54EAAFFB99}"/>
              </a:ext>
            </a:extLst>
          </p:cNvPr>
          <p:cNvSpPr txBox="1"/>
          <p:nvPr/>
        </p:nvSpPr>
        <p:spPr>
          <a:xfrm>
            <a:off x="1751678" y="1418886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En local avec</a:t>
            </a:r>
          </a:p>
          <a:p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9D812-F1F6-4D89-90AE-651949E2194A}"/>
              </a:ext>
            </a:extLst>
          </p:cNvPr>
          <p:cNvSpPr txBox="1"/>
          <p:nvPr/>
        </p:nvSpPr>
        <p:spPr>
          <a:xfrm>
            <a:off x="2981385" y="1730972"/>
            <a:ext cx="20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Dashboard fonctionnel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C3E48DD-D99A-43DC-A4DE-5B0DDA48E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" y="3969083"/>
            <a:ext cx="941756" cy="9417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8EC2985-ECEA-4380-B2A8-D7FD740F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199" y="2785379"/>
            <a:ext cx="696959" cy="69626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E29AF94-0093-4461-B149-2D3227711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6" y="1543267"/>
            <a:ext cx="696959" cy="69695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4C79EB9-BA1F-4684-BDE5-F5BF63FF62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34" t="80524"/>
          <a:stretch/>
        </p:blipFill>
        <p:spPr>
          <a:xfrm>
            <a:off x="4572000" y="3172042"/>
            <a:ext cx="2673616" cy="19863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E9EA0A5-1EDA-45D3-87F1-2821866FE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0" y="5283404"/>
            <a:ext cx="820136" cy="82013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E69D73A-96AB-43D2-9778-F3EAF7B94549}"/>
              </a:ext>
            </a:extLst>
          </p:cNvPr>
          <p:cNvSpPr txBox="1"/>
          <p:nvPr/>
        </p:nvSpPr>
        <p:spPr>
          <a:xfrm>
            <a:off x="2533004" y="6385024"/>
            <a:ext cx="35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Déploiement en local avec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23FC844-69D1-4ED6-9F74-E92045542817}"/>
              </a:ext>
            </a:extLst>
          </p:cNvPr>
          <p:cNvSpPr txBox="1"/>
          <p:nvPr/>
        </p:nvSpPr>
        <p:spPr>
          <a:xfrm>
            <a:off x="1796561" y="5561396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23581-492D-47E4-9C80-014FF00D9822}"/>
              </a:ext>
            </a:extLst>
          </p:cNvPr>
          <p:cNvSpPr txBox="1"/>
          <p:nvPr/>
        </p:nvSpPr>
        <p:spPr>
          <a:xfrm>
            <a:off x="1796561" y="42860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CCB2986-CEEE-4F01-8059-715D50B01526}"/>
              </a:ext>
            </a:extLst>
          </p:cNvPr>
          <p:cNvSpPr txBox="1"/>
          <p:nvPr/>
        </p:nvSpPr>
        <p:spPr>
          <a:xfrm>
            <a:off x="2981384" y="5478269"/>
            <a:ext cx="4862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Piste non explorée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Pas de fichier HTML / CSS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65CF13-77DE-41D9-851C-99C1FA9702D7}"/>
              </a:ext>
            </a:extLst>
          </p:cNvPr>
          <p:cNvSpPr txBox="1"/>
          <p:nvPr/>
        </p:nvSpPr>
        <p:spPr>
          <a:xfrm>
            <a:off x="2981384" y="4286072"/>
            <a:ext cx="486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Piste non aboutie 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508877B-8809-4793-A6AB-2481641CEE7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2" t="19723" r="31303" b="47781"/>
          <a:stretch/>
        </p:blipFill>
        <p:spPr>
          <a:xfrm>
            <a:off x="1951488" y="1995175"/>
            <a:ext cx="696959" cy="35135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7620655-1694-4FC8-9D60-6A415B6A7D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2" t="19723" r="31303" b="47781"/>
          <a:stretch/>
        </p:blipFill>
        <p:spPr>
          <a:xfrm>
            <a:off x="5867324" y="6399028"/>
            <a:ext cx="696959" cy="3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2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D1E1847-BF8A-43DD-9A68-A1992C6A945E}"/>
              </a:ext>
            </a:extLst>
          </p:cNvPr>
          <p:cNvSpPr/>
          <p:nvPr/>
        </p:nvSpPr>
        <p:spPr>
          <a:xfrm>
            <a:off x="5334683" y="1013667"/>
            <a:ext cx="3706268" cy="5161871"/>
          </a:xfrm>
          <a:prstGeom prst="roundRect">
            <a:avLst>
              <a:gd name="adj" fmla="val 447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0E01D0B-A538-47A4-B8F2-53089E3B6896}"/>
              </a:ext>
            </a:extLst>
          </p:cNvPr>
          <p:cNvSpPr/>
          <p:nvPr/>
        </p:nvSpPr>
        <p:spPr>
          <a:xfrm>
            <a:off x="265290" y="2676948"/>
            <a:ext cx="4965603" cy="3498589"/>
          </a:xfrm>
          <a:prstGeom prst="roundRect">
            <a:avLst>
              <a:gd name="adj" fmla="val 447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1E660D-0E58-46E3-AC75-FEF5B06210A1}"/>
              </a:ext>
            </a:extLst>
          </p:cNvPr>
          <p:cNvSpPr txBox="1"/>
          <p:nvPr/>
        </p:nvSpPr>
        <p:spPr>
          <a:xfrm>
            <a:off x="354676" y="17817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D856D2-EF9B-4864-8AB3-A2E6A6FDBE82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23B3DC2-CC43-4BAC-AB18-8EEBB78DEB17}"/>
              </a:ext>
            </a:extLst>
          </p:cNvPr>
          <p:cNvSpPr txBox="1"/>
          <p:nvPr/>
        </p:nvSpPr>
        <p:spPr>
          <a:xfrm>
            <a:off x="354676" y="917190"/>
            <a:ext cx="878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E. Le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versionnement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0BE3CDD-C7D6-4059-9614-2C44834E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3" y="1400209"/>
            <a:ext cx="695566" cy="69626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D30B410-6EE5-47C9-8B6A-8BEADE3F1D99}"/>
              </a:ext>
            </a:extLst>
          </p:cNvPr>
          <p:cNvSpPr txBox="1"/>
          <p:nvPr/>
        </p:nvSpPr>
        <p:spPr>
          <a:xfrm>
            <a:off x="704788" y="209647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34E1AB8-93DA-45A7-B1D9-C4B595121C34}"/>
              </a:ext>
            </a:extLst>
          </p:cNvPr>
          <p:cNvSpPr txBox="1"/>
          <p:nvPr/>
        </p:nvSpPr>
        <p:spPr>
          <a:xfrm>
            <a:off x="540480" y="3917757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C616729-F5E1-4C81-8D67-3A51C19A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257" y="3174971"/>
            <a:ext cx="696959" cy="696262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C9455F4-9F16-4B2E-BA49-EDE2869CF418}"/>
              </a:ext>
            </a:extLst>
          </p:cNvPr>
          <p:cNvCxnSpPr>
            <a:cxnSpLocks/>
          </p:cNvCxnSpPr>
          <p:nvPr/>
        </p:nvCxnSpPr>
        <p:spPr>
          <a:xfrm>
            <a:off x="911736" y="2425805"/>
            <a:ext cx="0" cy="60557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369CFC6B-A91D-472A-A6B4-C17435074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07" b="29099"/>
          <a:stretch/>
        </p:blipFill>
        <p:spPr>
          <a:xfrm>
            <a:off x="1633219" y="2811583"/>
            <a:ext cx="3431752" cy="3271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BD65264-7306-4573-88FB-EB8814058700}"/>
              </a:ext>
            </a:extLst>
          </p:cNvPr>
          <p:cNvSpPr txBox="1"/>
          <p:nvPr/>
        </p:nvSpPr>
        <p:spPr>
          <a:xfrm>
            <a:off x="6278482" y="1077304"/>
            <a:ext cx="1877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Analyse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9EFA82-FA2F-402E-B7B6-2F82821DBACF}"/>
              </a:ext>
            </a:extLst>
          </p:cNvPr>
          <p:cNvSpPr txBox="1"/>
          <p:nvPr/>
        </p:nvSpPr>
        <p:spPr>
          <a:xfrm>
            <a:off x="949054" y="6277303"/>
            <a:ext cx="713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Certaines améliorations du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auraient pu faire l’objet de branches pour limiter la taille de la branche principale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0BD7F2-DA0F-4502-84C0-0581FD690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274" y="1387453"/>
            <a:ext cx="3477535" cy="468410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D3A0BE-FC3B-4C27-9065-35D13563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4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C92F0BE-477A-4A1F-9967-582850F11B4F}"/>
              </a:ext>
            </a:extLst>
          </p:cNvPr>
          <p:cNvSpPr/>
          <p:nvPr/>
        </p:nvSpPr>
        <p:spPr>
          <a:xfrm>
            <a:off x="3517550" y="1759027"/>
            <a:ext cx="4502088" cy="4962449"/>
          </a:xfrm>
          <a:prstGeom prst="roundRect">
            <a:avLst>
              <a:gd name="adj" fmla="val 362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3F333D-A367-4DE9-8B9F-40E709EE70DD}"/>
              </a:ext>
            </a:extLst>
          </p:cNvPr>
          <p:cNvSpPr/>
          <p:nvPr/>
        </p:nvSpPr>
        <p:spPr>
          <a:xfrm>
            <a:off x="250831" y="2391201"/>
            <a:ext cx="2182682" cy="4330275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A8D757-E638-481A-B7F6-919F6AB0A54A}"/>
              </a:ext>
            </a:extLst>
          </p:cNvPr>
          <p:cNvSpPr txBox="1"/>
          <p:nvPr/>
        </p:nvSpPr>
        <p:spPr>
          <a:xfrm>
            <a:off x="354676" y="917190"/>
            <a:ext cx="26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L’agencement général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E508ED-4C4E-4BBF-8F71-3713B62A2644}"/>
              </a:ext>
            </a:extLst>
          </p:cNvPr>
          <p:cNvSpPr txBox="1"/>
          <p:nvPr/>
        </p:nvSpPr>
        <p:spPr>
          <a:xfrm>
            <a:off x="423629" y="3134334"/>
            <a:ext cx="185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Choix du candidat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4E8F549-AD6F-431E-9801-9C225F1F1826}"/>
              </a:ext>
            </a:extLst>
          </p:cNvPr>
          <p:cNvSpPr txBox="1"/>
          <p:nvPr/>
        </p:nvSpPr>
        <p:spPr>
          <a:xfrm>
            <a:off x="423629" y="4717009"/>
            <a:ext cx="185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Ajustement des caractéristiques principales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2E5F2A-3603-45DA-80AC-694F318B9DF7}"/>
              </a:ext>
            </a:extLst>
          </p:cNvPr>
          <p:cNvSpPr txBox="1"/>
          <p:nvPr/>
        </p:nvSpPr>
        <p:spPr>
          <a:xfrm>
            <a:off x="4645979" y="2502160"/>
            <a:ext cx="225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Evaluation générale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0DA21DC-DBC6-4BE1-B581-70326C3DCC01}"/>
              </a:ext>
            </a:extLst>
          </p:cNvPr>
          <p:cNvSpPr txBox="1"/>
          <p:nvPr/>
        </p:nvSpPr>
        <p:spPr>
          <a:xfrm>
            <a:off x="3788024" y="3676963"/>
            <a:ext cx="396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Situation du candidat sur les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caractéristiques principales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&amp; comparaison avec les candidats acceptés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9B81E-DCF5-479D-BD49-48F3F267C4D9}"/>
              </a:ext>
            </a:extLst>
          </p:cNvPr>
          <p:cNvSpPr/>
          <p:nvPr/>
        </p:nvSpPr>
        <p:spPr>
          <a:xfrm>
            <a:off x="398690" y="2932889"/>
            <a:ext cx="1902176" cy="710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94041-B3DC-4F1A-A140-65DAABBCAABC}"/>
              </a:ext>
            </a:extLst>
          </p:cNvPr>
          <p:cNvSpPr/>
          <p:nvPr/>
        </p:nvSpPr>
        <p:spPr>
          <a:xfrm>
            <a:off x="398690" y="3708026"/>
            <a:ext cx="1902176" cy="275663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E87D6-06D6-4644-9A1A-C5A967954DDF}"/>
              </a:ext>
            </a:extLst>
          </p:cNvPr>
          <p:cNvSpPr/>
          <p:nvPr/>
        </p:nvSpPr>
        <p:spPr>
          <a:xfrm>
            <a:off x="3650197" y="2300715"/>
            <a:ext cx="4218759" cy="710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089C9-F816-4799-B54D-B43698355F89}"/>
              </a:ext>
            </a:extLst>
          </p:cNvPr>
          <p:cNvSpPr/>
          <p:nvPr/>
        </p:nvSpPr>
        <p:spPr>
          <a:xfrm>
            <a:off x="3650197" y="3082908"/>
            <a:ext cx="4218759" cy="219497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E5BF3-0910-4FC1-8D51-C1681741FC03}"/>
              </a:ext>
            </a:extLst>
          </p:cNvPr>
          <p:cNvSpPr/>
          <p:nvPr/>
        </p:nvSpPr>
        <p:spPr>
          <a:xfrm>
            <a:off x="3650197" y="5374032"/>
            <a:ext cx="4218759" cy="12068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065E8A0-B09F-4DEE-B96B-1292072A7EC7}"/>
              </a:ext>
            </a:extLst>
          </p:cNvPr>
          <p:cNvSpPr txBox="1"/>
          <p:nvPr/>
        </p:nvSpPr>
        <p:spPr>
          <a:xfrm>
            <a:off x="3788024" y="5519367"/>
            <a:ext cx="396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Situation du candidat sur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caractéristique au choix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&amp; comparaison avec les candidats acceptés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7D49635-06F0-47A2-B6A9-CA76F0967B20}"/>
              </a:ext>
            </a:extLst>
          </p:cNvPr>
          <p:cNvSpPr txBox="1"/>
          <p:nvPr/>
        </p:nvSpPr>
        <p:spPr>
          <a:xfrm>
            <a:off x="338283" y="2522180"/>
            <a:ext cx="202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Paramètres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52146B-B4C0-4F6E-9245-F2DAF94362F3}"/>
              </a:ext>
            </a:extLst>
          </p:cNvPr>
          <p:cNvSpPr txBox="1"/>
          <p:nvPr/>
        </p:nvSpPr>
        <p:spPr>
          <a:xfrm>
            <a:off x="4748081" y="1869260"/>
            <a:ext cx="202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Situation du candidat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8E580E1-F133-4B0A-95A2-EF1097DA83DF}"/>
              </a:ext>
            </a:extLst>
          </p:cNvPr>
          <p:cNvCxnSpPr>
            <a:cxnSpLocks/>
          </p:cNvCxnSpPr>
          <p:nvPr/>
        </p:nvCxnSpPr>
        <p:spPr>
          <a:xfrm>
            <a:off x="2619624" y="4139021"/>
            <a:ext cx="77328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3698F2-B825-497C-9034-CF49A0A1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09644B-0B6B-4BC1-8C71-9A6E1237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97" y="739712"/>
            <a:ext cx="1145902" cy="9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4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95EFE2D-8588-4AB6-96AB-1AB5D978677B}"/>
              </a:ext>
            </a:extLst>
          </p:cNvPr>
          <p:cNvSpPr/>
          <p:nvPr/>
        </p:nvSpPr>
        <p:spPr>
          <a:xfrm>
            <a:off x="3586036" y="943858"/>
            <a:ext cx="5371697" cy="1159623"/>
          </a:xfrm>
          <a:prstGeom prst="roundRect">
            <a:avLst>
              <a:gd name="adj" fmla="val 14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D8862CB-F71A-4E4D-838E-6464948815C9}"/>
              </a:ext>
            </a:extLst>
          </p:cNvPr>
          <p:cNvSpPr/>
          <p:nvPr/>
        </p:nvSpPr>
        <p:spPr>
          <a:xfrm>
            <a:off x="3586036" y="2205248"/>
            <a:ext cx="5371697" cy="3822294"/>
          </a:xfrm>
          <a:prstGeom prst="roundRect">
            <a:avLst>
              <a:gd name="adj" fmla="val 593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CD029D1-487A-47AD-A5AE-5AA9C37D4AA6}"/>
              </a:ext>
            </a:extLst>
          </p:cNvPr>
          <p:cNvSpPr/>
          <p:nvPr/>
        </p:nvSpPr>
        <p:spPr>
          <a:xfrm>
            <a:off x="1609401" y="6103948"/>
            <a:ext cx="5562215" cy="693497"/>
          </a:xfrm>
          <a:prstGeom prst="roundRect">
            <a:avLst>
              <a:gd name="adj" fmla="val 2234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812BD15-1DA2-4593-8024-CE1F966C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31"/>
          <a:stretch/>
        </p:blipFill>
        <p:spPr>
          <a:xfrm>
            <a:off x="3825632" y="1022195"/>
            <a:ext cx="1806607" cy="977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92322D-F754-4A3B-B816-EDF63B5B7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0" b="6906"/>
          <a:stretch/>
        </p:blipFill>
        <p:spPr>
          <a:xfrm>
            <a:off x="3823238" y="2325495"/>
            <a:ext cx="1806607" cy="35765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A8D757-E638-481A-B7F6-919F6AB0A54A}"/>
              </a:ext>
            </a:extLst>
          </p:cNvPr>
          <p:cNvSpPr txBox="1"/>
          <p:nvPr/>
        </p:nvSpPr>
        <p:spPr>
          <a:xfrm>
            <a:off x="6374449" y="1390967"/>
            <a:ext cx="208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Choix du candidat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60FE2D0-2A2B-4BDC-9F7C-6BF2D26F39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743339" y="1544856"/>
            <a:ext cx="6311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6948CDF-D999-461E-80D1-710A01A5FD45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568227" y="2658029"/>
            <a:ext cx="180622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269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Les paramètres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2A917FC-BA5E-46A8-AA90-F0CBB11FB9B2}"/>
              </a:ext>
            </a:extLst>
          </p:cNvPr>
          <p:cNvSpPr txBox="1"/>
          <p:nvPr/>
        </p:nvSpPr>
        <p:spPr>
          <a:xfrm>
            <a:off x="6374449" y="2504140"/>
            <a:ext cx="235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Caractéristique catégorielle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4A24860-A570-4B7F-B9BF-8EEF4A0A8F74}"/>
              </a:ext>
            </a:extLst>
          </p:cNvPr>
          <p:cNvCxnSpPr>
            <a:cxnSpLocks/>
            <a:stCxn id="45" idx="1"/>
            <a:endCxn id="60" idx="6"/>
          </p:cNvCxnSpPr>
          <p:nvPr/>
        </p:nvCxnSpPr>
        <p:spPr>
          <a:xfrm flipH="1" flipV="1">
            <a:off x="4555793" y="4304044"/>
            <a:ext cx="1818656" cy="5983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EF16BC2-3C63-492D-A126-EE157B437106}"/>
              </a:ext>
            </a:extLst>
          </p:cNvPr>
          <p:cNvSpPr txBox="1"/>
          <p:nvPr/>
        </p:nvSpPr>
        <p:spPr>
          <a:xfrm>
            <a:off x="6374449" y="4640793"/>
            <a:ext cx="228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Caractéristiques booléennes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91F323D-16F4-4EAA-8571-A7CB9A6E5A2B}"/>
              </a:ext>
            </a:extLst>
          </p:cNvPr>
          <p:cNvSpPr txBox="1"/>
          <p:nvPr/>
        </p:nvSpPr>
        <p:spPr>
          <a:xfrm>
            <a:off x="308003" y="2467170"/>
            <a:ext cx="320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importances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DC0A5353-92DF-4B4D-B3D4-480F5CC4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2" y="2804035"/>
            <a:ext cx="3031499" cy="1916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BA5FFE35-A848-43C8-B436-0A91D4A195F9}"/>
              </a:ext>
            </a:extLst>
          </p:cNvPr>
          <p:cNvSpPr/>
          <p:nvPr/>
        </p:nvSpPr>
        <p:spPr>
          <a:xfrm>
            <a:off x="763002" y="2889955"/>
            <a:ext cx="200471" cy="38382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2111CE7-7513-480B-9266-33FA76102A17}"/>
              </a:ext>
            </a:extLst>
          </p:cNvPr>
          <p:cNvCxnSpPr>
            <a:cxnSpLocks/>
            <a:stCxn id="27" idx="6"/>
            <a:endCxn id="63" idx="2"/>
          </p:cNvCxnSpPr>
          <p:nvPr/>
        </p:nvCxnSpPr>
        <p:spPr>
          <a:xfrm flipV="1">
            <a:off x="963473" y="2647726"/>
            <a:ext cx="2885843" cy="43414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03A0E22-EDE1-4723-9F1F-8E58F59E0D31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963473" y="3081866"/>
            <a:ext cx="2885843" cy="122217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96475CC-EBFC-4D05-9F51-37CE9BCF8394}"/>
              </a:ext>
            </a:extLst>
          </p:cNvPr>
          <p:cNvCxnSpPr>
            <a:cxnSpLocks/>
            <a:stCxn id="27" idx="6"/>
            <a:endCxn id="61" idx="2"/>
          </p:cNvCxnSpPr>
          <p:nvPr/>
        </p:nvCxnSpPr>
        <p:spPr>
          <a:xfrm>
            <a:off x="963473" y="3081866"/>
            <a:ext cx="2885843" cy="179748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FA7F083-BD0F-4DE4-8853-55DF6240B307}"/>
              </a:ext>
            </a:extLst>
          </p:cNvPr>
          <p:cNvCxnSpPr>
            <a:cxnSpLocks/>
            <a:stCxn id="27" idx="6"/>
            <a:endCxn id="62" idx="2"/>
          </p:cNvCxnSpPr>
          <p:nvPr/>
        </p:nvCxnSpPr>
        <p:spPr>
          <a:xfrm>
            <a:off x="963473" y="3081866"/>
            <a:ext cx="2885843" cy="235768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868AD255-B963-496A-8CDB-F444C089513A}"/>
              </a:ext>
            </a:extLst>
          </p:cNvPr>
          <p:cNvSpPr/>
          <p:nvPr/>
        </p:nvSpPr>
        <p:spPr>
          <a:xfrm>
            <a:off x="3849316" y="4221961"/>
            <a:ext cx="706477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840F878-CA8A-4C44-9BD5-5B584B6D38E8}"/>
              </a:ext>
            </a:extLst>
          </p:cNvPr>
          <p:cNvSpPr/>
          <p:nvPr/>
        </p:nvSpPr>
        <p:spPr>
          <a:xfrm>
            <a:off x="3849316" y="4797271"/>
            <a:ext cx="983669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35ABC4E-802B-4552-BF5D-E8DDA77B5E05}"/>
              </a:ext>
            </a:extLst>
          </p:cNvPr>
          <p:cNvSpPr/>
          <p:nvPr/>
        </p:nvSpPr>
        <p:spPr>
          <a:xfrm>
            <a:off x="3849316" y="5357468"/>
            <a:ext cx="617345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A37E14A-3A70-4D8E-B80A-7F6C0B506BFE}"/>
              </a:ext>
            </a:extLst>
          </p:cNvPr>
          <p:cNvSpPr/>
          <p:nvPr/>
        </p:nvSpPr>
        <p:spPr>
          <a:xfrm>
            <a:off x="3849316" y="2565643"/>
            <a:ext cx="706477" cy="1641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DFF92AF-573A-45F6-A9F1-6CC425B07C9F}"/>
              </a:ext>
            </a:extLst>
          </p:cNvPr>
          <p:cNvSpPr txBox="1"/>
          <p:nvPr/>
        </p:nvSpPr>
        <p:spPr>
          <a:xfrm>
            <a:off x="6549672" y="5521634"/>
            <a:ext cx="228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+ caractéristiques quantitatives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A0CAA7E-B219-4DE7-8873-580FD08A9107}"/>
              </a:ext>
            </a:extLst>
          </p:cNvPr>
          <p:cNvSpPr txBox="1"/>
          <p:nvPr/>
        </p:nvSpPr>
        <p:spPr>
          <a:xfrm>
            <a:off x="1484407" y="6197819"/>
            <a:ext cx="57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Les caractéristiques d’un candidat peuvent ensuite être modifiées pour améliorer son profil de risque.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5CAF24B-3123-4E07-B31B-D7550B6754B7}"/>
              </a:ext>
            </a:extLst>
          </p:cNvPr>
          <p:cNvSpPr txBox="1"/>
          <p:nvPr/>
        </p:nvSpPr>
        <p:spPr>
          <a:xfrm rot="16200000">
            <a:off x="-442271" y="3623856"/>
            <a:ext cx="12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8E461B-614D-40C6-9682-657F88B86410}"/>
              </a:ext>
            </a:extLst>
          </p:cNvPr>
          <p:cNvSpPr txBox="1"/>
          <p:nvPr/>
        </p:nvSpPr>
        <p:spPr>
          <a:xfrm>
            <a:off x="186267" y="4722561"/>
            <a:ext cx="327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Caractéristiques ordonnées par importance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244D4C-1854-4DE5-BF46-DB19FED6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17</a:t>
            </a:fld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B1D475F-A905-444D-97CD-8DE16C518A62}"/>
              </a:ext>
            </a:extLst>
          </p:cNvPr>
          <p:cNvCxnSpPr>
            <a:cxnSpLocks/>
            <a:stCxn id="45" idx="1"/>
            <a:endCxn id="61" idx="6"/>
          </p:cNvCxnSpPr>
          <p:nvPr/>
        </p:nvCxnSpPr>
        <p:spPr>
          <a:xfrm flipH="1" flipV="1">
            <a:off x="4832985" y="4879354"/>
            <a:ext cx="1541464" cy="230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96649A0-5A29-4B9B-9AB5-DC827B543E49}"/>
              </a:ext>
            </a:extLst>
          </p:cNvPr>
          <p:cNvCxnSpPr>
            <a:cxnSpLocks/>
            <a:stCxn id="45" idx="1"/>
            <a:endCxn id="62" idx="6"/>
          </p:cNvCxnSpPr>
          <p:nvPr/>
        </p:nvCxnSpPr>
        <p:spPr>
          <a:xfrm flipH="1">
            <a:off x="4466661" y="4902403"/>
            <a:ext cx="1907788" cy="5371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71CAEC84-C22A-44B1-91DD-EF7BB1BEE690}"/>
              </a:ext>
            </a:extLst>
          </p:cNvPr>
          <p:cNvSpPr/>
          <p:nvPr/>
        </p:nvSpPr>
        <p:spPr>
          <a:xfrm>
            <a:off x="520424" y="1736533"/>
            <a:ext cx="2459501" cy="1384366"/>
          </a:xfrm>
          <a:prstGeom prst="roundRect">
            <a:avLst>
              <a:gd name="adj" fmla="val 4391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58F7647-DB8C-42B2-87E2-B3626DBF0F22}"/>
              </a:ext>
            </a:extLst>
          </p:cNvPr>
          <p:cNvSpPr/>
          <p:nvPr/>
        </p:nvSpPr>
        <p:spPr>
          <a:xfrm>
            <a:off x="3475134" y="4174903"/>
            <a:ext cx="5230447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D17F9E2-1074-44C3-9106-572ADED755E1}"/>
              </a:ext>
            </a:extLst>
          </p:cNvPr>
          <p:cNvSpPr/>
          <p:nvPr/>
        </p:nvSpPr>
        <p:spPr>
          <a:xfrm>
            <a:off x="3475134" y="1306392"/>
            <a:ext cx="5230447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357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L’évaluation générale du candidat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ADDE4FA-2CF1-4E32-B017-A795F30D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70" y="1708723"/>
            <a:ext cx="4742174" cy="1612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B0DDF8A-7E62-4699-9D55-3324C569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59" y="4543586"/>
            <a:ext cx="4780396" cy="163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B0273F99-7A60-4E8B-8222-C87F75B0FB58}"/>
              </a:ext>
            </a:extLst>
          </p:cNvPr>
          <p:cNvSpPr txBox="1"/>
          <p:nvPr/>
        </p:nvSpPr>
        <p:spPr>
          <a:xfrm>
            <a:off x="836389" y="272058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A3F2BE-0139-42FA-905F-C95850B6485E}"/>
              </a:ext>
            </a:extLst>
          </p:cNvPr>
          <p:cNvSpPr txBox="1"/>
          <p:nvPr/>
        </p:nvSpPr>
        <p:spPr>
          <a:xfrm>
            <a:off x="836389" y="2088363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non alloué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E38D47D-1048-4527-954A-3E695EA99921}"/>
              </a:ext>
            </a:extLst>
          </p:cNvPr>
          <p:cNvSpPr/>
          <p:nvPr/>
        </p:nvSpPr>
        <p:spPr>
          <a:xfrm>
            <a:off x="663186" y="2137506"/>
            <a:ext cx="184319" cy="1843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E82B5A4-B124-4410-9C59-DE7B0D5A0091}"/>
              </a:ext>
            </a:extLst>
          </p:cNvPr>
          <p:cNvSpPr/>
          <p:nvPr/>
        </p:nvSpPr>
        <p:spPr>
          <a:xfrm>
            <a:off x="663186" y="2765360"/>
            <a:ext cx="184319" cy="184319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6A886E2-0C69-4BAD-B0CB-82D12B6E8273}"/>
              </a:ext>
            </a:extLst>
          </p:cNvPr>
          <p:cNvSpPr/>
          <p:nvPr/>
        </p:nvSpPr>
        <p:spPr>
          <a:xfrm>
            <a:off x="663186" y="2450589"/>
            <a:ext cx="184319" cy="184319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6FCDB1-662B-4CD9-90EF-956918C1F361}"/>
              </a:ext>
            </a:extLst>
          </p:cNvPr>
          <p:cNvSpPr txBox="1"/>
          <p:nvPr/>
        </p:nvSpPr>
        <p:spPr>
          <a:xfrm>
            <a:off x="836389" y="2403632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 sous condition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6AA6CA2-3C7C-419A-8DA1-A234456EC78B}"/>
              </a:ext>
            </a:extLst>
          </p:cNvPr>
          <p:cNvSpPr txBox="1"/>
          <p:nvPr/>
        </p:nvSpPr>
        <p:spPr>
          <a:xfrm>
            <a:off x="1742703" y="3660796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Probabilité de solvabilité du candidat</a:t>
            </a:r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B3578EE6-EFD8-4241-A037-3B22BC49C33B}"/>
              </a:ext>
            </a:extLst>
          </p:cNvPr>
          <p:cNvSpPr/>
          <p:nvPr/>
        </p:nvSpPr>
        <p:spPr>
          <a:xfrm>
            <a:off x="5835852" y="3542235"/>
            <a:ext cx="509011" cy="54728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B13E311-A5EA-4CCE-9B8C-59F53DAE8CBE}"/>
              </a:ext>
            </a:extLst>
          </p:cNvPr>
          <p:cNvSpPr txBox="1"/>
          <p:nvPr/>
        </p:nvSpPr>
        <p:spPr>
          <a:xfrm>
            <a:off x="4911075" y="4208342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Après amélioration du profil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CEBEE19-A7EB-44D4-8AF6-DC8D3F73F2F6}"/>
              </a:ext>
            </a:extLst>
          </p:cNvPr>
          <p:cNvSpPr txBox="1"/>
          <p:nvPr/>
        </p:nvSpPr>
        <p:spPr>
          <a:xfrm>
            <a:off x="5366441" y="135456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Données brutes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4A74FCD-CB9D-4479-96C1-205310F3CC83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833614" y="3191089"/>
            <a:ext cx="1511249" cy="6235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E8F4B322-5F34-4964-AF8E-FCACB35CE101}"/>
              </a:ext>
            </a:extLst>
          </p:cNvPr>
          <p:cNvSpPr txBox="1"/>
          <p:nvPr/>
        </p:nvSpPr>
        <p:spPr>
          <a:xfrm>
            <a:off x="1313999" y="1765368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Décision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9C0239-CF3D-4D4F-8AC0-BD0D084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18</a:t>
            </a:fld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58794E-7DCA-48F5-8030-BB9D25FAE133}"/>
              </a:ext>
            </a:extLst>
          </p:cNvPr>
          <p:cNvSpPr txBox="1"/>
          <p:nvPr/>
        </p:nvSpPr>
        <p:spPr>
          <a:xfrm>
            <a:off x="361727" y="6432734"/>
            <a:ext cx="768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 conseiller peut jouer sur les paramètres pour améliorer en temps réel le profil du candidat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F0BAF5F-854B-4026-A011-4D12AEB738BB}"/>
              </a:ext>
            </a:extLst>
          </p:cNvPr>
          <p:cNvCxnSpPr>
            <a:cxnSpLocks/>
          </p:cNvCxnSpPr>
          <p:nvPr/>
        </p:nvCxnSpPr>
        <p:spPr>
          <a:xfrm>
            <a:off x="2979925" y="2413105"/>
            <a:ext cx="1138654" cy="126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9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79F5EF7-BB84-4668-8163-5CEC7EEBBAAB}"/>
              </a:ext>
            </a:extLst>
          </p:cNvPr>
          <p:cNvSpPr/>
          <p:nvPr/>
        </p:nvSpPr>
        <p:spPr>
          <a:xfrm>
            <a:off x="982414" y="6127557"/>
            <a:ext cx="6640386" cy="632752"/>
          </a:xfrm>
          <a:prstGeom prst="roundRect">
            <a:avLst>
              <a:gd name="adj" fmla="val 1991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760E5BD0-92D5-473B-BCF4-C0CA446B9017}"/>
              </a:ext>
            </a:extLst>
          </p:cNvPr>
          <p:cNvSpPr/>
          <p:nvPr/>
        </p:nvSpPr>
        <p:spPr>
          <a:xfrm>
            <a:off x="4098379" y="3890687"/>
            <a:ext cx="4112119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B616BC9C-53F2-4C68-A948-009988E1E789}"/>
              </a:ext>
            </a:extLst>
          </p:cNvPr>
          <p:cNvSpPr/>
          <p:nvPr/>
        </p:nvSpPr>
        <p:spPr>
          <a:xfrm>
            <a:off x="4098379" y="1022176"/>
            <a:ext cx="4112119" cy="2147299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0772D1-C9B4-469F-8923-547D736577B7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98191-BA28-4968-A1CB-986F3F4D80BE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C7D2A9A-3512-45BC-A8A2-9BDD8EF65FD4}"/>
              </a:ext>
            </a:extLst>
          </p:cNvPr>
          <p:cNvSpPr txBox="1"/>
          <p:nvPr/>
        </p:nvSpPr>
        <p:spPr>
          <a:xfrm>
            <a:off x="354676" y="934248"/>
            <a:ext cx="458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Les caractéristiques principales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BD0FB47B-A211-4DAF-A844-82A0D388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2" r="63577" b="45044"/>
          <a:stretch/>
        </p:blipFill>
        <p:spPr>
          <a:xfrm>
            <a:off x="6064234" y="1226168"/>
            <a:ext cx="1994736" cy="17539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129AE91-B396-4245-A55D-59460471D664}"/>
              </a:ext>
            </a:extLst>
          </p:cNvPr>
          <p:cNvSpPr txBox="1"/>
          <p:nvPr/>
        </p:nvSpPr>
        <p:spPr>
          <a:xfrm>
            <a:off x="220133" y="1399097"/>
            <a:ext cx="36590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On affiche la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candidat parmi la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de candidats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acceptés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À chaque type de caractéristique son propre graphique : catégorielle, booléenne ou quantitative.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414BB9B-F9D6-407A-90B2-0E4F0872C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61" y="1417549"/>
            <a:ext cx="1626029" cy="14152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CCC9C0D2-1C8D-43D2-976B-77B5A6E21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61" y="4263604"/>
            <a:ext cx="1626029" cy="1418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68554FB2-0D55-4717-83D7-14C304E7E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16" b="4478"/>
          <a:stretch/>
        </p:blipFill>
        <p:spPr>
          <a:xfrm>
            <a:off x="6065141" y="4090233"/>
            <a:ext cx="1918969" cy="1753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9" name="Flèche : bas 78">
            <a:extLst>
              <a:ext uri="{FF2B5EF4-FFF2-40B4-BE49-F238E27FC236}">
                <a16:creationId xmlns:a16="http://schemas.microsoft.com/office/drawing/2014/main" id="{27D7BB97-C0A1-41E4-A1C5-8F5BC9FA112B}"/>
              </a:ext>
            </a:extLst>
          </p:cNvPr>
          <p:cNvSpPr/>
          <p:nvPr/>
        </p:nvSpPr>
        <p:spPr>
          <a:xfrm>
            <a:off x="5866764" y="3230301"/>
            <a:ext cx="509011" cy="61465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4D43566-F071-40C6-BE91-3E3374C43F12}"/>
              </a:ext>
            </a:extLst>
          </p:cNvPr>
          <p:cNvSpPr txBox="1"/>
          <p:nvPr/>
        </p:nvSpPr>
        <p:spPr>
          <a:xfrm>
            <a:off x="6393647" y="3367760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Ajustement de caractéristiques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DCB896D-9050-434E-918E-45F911495A6A}"/>
              </a:ext>
            </a:extLst>
          </p:cNvPr>
          <p:cNvSpPr/>
          <p:nvPr/>
        </p:nvSpPr>
        <p:spPr>
          <a:xfrm>
            <a:off x="4338794" y="1915134"/>
            <a:ext cx="83150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955E091-3DBC-4F74-8C7D-553980838183}"/>
              </a:ext>
            </a:extLst>
          </p:cNvPr>
          <p:cNvSpPr/>
          <p:nvPr/>
        </p:nvSpPr>
        <p:spPr>
          <a:xfrm>
            <a:off x="4338794" y="4985021"/>
            <a:ext cx="83150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EC37E6D-4A8C-48EC-A843-59F819AF2CAA}"/>
              </a:ext>
            </a:extLst>
          </p:cNvPr>
          <p:cNvSpPr/>
          <p:nvPr/>
        </p:nvSpPr>
        <p:spPr>
          <a:xfrm rot="19013447">
            <a:off x="6749600" y="2585340"/>
            <a:ext cx="513936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F4E2BD65-AF66-40BA-9D78-EC78357498B9}"/>
              </a:ext>
            </a:extLst>
          </p:cNvPr>
          <p:cNvSpPr/>
          <p:nvPr/>
        </p:nvSpPr>
        <p:spPr>
          <a:xfrm rot="19013447">
            <a:off x="6105914" y="5505886"/>
            <a:ext cx="611381" cy="1965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orme libre : forme 66">
            <a:extLst>
              <a:ext uri="{FF2B5EF4-FFF2-40B4-BE49-F238E27FC236}">
                <a16:creationId xmlns:a16="http://schemas.microsoft.com/office/drawing/2014/main" id="{A88E059E-725E-49F4-A71E-03DD5615F5C6}"/>
              </a:ext>
            </a:extLst>
          </p:cNvPr>
          <p:cNvSpPr/>
          <p:nvPr/>
        </p:nvSpPr>
        <p:spPr>
          <a:xfrm>
            <a:off x="5042720" y="2078927"/>
            <a:ext cx="1796287" cy="968673"/>
          </a:xfrm>
          <a:custGeom>
            <a:avLst/>
            <a:gdLst>
              <a:gd name="connsiteX0" fmla="*/ 0 w 2229556"/>
              <a:gd name="connsiteY0" fmla="*/ 0 h 968673"/>
              <a:gd name="connsiteX1" fmla="*/ 1388533 w 2229556"/>
              <a:gd name="connsiteY1" fmla="*/ 914400 h 968673"/>
              <a:gd name="connsiteX2" fmla="*/ 2229556 w 2229556"/>
              <a:gd name="connsiteY2" fmla="*/ 784577 h 96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9556" h="968673">
                <a:moveTo>
                  <a:pt x="0" y="0"/>
                </a:moveTo>
                <a:cubicBezTo>
                  <a:pt x="508470" y="391818"/>
                  <a:pt x="1016940" y="783637"/>
                  <a:pt x="1388533" y="914400"/>
                </a:cubicBezTo>
                <a:cubicBezTo>
                  <a:pt x="1760126" y="1045163"/>
                  <a:pt x="1994841" y="914870"/>
                  <a:pt x="2229556" y="784577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 : forme 88">
            <a:extLst>
              <a:ext uri="{FF2B5EF4-FFF2-40B4-BE49-F238E27FC236}">
                <a16:creationId xmlns:a16="http://schemas.microsoft.com/office/drawing/2014/main" id="{53554542-3CB0-45B6-98E8-66191FFDCAAA}"/>
              </a:ext>
            </a:extLst>
          </p:cNvPr>
          <p:cNvSpPr/>
          <p:nvPr/>
        </p:nvSpPr>
        <p:spPr>
          <a:xfrm>
            <a:off x="4960876" y="5166438"/>
            <a:ext cx="1160394" cy="769671"/>
          </a:xfrm>
          <a:custGeom>
            <a:avLst/>
            <a:gdLst>
              <a:gd name="connsiteX0" fmla="*/ 0 w 1473200"/>
              <a:gd name="connsiteY0" fmla="*/ 0 h 769671"/>
              <a:gd name="connsiteX1" fmla="*/ 993422 w 1473200"/>
              <a:gd name="connsiteY1" fmla="*/ 716844 h 769671"/>
              <a:gd name="connsiteX2" fmla="*/ 1473200 w 1473200"/>
              <a:gd name="connsiteY2" fmla="*/ 660400 h 7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769671">
                <a:moveTo>
                  <a:pt x="0" y="0"/>
                </a:moveTo>
                <a:cubicBezTo>
                  <a:pt x="373944" y="303388"/>
                  <a:pt x="747889" y="606777"/>
                  <a:pt x="993422" y="716844"/>
                </a:cubicBezTo>
                <a:cubicBezTo>
                  <a:pt x="1238955" y="826911"/>
                  <a:pt x="1356077" y="743655"/>
                  <a:pt x="1473200" y="660400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F95469B6-0C10-4605-AF4F-AC3C5F40DA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32" t="29926" r="20580"/>
          <a:stretch/>
        </p:blipFill>
        <p:spPr>
          <a:xfrm>
            <a:off x="2093940" y="4025350"/>
            <a:ext cx="1397232" cy="1141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E3421615-A810-4650-B652-3A867A144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2" y="4025350"/>
            <a:ext cx="1366394" cy="1134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349B9947-52BC-4AB2-BB6C-AD37D9CE6AA5}"/>
              </a:ext>
            </a:extLst>
          </p:cNvPr>
          <p:cNvSpPr txBox="1"/>
          <p:nvPr/>
        </p:nvSpPr>
        <p:spPr>
          <a:xfrm>
            <a:off x="734135" y="3545219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booléennes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6D9A4AD-EBD0-46C5-BE37-A55C6569F518}"/>
              </a:ext>
            </a:extLst>
          </p:cNvPr>
          <p:cNvSpPr txBox="1"/>
          <p:nvPr/>
        </p:nvSpPr>
        <p:spPr>
          <a:xfrm>
            <a:off x="2379388" y="3545219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quantitatives</a:t>
            </a:r>
          </a:p>
        </p:txBody>
      </p:sp>
      <p:sp>
        <p:nvSpPr>
          <p:cNvPr id="96" name="Espace réservé du numéro de diapositive 95">
            <a:extLst>
              <a:ext uri="{FF2B5EF4-FFF2-40B4-BE49-F238E27FC236}">
                <a16:creationId xmlns:a16="http://schemas.microsoft.com/office/drawing/2014/main" id="{C904D7BC-535A-46D8-A9AB-51FB3FA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19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18EBCE-5AA7-43ED-A096-EF1E60D611FE}"/>
              </a:ext>
            </a:extLst>
          </p:cNvPr>
          <p:cNvSpPr txBox="1"/>
          <p:nvPr/>
        </p:nvSpPr>
        <p:spPr>
          <a:xfrm>
            <a:off x="538412" y="6285742"/>
            <a:ext cx="7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Les graphiques permettent de repérer rapidement les 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390064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4B8EABE-CB0B-422D-B180-C104A9EDE7BA}"/>
              </a:ext>
            </a:extLst>
          </p:cNvPr>
          <p:cNvSpPr txBox="1"/>
          <p:nvPr/>
        </p:nvSpPr>
        <p:spPr>
          <a:xfrm>
            <a:off x="737062" y="99192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6A194E-A28E-4197-9276-9490D71F6EBC}"/>
              </a:ext>
            </a:extLst>
          </p:cNvPr>
          <p:cNvSpPr txBox="1"/>
          <p:nvPr/>
        </p:nvSpPr>
        <p:spPr>
          <a:xfrm>
            <a:off x="737062" y="2088850"/>
            <a:ext cx="256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2343E7-FD29-4071-ACCE-3698A7879E8E}"/>
              </a:ext>
            </a:extLst>
          </p:cNvPr>
          <p:cNvSpPr txBox="1"/>
          <p:nvPr/>
        </p:nvSpPr>
        <p:spPr>
          <a:xfrm>
            <a:off x="737062" y="3185774"/>
            <a:ext cx="88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III. L’API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3B50F6-C000-4FB7-A10C-5C087D76A3FA}"/>
              </a:ext>
            </a:extLst>
          </p:cNvPr>
          <p:cNvSpPr txBox="1"/>
          <p:nvPr/>
        </p:nvSpPr>
        <p:spPr>
          <a:xfrm>
            <a:off x="737062" y="4282698"/>
            <a:ext cx="153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2E2276-0ACF-4616-B5E5-B7FB5FD6431A}"/>
              </a:ext>
            </a:extLst>
          </p:cNvPr>
          <p:cNvSpPr txBox="1"/>
          <p:nvPr/>
        </p:nvSpPr>
        <p:spPr>
          <a:xfrm>
            <a:off x="737062" y="5379621"/>
            <a:ext cx="204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V. Bilan et perspectives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26D84D-09B8-458A-89FB-14CCEE52D791}"/>
              </a:ext>
            </a:extLst>
          </p:cNvPr>
          <p:cNvSpPr txBox="1"/>
          <p:nvPr/>
        </p:nvSpPr>
        <p:spPr>
          <a:xfrm>
            <a:off x="354676" y="17817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483622-FB61-489E-A0E7-2A177C0BB0CB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F20D5-8455-4CB6-90FB-79198152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2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68B9CF8-3D5E-4324-8A62-D140F0D7B81D}"/>
              </a:ext>
            </a:extLst>
          </p:cNvPr>
          <p:cNvSpPr/>
          <p:nvPr/>
        </p:nvSpPr>
        <p:spPr>
          <a:xfrm>
            <a:off x="1136486" y="1995712"/>
            <a:ext cx="7073434" cy="3919300"/>
          </a:xfrm>
          <a:prstGeom prst="roundRect">
            <a:avLst>
              <a:gd name="adj" fmla="val 439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26D84D-09B8-458A-89FB-14CCEE52D791}"/>
              </a:ext>
            </a:extLst>
          </p:cNvPr>
          <p:cNvSpPr txBox="1"/>
          <p:nvPr/>
        </p:nvSpPr>
        <p:spPr>
          <a:xfrm>
            <a:off x="354676" y="17817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483622-FB61-489E-A0E7-2A177C0BB0CB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99DC0B50-736E-4CF9-A212-A5D7EA895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2" t="14539" r="20580"/>
          <a:stretch/>
        </p:blipFill>
        <p:spPr>
          <a:xfrm>
            <a:off x="1309511" y="2185255"/>
            <a:ext cx="3539067" cy="3524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D63FDA-F758-4996-95E1-234591AC4FD8}"/>
              </a:ext>
            </a:extLst>
          </p:cNvPr>
          <p:cNvSpPr txBox="1"/>
          <p:nvPr/>
        </p:nvSpPr>
        <p:spPr>
          <a:xfrm>
            <a:off x="354676" y="921336"/>
            <a:ext cx="1982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E. L’analyse au choix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8564FB-6320-4138-B288-4BF211B311DF}"/>
              </a:ext>
            </a:extLst>
          </p:cNvPr>
          <p:cNvSpPr txBox="1"/>
          <p:nvPr/>
        </p:nvSpPr>
        <p:spPr>
          <a:xfrm>
            <a:off x="5264883" y="2382888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Caractéristique à choisir par le conseiller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DD7AB8-8C5E-42DC-AB46-D913A38EDE83}"/>
              </a:ext>
            </a:extLst>
          </p:cNvPr>
          <p:cNvSpPr txBox="1"/>
          <p:nvPr/>
        </p:nvSpPr>
        <p:spPr>
          <a:xfrm>
            <a:off x="5266758" y="321654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597D5-80D7-4252-A09A-0DC3D81FCBF8}"/>
              </a:ext>
            </a:extLst>
          </p:cNvPr>
          <p:cNvSpPr txBox="1"/>
          <p:nvPr/>
        </p:nvSpPr>
        <p:spPr>
          <a:xfrm>
            <a:off x="5266758" y="4050210"/>
            <a:ext cx="270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 des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candidats acceptés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7BC3C8-2E96-492F-8CEC-4CA25F0EDFA5}"/>
              </a:ext>
            </a:extLst>
          </p:cNvPr>
          <p:cNvSpPr txBox="1"/>
          <p:nvPr/>
        </p:nvSpPr>
        <p:spPr>
          <a:xfrm>
            <a:off x="5266758" y="4883872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Position du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candidat sélectionné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CAB9643-4484-4107-9216-2A5992EE404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52623" y="2521388"/>
            <a:ext cx="51226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DDEA1D-2A7E-4D07-B6FA-2B1074A95D9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707468" y="3355049"/>
            <a:ext cx="55929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CD50DA2-7751-40E5-8AA0-6D432667C0C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59956" y="4188710"/>
            <a:ext cx="110680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82EEED7-79B5-4090-B989-7E7A5F2CAC1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873022" y="5022372"/>
            <a:ext cx="23937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26BC815-6195-43D1-AFA5-12F46D65FF1D}"/>
              </a:ext>
            </a:extLst>
          </p:cNvPr>
          <p:cNvSpPr txBox="1"/>
          <p:nvPr/>
        </p:nvSpPr>
        <p:spPr>
          <a:xfrm>
            <a:off x="401493" y="6118825"/>
            <a:ext cx="81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Ici, le candidat se trouve en dessous du quartile inférieur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candidat jeune par rapport aux candidats acceptés.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9610B7-D25F-4CA7-865C-146116CE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20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C21C46-F81A-4F9C-9CFF-8089F6A16E4D}"/>
              </a:ext>
            </a:extLst>
          </p:cNvPr>
          <p:cNvSpPr txBox="1"/>
          <p:nvPr/>
        </p:nvSpPr>
        <p:spPr>
          <a:xfrm>
            <a:off x="401493" y="1350386"/>
            <a:ext cx="843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 conseiller peut choisir une caractéristique de son choix et y repérer la position du candidat.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Exemple ci-dessous avec une caractéristique quantitative.</a:t>
            </a:r>
          </a:p>
        </p:txBody>
      </p:sp>
    </p:spTree>
    <p:extLst>
      <p:ext uri="{BB962C8B-B14F-4D97-AF65-F5344CB8AC3E}">
        <p14:creationId xmlns:p14="http://schemas.microsoft.com/office/powerpoint/2010/main" val="376748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EDB65A9-436E-4290-941F-A7B46E1B82BD}"/>
              </a:ext>
            </a:extLst>
          </p:cNvPr>
          <p:cNvSpPr txBox="1"/>
          <p:nvPr/>
        </p:nvSpPr>
        <p:spPr>
          <a:xfrm>
            <a:off x="354676" y="2195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Bilan et perspectives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D144790-7484-4892-BDAE-91833859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75494"/>
              </p:ext>
            </p:extLst>
          </p:nvPr>
        </p:nvGraphicFramePr>
        <p:xfrm>
          <a:off x="354676" y="1227580"/>
          <a:ext cx="8640000" cy="541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65595823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70904146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47984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Sujet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Commentaire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437214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jeu de données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Jeu de données important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certaines tables non exploitée par manque de puissance de calcul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permet de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rééquilibrer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classes </a:t>
                      </a:r>
                      <a:r>
                        <a:rPr lang="fr-FR" sz="14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accepté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refusé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Nécessité de s’intéresser au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métier du crédit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81279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modèle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 coût 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mérite d’être affinée avec plus de données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XGBoostClassifier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l’emporte en précision et rapidité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peut identifier des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caractéristiques principales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884668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Fonctionnel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local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avec </a:t>
                      </a:r>
                      <a:r>
                        <a:rPr lang="fr-F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  <a:endParaRPr lang="fr-F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Nombreuses pistes explorées sans succès pour le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déploiement web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(GitHub,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Heroku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…), mais sources d’apprentissage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757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Fonctionnel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Répond aux besoins d’un conseiller en crédit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9305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Perspectives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Augmenter la puissance de calcul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pour traiter les tables de grande taille et affiner la fonction coût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Ajouter un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commentaire général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sous forme de texte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Placer les menus déroulants sous chaque graphique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386963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403BD27-0471-4633-A03A-CEB315B4581A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0B008B4-86FE-4227-BFA2-01EE61497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28397"/>
          <a:stretch/>
        </p:blipFill>
        <p:spPr>
          <a:xfrm>
            <a:off x="405592" y="4729968"/>
            <a:ext cx="954843" cy="805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FCFCBA-5C0A-48DB-B29A-B72A4F746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4" t="12660" r="22730" b="27632"/>
          <a:stretch/>
        </p:blipFill>
        <p:spPr>
          <a:xfrm>
            <a:off x="513262" y="3701364"/>
            <a:ext cx="739503" cy="810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D730950-55AC-4373-92E3-F0836910CD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" y="2864648"/>
            <a:ext cx="564352" cy="5643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51504" y="5747031"/>
            <a:ext cx="863018" cy="786079"/>
          </a:xfrm>
          <a:prstGeom prst="round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A736482-CF80-4C22-A12E-3517D6F48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48" y="1692707"/>
            <a:ext cx="841131" cy="7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1D3D04-7957-46BD-B94D-5ED65AB29887}"/>
              </a:ext>
            </a:extLst>
          </p:cNvPr>
          <p:cNvSpPr txBox="1"/>
          <p:nvPr/>
        </p:nvSpPr>
        <p:spPr>
          <a:xfrm>
            <a:off x="3287033" y="2274917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C83B70-62AF-4021-968E-23D9E6C95B5F}"/>
              </a:ext>
            </a:extLst>
          </p:cNvPr>
          <p:cNvSpPr txBox="1"/>
          <p:nvPr/>
        </p:nvSpPr>
        <p:spPr>
          <a:xfrm>
            <a:off x="3056201" y="4219694"/>
            <a:ext cx="30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Merci pour votre attention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231EFC-A001-423A-BA9E-FEB7D4BCBF5E}"/>
              </a:ext>
            </a:extLst>
          </p:cNvPr>
          <p:cNvCxnSpPr>
            <a:cxnSpLocks/>
          </p:cNvCxnSpPr>
          <p:nvPr/>
        </p:nvCxnSpPr>
        <p:spPr>
          <a:xfrm>
            <a:off x="3829397" y="3429000"/>
            <a:ext cx="1485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464CB-69B9-457C-B953-569218DB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1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F1A62FCA-EB20-4031-BD1E-A50574B30486}"/>
              </a:ext>
            </a:extLst>
          </p:cNvPr>
          <p:cNvSpPr/>
          <p:nvPr/>
        </p:nvSpPr>
        <p:spPr>
          <a:xfrm>
            <a:off x="143583" y="2790542"/>
            <a:ext cx="1999660" cy="1688996"/>
          </a:xfrm>
          <a:prstGeom prst="roundRect">
            <a:avLst>
              <a:gd name="adj" fmla="val 15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candidats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0EC217AC-D451-466D-AFA3-6DB6FE6344AD}"/>
              </a:ext>
            </a:extLst>
          </p:cNvPr>
          <p:cNvSpPr/>
          <p:nvPr/>
        </p:nvSpPr>
        <p:spPr>
          <a:xfrm>
            <a:off x="767500" y="5761674"/>
            <a:ext cx="7225881" cy="1039701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5846870E-0004-43E1-B768-B23FB600007D}"/>
              </a:ext>
            </a:extLst>
          </p:cNvPr>
          <p:cNvSpPr/>
          <p:nvPr/>
        </p:nvSpPr>
        <p:spPr>
          <a:xfrm>
            <a:off x="5351457" y="1760063"/>
            <a:ext cx="2460005" cy="1187166"/>
          </a:xfrm>
          <a:prstGeom prst="roundRect">
            <a:avLst>
              <a:gd name="adj" fmla="val 1032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acceptées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avec valeur ajoutée)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2C217D8A-06D9-4DFE-85A5-86A830033A02}"/>
              </a:ext>
            </a:extLst>
          </p:cNvPr>
          <p:cNvSpPr/>
          <p:nvPr/>
        </p:nvSpPr>
        <p:spPr>
          <a:xfrm>
            <a:off x="5351457" y="3211741"/>
            <a:ext cx="3642962" cy="2411112"/>
          </a:xfrm>
          <a:prstGeom prst="roundRect">
            <a:avLst>
              <a:gd name="adj" fmla="val 573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refusées</a:t>
            </a:r>
          </a:p>
          <a:p>
            <a:pPr algn="ctr"/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(sans valeur ajoutée)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42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L’entreprise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3</a:t>
            </a:fld>
            <a:endParaRPr lang="fr-FR"/>
          </a:p>
        </p:txBody>
      </p:sp>
      <p:pic>
        <p:nvPicPr>
          <p:cNvPr id="67" name="Picture 2" descr="Customer Icon">
            <a:extLst>
              <a:ext uri="{FF2B5EF4-FFF2-40B4-BE49-F238E27FC236}">
                <a16:creationId xmlns:a16="http://schemas.microsoft.com/office/drawing/2014/main" id="{1B29F428-8ED7-460C-B2F5-851E513D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41" y="2300660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ustomer Icon">
            <a:extLst>
              <a:ext uri="{FF2B5EF4-FFF2-40B4-BE49-F238E27FC236}">
                <a16:creationId xmlns:a16="http://schemas.microsoft.com/office/drawing/2014/main" id="{22315E3A-75E6-4FEB-BF39-59AD33E4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54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ustomer Icon">
            <a:extLst>
              <a:ext uri="{FF2B5EF4-FFF2-40B4-BE49-F238E27FC236}">
                <a16:creationId xmlns:a16="http://schemas.microsoft.com/office/drawing/2014/main" id="{B1FF1279-A45E-4587-BF3D-844AFAEA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27" y="22987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ustomer Icon">
            <a:extLst>
              <a:ext uri="{FF2B5EF4-FFF2-40B4-BE49-F238E27FC236}">
                <a16:creationId xmlns:a16="http://schemas.microsoft.com/office/drawing/2014/main" id="{4EEA3EF6-F7C0-4479-86D3-B57B2961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81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ustomer Icon">
            <a:extLst>
              <a:ext uri="{FF2B5EF4-FFF2-40B4-BE49-F238E27FC236}">
                <a16:creationId xmlns:a16="http://schemas.microsoft.com/office/drawing/2014/main" id="{45C123DC-28E6-4BC5-A8DD-8BF6F724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08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Customer Icon">
            <a:extLst>
              <a:ext uri="{FF2B5EF4-FFF2-40B4-BE49-F238E27FC236}">
                <a16:creationId xmlns:a16="http://schemas.microsoft.com/office/drawing/2014/main" id="{97D892F1-9420-4C91-82B7-3708A6A0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35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ustomer Icon">
            <a:extLst>
              <a:ext uri="{FF2B5EF4-FFF2-40B4-BE49-F238E27FC236}">
                <a16:creationId xmlns:a16="http://schemas.microsoft.com/office/drawing/2014/main" id="{F9D64C65-1D74-4F44-86E9-8932F977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62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ustomer Icon">
            <a:extLst>
              <a:ext uri="{FF2B5EF4-FFF2-40B4-BE49-F238E27FC236}">
                <a16:creationId xmlns:a16="http://schemas.microsoft.com/office/drawing/2014/main" id="{A818BC1C-192B-4B55-A97C-1CE32022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87" y="3765273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Customer Icon">
            <a:extLst>
              <a:ext uri="{FF2B5EF4-FFF2-40B4-BE49-F238E27FC236}">
                <a16:creationId xmlns:a16="http://schemas.microsoft.com/office/drawing/2014/main" id="{52CF2D90-E332-430A-BDAD-B7ABA81BE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54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Customer Icon">
            <a:extLst>
              <a:ext uri="{FF2B5EF4-FFF2-40B4-BE49-F238E27FC236}">
                <a16:creationId xmlns:a16="http://schemas.microsoft.com/office/drawing/2014/main" id="{CA01CE02-A06D-45D3-8CDC-81A42C2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81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Customer Icon">
            <a:extLst>
              <a:ext uri="{FF2B5EF4-FFF2-40B4-BE49-F238E27FC236}">
                <a16:creationId xmlns:a16="http://schemas.microsoft.com/office/drawing/2014/main" id="{807EC45E-6C5C-4E9A-AA34-46C802F4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08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ustomer Icon">
            <a:extLst>
              <a:ext uri="{FF2B5EF4-FFF2-40B4-BE49-F238E27FC236}">
                <a16:creationId xmlns:a16="http://schemas.microsoft.com/office/drawing/2014/main" id="{F90B6CE5-84AB-4EAA-8173-B6B83DE2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35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ustomer Icon">
            <a:extLst>
              <a:ext uri="{FF2B5EF4-FFF2-40B4-BE49-F238E27FC236}">
                <a16:creationId xmlns:a16="http://schemas.microsoft.com/office/drawing/2014/main" id="{616600E9-384E-43AF-97C5-6918AF9A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62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ustomer Icon">
            <a:extLst>
              <a:ext uri="{FF2B5EF4-FFF2-40B4-BE49-F238E27FC236}">
                <a16:creationId xmlns:a16="http://schemas.microsoft.com/office/drawing/2014/main" id="{4AF840D4-C78E-40EA-A475-688C929D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87" y="43329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ustomer Icon">
            <a:extLst>
              <a:ext uri="{FF2B5EF4-FFF2-40B4-BE49-F238E27FC236}">
                <a16:creationId xmlns:a16="http://schemas.microsoft.com/office/drawing/2014/main" id="{0DA0924B-E891-40FC-A7A8-89496C65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54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Customer Icon">
            <a:extLst>
              <a:ext uri="{FF2B5EF4-FFF2-40B4-BE49-F238E27FC236}">
                <a16:creationId xmlns:a16="http://schemas.microsoft.com/office/drawing/2014/main" id="{21944B4E-4814-41FA-A96E-335328D7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81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ustomer Icon">
            <a:extLst>
              <a:ext uri="{FF2B5EF4-FFF2-40B4-BE49-F238E27FC236}">
                <a16:creationId xmlns:a16="http://schemas.microsoft.com/office/drawing/2014/main" id="{903980E9-C832-488A-9CDB-E748B24D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08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ustomer Icon">
            <a:extLst>
              <a:ext uri="{FF2B5EF4-FFF2-40B4-BE49-F238E27FC236}">
                <a16:creationId xmlns:a16="http://schemas.microsoft.com/office/drawing/2014/main" id="{A102048D-89B9-429A-9ECB-4C000056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35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ustomer Icon">
            <a:extLst>
              <a:ext uri="{FF2B5EF4-FFF2-40B4-BE49-F238E27FC236}">
                <a16:creationId xmlns:a16="http://schemas.microsoft.com/office/drawing/2014/main" id="{42A65886-AB17-4BBF-9FE4-0AE1B828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62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ustomer Icon">
            <a:extLst>
              <a:ext uri="{FF2B5EF4-FFF2-40B4-BE49-F238E27FC236}">
                <a16:creationId xmlns:a16="http://schemas.microsoft.com/office/drawing/2014/main" id="{F8C0FBE4-921F-433A-9F82-ED54DE1A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87" y="4900695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02AD6AAB-5A0B-4D0A-BDA9-CB509BAD5665}"/>
              </a:ext>
            </a:extLst>
          </p:cNvPr>
          <p:cNvSpPr txBox="1"/>
          <p:nvPr/>
        </p:nvSpPr>
        <p:spPr>
          <a:xfrm>
            <a:off x="354676" y="1316553"/>
            <a:ext cx="491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Organisme de crédit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spécialisé dans l’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allocation de prêts.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61624E6-D325-4A28-B993-EF409C73E679}"/>
              </a:ext>
            </a:extLst>
          </p:cNvPr>
          <p:cNvSpPr txBox="1"/>
          <p:nvPr/>
        </p:nvSpPr>
        <p:spPr>
          <a:xfrm>
            <a:off x="895697" y="5818214"/>
            <a:ext cx="709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Candidatures refusées = travail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sans valeur ajoutée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fournir un algorithme qui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automatise la décision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qui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l’explique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 conseiller, pour lui éviter d’étudier chaque candidature dans le détail.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5F81A2-F4F0-4360-81F7-105E7275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2" y="3296315"/>
            <a:ext cx="424730" cy="445550"/>
          </a:xfrm>
          <a:prstGeom prst="rect">
            <a:avLst/>
          </a:prstGeom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FBC2BFE6-C5CB-42FB-A062-D18193DA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64" y="3296315"/>
            <a:ext cx="424730" cy="445550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362DB38E-2DA3-4572-B33E-CAD9F1D6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70" y="3803288"/>
            <a:ext cx="424730" cy="445550"/>
          </a:xfrm>
          <a:prstGeom prst="rect">
            <a:avLst/>
          </a:prstGeom>
        </p:spPr>
      </p:pic>
      <p:pic>
        <p:nvPicPr>
          <p:cNvPr id="146" name="Picture 2" descr="Customer Icon">
            <a:extLst>
              <a:ext uri="{FF2B5EF4-FFF2-40B4-BE49-F238E27FC236}">
                <a16:creationId xmlns:a16="http://schemas.microsoft.com/office/drawing/2014/main" id="{1C9F58CA-3854-475E-9F0F-BEA6D6E1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146" y="3052837"/>
            <a:ext cx="958320" cy="9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ZoneTexte 146">
            <a:extLst>
              <a:ext uri="{FF2B5EF4-FFF2-40B4-BE49-F238E27FC236}">
                <a16:creationId xmlns:a16="http://schemas.microsoft.com/office/drawing/2014/main" id="{749B3616-087C-4F9F-B90E-8A1AF037DBDB}"/>
              </a:ext>
            </a:extLst>
          </p:cNvPr>
          <p:cNvSpPr txBox="1"/>
          <p:nvPr/>
        </p:nvSpPr>
        <p:spPr>
          <a:xfrm>
            <a:off x="3113362" y="401115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Conseiller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EC4CF5CB-F68E-4218-A634-2E1D11607016}"/>
              </a:ext>
            </a:extLst>
          </p:cNvPr>
          <p:cNvCxnSpPr>
            <a:cxnSpLocks/>
          </p:cNvCxnSpPr>
          <p:nvPr/>
        </p:nvCxnSpPr>
        <p:spPr>
          <a:xfrm flipV="1">
            <a:off x="4309098" y="2613438"/>
            <a:ext cx="653489" cy="44266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59558B66-8203-46A4-B98A-0DDDFBD9AF5E}"/>
              </a:ext>
            </a:extLst>
          </p:cNvPr>
          <p:cNvCxnSpPr>
            <a:cxnSpLocks/>
          </p:cNvCxnSpPr>
          <p:nvPr/>
        </p:nvCxnSpPr>
        <p:spPr>
          <a:xfrm>
            <a:off x="4309098" y="3826011"/>
            <a:ext cx="653489" cy="490131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7F7AFC5D-382D-4761-9DC4-3E8C7C5C2D6D}"/>
              </a:ext>
            </a:extLst>
          </p:cNvPr>
          <p:cNvCxnSpPr>
            <a:cxnSpLocks/>
          </p:cNvCxnSpPr>
          <p:nvPr/>
        </p:nvCxnSpPr>
        <p:spPr>
          <a:xfrm>
            <a:off x="2297335" y="3595535"/>
            <a:ext cx="660459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7BC2422D-D1EE-4DAA-AE71-13B06C7CDB81}"/>
              </a:ext>
            </a:extLst>
          </p:cNvPr>
          <p:cNvCxnSpPr>
            <a:cxnSpLocks/>
          </p:cNvCxnSpPr>
          <p:nvPr/>
        </p:nvCxnSpPr>
        <p:spPr>
          <a:xfrm flipV="1">
            <a:off x="4309098" y="2614577"/>
            <a:ext cx="653489" cy="44266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B6162C1-F9CC-42F8-97A3-895EB92F243C}"/>
              </a:ext>
            </a:extLst>
          </p:cNvPr>
          <p:cNvSpPr/>
          <p:nvPr/>
        </p:nvSpPr>
        <p:spPr>
          <a:xfrm>
            <a:off x="2425733" y="3429000"/>
            <a:ext cx="3854155" cy="2403030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0EC217AC-D451-466D-AFA3-6DB6FE6344AD}"/>
              </a:ext>
            </a:extLst>
          </p:cNvPr>
          <p:cNvSpPr/>
          <p:nvPr/>
        </p:nvSpPr>
        <p:spPr>
          <a:xfrm>
            <a:off x="920960" y="1540065"/>
            <a:ext cx="7302079" cy="945183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Le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4</a:t>
            </a:fld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61624E6-D325-4A28-B993-EF409C73E679}"/>
              </a:ext>
            </a:extLst>
          </p:cNvPr>
          <p:cNvSpPr txBox="1"/>
          <p:nvPr/>
        </p:nvSpPr>
        <p:spPr>
          <a:xfrm>
            <a:off x="1049156" y="1640030"/>
            <a:ext cx="6013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Aider la décision des conseillers par l’intermédiaire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d’un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algorithme de prédiction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d’une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interface web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interactive expliquant la prédiction de l’algorithme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E191126E-9961-45E9-8282-17E82DA4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11" y="4093280"/>
            <a:ext cx="682866" cy="68286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3CB901B8-5128-4897-B38A-E6E9063C6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28397"/>
          <a:stretch/>
        </p:blipFill>
        <p:spPr>
          <a:xfrm>
            <a:off x="4439851" y="3844714"/>
            <a:ext cx="1397986" cy="1179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7DFC70B-6CB0-4C8A-A82B-DE8D422B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548" y="4107891"/>
            <a:ext cx="577897" cy="42594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916BBE7B-4C62-44B2-8B45-2F58C35F83AA}"/>
              </a:ext>
            </a:extLst>
          </p:cNvPr>
          <p:cNvSpPr txBox="1"/>
          <p:nvPr/>
        </p:nvSpPr>
        <p:spPr>
          <a:xfrm>
            <a:off x="2518189" y="5159523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Algorithme de prédiction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471EB43-6E59-4DC6-A131-A9FED08B9FE2}"/>
              </a:ext>
            </a:extLst>
          </p:cNvPr>
          <p:cNvSpPr txBox="1"/>
          <p:nvPr/>
        </p:nvSpPr>
        <p:spPr>
          <a:xfrm>
            <a:off x="4468541" y="5159523"/>
            <a:ext cx="133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Interface web</a:t>
            </a:r>
          </a:p>
        </p:txBody>
      </p:sp>
      <p:pic>
        <p:nvPicPr>
          <p:cNvPr id="51" name="Picture 2" descr="Customer Icon">
            <a:extLst>
              <a:ext uri="{FF2B5EF4-FFF2-40B4-BE49-F238E27FC236}">
                <a16:creationId xmlns:a16="http://schemas.microsoft.com/office/drawing/2014/main" id="{ABB2653E-6BE7-4C56-B3D2-FD05984B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8" y="4093280"/>
            <a:ext cx="958320" cy="9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AD1A6E18-D4A1-4220-9C7D-10A2C51BF3B9}"/>
              </a:ext>
            </a:extLst>
          </p:cNvPr>
          <p:cNvSpPr txBox="1"/>
          <p:nvPr/>
        </p:nvSpPr>
        <p:spPr>
          <a:xfrm>
            <a:off x="7915982" y="3605088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acceptée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A04C766-CC32-4449-A475-3E4802D61724}"/>
              </a:ext>
            </a:extLst>
          </p:cNvPr>
          <p:cNvSpPr txBox="1"/>
          <p:nvPr/>
        </p:nvSpPr>
        <p:spPr>
          <a:xfrm>
            <a:off x="7933191" y="5241777"/>
            <a:ext cx="133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 refusée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CB1EC55-05B9-4BD0-A8EA-98C510727BF2}"/>
              </a:ext>
            </a:extLst>
          </p:cNvPr>
          <p:cNvCxnSpPr>
            <a:cxnSpLocks/>
          </p:cNvCxnSpPr>
          <p:nvPr/>
        </p:nvCxnSpPr>
        <p:spPr>
          <a:xfrm>
            <a:off x="5986142" y="4533831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680486B-DFCE-4153-B6C4-773373951FD9}"/>
              </a:ext>
            </a:extLst>
          </p:cNvPr>
          <p:cNvCxnSpPr>
            <a:cxnSpLocks/>
          </p:cNvCxnSpPr>
          <p:nvPr/>
        </p:nvCxnSpPr>
        <p:spPr>
          <a:xfrm>
            <a:off x="3696364" y="4533831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98AAE31-F840-45B5-A4FD-168946C0808B}"/>
              </a:ext>
            </a:extLst>
          </p:cNvPr>
          <p:cNvCxnSpPr>
            <a:cxnSpLocks/>
          </p:cNvCxnSpPr>
          <p:nvPr/>
        </p:nvCxnSpPr>
        <p:spPr>
          <a:xfrm>
            <a:off x="2142345" y="4533831"/>
            <a:ext cx="56677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4C292D-1C06-4B2C-82F8-370E0DEBE2AD}"/>
              </a:ext>
            </a:extLst>
          </p:cNvPr>
          <p:cNvCxnSpPr>
            <a:cxnSpLocks/>
          </p:cNvCxnSpPr>
          <p:nvPr/>
        </p:nvCxnSpPr>
        <p:spPr>
          <a:xfrm>
            <a:off x="7665075" y="5015663"/>
            <a:ext cx="466740" cy="239622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B9F4823-8D5B-45DE-B711-6944D17926B0}"/>
              </a:ext>
            </a:extLst>
          </p:cNvPr>
          <p:cNvCxnSpPr>
            <a:cxnSpLocks/>
          </p:cNvCxnSpPr>
          <p:nvPr/>
        </p:nvCxnSpPr>
        <p:spPr>
          <a:xfrm flipV="1">
            <a:off x="7665075" y="3956215"/>
            <a:ext cx="429119" cy="29068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57BA3287-B383-4A62-902E-A4CA8E2BB4EC}"/>
              </a:ext>
            </a:extLst>
          </p:cNvPr>
          <p:cNvSpPr txBox="1"/>
          <p:nvPr/>
        </p:nvSpPr>
        <p:spPr>
          <a:xfrm>
            <a:off x="6613818" y="494750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Conseiller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EBF7A48-59DC-4221-875D-0AE3BBA18532}"/>
              </a:ext>
            </a:extLst>
          </p:cNvPr>
          <p:cNvSpPr/>
          <p:nvPr/>
        </p:nvSpPr>
        <p:spPr>
          <a:xfrm>
            <a:off x="98241" y="3690246"/>
            <a:ext cx="1999660" cy="1688996"/>
          </a:xfrm>
          <a:prstGeom prst="roundRect">
            <a:avLst>
              <a:gd name="adj" fmla="val 15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candidats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3E4DDC8-282C-407D-9209-3726FF71A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00" y="4196019"/>
            <a:ext cx="424730" cy="44555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C0A5A89-EB57-4884-BE09-B338E04B2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822" y="4196019"/>
            <a:ext cx="424730" cy="4455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EE58B74-4D9A-4697-BAA8-130295736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828" y="4702992"/>
            <a:ext cx="424730" cy="445550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A95BFAF4-9235-421F-AFA7-D6CC0F7D36A6}"/>
              </a:ext>
            </a:extLst>
          </p:cNvPr>
          <p:cNvSpPr/>
          <p:nvPr/>
        </p:nvSpPr>
        <p:spPr>
          <a:xfrm>
            <a:off x="3854099" y="2674148"/>
            <a:ext cx="619676" cy="560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72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Le jeu de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5</a:t>
            </a:fld>
            <a:endParaRPr lang="fr-FR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6A3FDF99-FF7F-4E3B-9DFB-531D8145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8" y="1295900"/>
            <a:ext cx="6870023" cy="4410314"/>
          </a:xfrm>
          <a:prstGeom prst="rect">
            <a:avLst/>
          </a:prstGeom>
          <a:effectLst/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5C78E00-8CA1-4297-A095-5E2F8041219C}"/>
              </a:ext>
            </a:extLst>
          </p:cNvPr>
          <p:cNvSpPr/>
          <p:nvPr/>
        </p:nvSpPr>
        <p:spPr>
          <a:xfrm>
            <a:off x="1003695" y="2188401"/>
            <a:ext cx="1972016" cy="3517812"/>
          </a:xfrm>
          <a:prstGeom prst="roundRect">
            <a:avLst>
              <a:gd name="adj" fmla="val 966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légales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DA83F57-5495-4E43-913A-D3D6721584A1}"/>
              </a:ext>
            </a:extLst>
          </p:cNvPr>
          <p:cNvSpPr/>
          <p:nvPr/>
        </p:nvSpPr>
        <p:spPr>
          <a:xfrm>
            <a:off x="4723139" y="2354658"/>
            <a:ext cx="2705415" cy="1760787"/>
          </a:xfrm>
          <a:prstGeom prst="roundRect">
            <a:avLst>
              <a:gd name="adj" fmla="val 9661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passées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E4B414E-E786-4BC2-A382-F5DABA3D646C}"/>
              </a:ext>
            </a:extLst>
          </p:cNvPr>
          <p:cNvSpPr/>
          <p:nvPr/>
        </p:nvSpPr>
        <p:spPr>
          <a:xfrm>
            <a:off x="3370430" y="4321813"/>
            <a:ext cx="4749633" cy="1502309"/>
          </a:xfrm>
          <a:prstGeom prst="roundRect">
            <a:avLst>
              <a:gd name="adj" fmla="val 96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bancaires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613B7BB-65DB-4380-9489-A5C27C31192F}"/>
              </a:ext>
            </a:extLst>
          </p:cNvPr>
          <p:cNvSpPr/>
          <p:nvPr/>
        </p:nvSpPr>
        <p:spPr>
          <a:xfrm>
            <a:off x="2912179" y="894687"/>
            <a:ext cx="2237624" cy="1384400"/>
          </a:xfrm>
          <a:prstGeom prst="roundRect">
            <a:avLst>
              <a:gd name="adj" fmla="val 966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Candidatures actuelles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E50014-33B4-41BE-958A-DB80618FD7DF}"/>
              </a:ext>
            </a:extLst>
          </p:cNvPr>
          <p:cNvSpPr/>
          <p:nvPr/>
        </p:nvSpPr>
        <p:spPr>
          <a:xfrm>
            <a:off x="1136988" y="2687266"/>
            <a:ext cx="1718131" cy="11270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C0C12-B1C1-42F1-9ECF-8D1FEB3E80AF}"/>
              </a:ext>
            </a:extLst>
          </p:cNvPr>
          <p:cNvSpPr/>
          <p:nvPr/>
        </p:nvSpPr>
        <p:spPr>
          <a:xfrm>
            <a:off x="1221805" y="4756571"/>
            <a:ext cx="1380902" cy="8603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16674-413D-4AC2-B952-66C6B6DC008A}"/>
              </a:ext>
            </a:extLst>
          </p:cNvPr>
          <p:cNvSpPr/>
          <p:nvPr/>
        </p:nvSpPr>
        <p:spPr>
          <a:xfrm>
            <a:off x="3545396" y="4756571"/>
            <a:ext cx="1233773" cy="8209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01C97-871C-43EA-B3BC-F6E619673542}"/>
              </a:ext>
            </a:extLst>
          </p:cNvPr>
          <p:cNvSpPr/>
          <p:nvPr/>
        </p:nvSpPr>
        <p:spPr>
          <a:xfrm>
            <a:off x="4921758" y="4756570"/>
            <a:ext cx="1712405" cy="9496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FFA3FE-8B2D-45EC-8542-3334EC04B444}"/>
              </a:ext>
            </a:extLst>
          </p:cNvPr>
          <p:cNvSpPr/>
          <p:nvPr/>
        </p:nvSpPr>
        <p:spPr>
          <a:xfrm>
            <a:off x="6713622" y="4756570"/>
            <a:ext cx="1293390" cy="9496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227FD0-36DE-4F18-9825-01E39DFEA6C6}"/>
              </a:ext>
            </a:extLst>
          </p:cNvPr>
          <p:cNvSpPr/>
          <p:nvPr/>
        </p:nvSpPr>
        <p:spPr>
          <a:xfrm>
            <a:off x="3171925" y="1295900"/>
            <a:ext cx="1769169" cy="91507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49E1F7-16B2-44A3-B6A3-FD10A8727F84}"/>
              </a:ext>
            </a:extLst>
          </p:cNvPr>
          <p:cNvSpPr/>
          <p:nvPr/>
        </p:nvSpPr>
        <p:spPr>
          <a:xfrm>
            <a:off x="5255234" y="2706574"/>
            <a:ext cx="1721830" cy="11077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igne de multiplication 3">
            <a:extLst>
              <a:ext uri="{FF2B5EF4-FFF2-40B4-BE49-F238E27FC236}">
                <a16:creationId xmlns:a16="http://schemas.microsoft.com/office/drawing/2014/main" id="{EAD18263-4270-49BD-A57E-2EB6D0075F3F}"/>
              </a:ext>
            </a:extLst>
          </p:cNvPr>
          <p:cNvSpPr/>
          <p:nvPr/>
        </p:nvSpPr>
        <p:spPr>
          <a:xfrm>
            <a:off x="1089747" y="4648426"/>
            <a:ext cx="406269" cy="40626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5DB487D-06D6-4A46-B41E-9814EEFA3DA1}"/>
              </a:ext>
            </a:extLst>
          </p:cNvPr>
          <p:cNvSpPr/>
          <p:nvPr/>
        </p:nvSpPr>
        <p:spPr>
          <a:xfrm>
            <a:off x="1038045" y="6056026"/>
            <a:ext cx="6565762" cy="691444"/>
          </a:xfrm>
          <a:prstGeom prst="roundRect">
            <a:avLst>
              <a:gd name="adj" fmla="val 154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1EA75B-E209-4C96-AF3E-28EBCB620F95}"/>
              </a:ext>
            </a:extLst>
          </p:cNvPr>
          <p:cNvSpPr txBox="1"/>
          <p:nvPr/>
        </p:nvSpPr>
        <p:spPr>
          <a:xfrm>
            <a:off x="1098501" y="6133319"/>
            <a:ext cx="6359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S’approprier les données par une bonne compréhension du métier du crédit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Définir les fusions utiles</a:t>
            </a:r>
          </a:p>
        </p:txBody>
      </p:sp>
    </p:spTree>
    <p:extLst>
      <p:ext uri="{BB962C8B-B14F-4D97-AF65-F5344CB8AC3E}">
        <p14:creationId xmlns:p14="http://schemas.microsoft.com/office/powerpoint/2010/main" val="35611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6D696B7A-D7D9-417F-B762-D24E5DC11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2224" r="74106" b="28397"/>
          <a:stretch/>
        </p:blipFill>
        <p:spPr>
          <a:xfrm>
            <a:off x="1977216" y="941687"/>
            <a:ext cx="7066082" cy="5964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3544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D. Le livrable recherché : un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6</a:t>
            </a:fld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7401EB8-7B78-4B2D-A4B9-75AA6C8AF703}"/>
              </a:ext>
            </a:extLst>
          </p:cNvPr>
          <p:cNvSpPr/>
          <p:nvPr/>
        </p:nvSpPr>
        <p:spPr>
          <a:xfrm>
            <a:off x="2509210" y="1671704"/>
            <a:ext cx="1529944" cy="3180894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449A6-DED7-4138-AE06-73FA767BA903}"/>
              </a:ext>
            </a:extLst>
          </p:cNvPr>
          <p:cNvCxnSpPr>
            <a:cxnSpLocks/>
          </p:cNvCxnSpPr>
          <p:nvPr/>
        </p:nvCxnSpPr>
        <p:spPr>
          <a:xfrm>
            <a:off x="4189836" y="3262151"/>
            <a:ext cx="773288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A81F9B55-AA3F-4D17-95B3-18765DCAD04C}"/>
              </a:ext>
            </a:extLst>
          </p:cNvPr>
          <p:cNvSpPr/>
          <p:nvPr/>
        </p:nvSpPr>
        <p:spPr>
          <a:xfrm>
            <a:off x="5113806" y="1671704"/>
            <a:ext cx="3246902" cy="3180894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du candidat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7C8615-2AF2-4D67-A949-D905366F2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7" t="18115" r="22115" b="9797"/>
          <a:stretch/>
        </p:blipFill>
        <p:spPr>
          <a:xfrm>
            <a:off x="2593093" y="3313421"/>
            <a:ext cx="1371670" cy="4222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F08167-8E2C-47F6-8087-5E8588A6D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9" r="72829" b="51427"/>
          <a:stretch/>
        </p:blipFill>
        <p:spPr>
          <a:xfrm>
            <a:off x="2706726" y="3998457"/>
            <a:ext cx="823892" cy="60980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88205FCD-8380-4356-9A0B-8983DDCF8F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674" t="49664" r="20580" b="5225"/>
          <a:stretch/>
        </p:blipFill>
        <p:spPr>
          <a:xfrm>
            <a:off x="5962372" y="3703728"/>
            <a:ext cx="1549765" cy="86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B4B403A-A176-4150-B1AA-AD374A79E7F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4191" y="2283648"/>
            <a:ext cx="626128" cy="13128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9476B21-94F2-4B25-AB46-FC285DAE77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7" t="38587" r="19856" b="12592"/>
          <a:stretch/>
        </p:blipFill>
        <p:spPr>
          <a:xfrm>
            <a:off x="2706726" y="2109199"/>
            <a:ext cx="1143622" cy="877516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6DB6CDC-8D64-4E02-8F82-3B131558165C}"/>
              </a:ext>
            </a:extLst>
          </p:cNvPr>
          <p:cNvSpPr/>
          <p:nvPr/>
        </p:nvSpPr>
        <p:spPr>
          <a:xfrm>
            <a:off x="283582" y="1783901"/>
            <a:ext cx="1478590" cy="5109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Synthétique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060FD58-D3E4-426F-99CF-B7DA364C4EF2}"/>
              </a:ext>
            </a:extLst>
          </p:cNvPr>
          <p:cNvSpPr/>
          <p:nvPr/>
        </p:nvSpPr>
        <p:spPr>
          <a:xfrm>
            <a:off x="283582" y="3318250"/>
            <a:ext cx="1478590" cy="5109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 à la compréhension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503432-2B8F-441F-B0AF-059D24BB3FA5}"/>
              </a:ext>
            </a:extLst>
          </p:cNvPr>
          <p:cNvSpPr/>
          <p:nvPr/>
        </p:nvSpPr>
        <p:spPr>
          <a:xfrm>
            <a:off x="283582" y="4852598"/>
            <a:ext cx="1478590" cy="5109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 à la décision</a:t>
            </a:r>
          </a:p>
        </p:txBody>
      </p:sp>
    </p:spTree>
    <p:extLst>
      <p:ext uri="{BB962C8B-B14F-4D97-AF65-F5344CB8AC3E}">
        <p14:creationId xmlns:p14="http://schemas.microsoft.com/office/powerpoint/2010/main" val="166975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B857DEA3-387A-4E55-8246-3C636C82CCB7}"/>
              </a:ext>
            </a:extLst>
          </p:cNvPr>
          <p:cNvSpPr/>
          <p:nvPr/>
        </p:nvSpPr>
        <p:spPr>
          <a:xfrm>
            <a:off x="153071" y="3425410"/>
            <a:ext cx="2864050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C9DEAE99-5E8A-42FD-AFA5-33B41CE9687F}"/>
              </a:ext>
            </a:extLst>
          </p:cNvPr>
          <p:cNvSpPr/>
          <p:nvPr/>
        </p:nvSpPr>
        <p:spPr>
          <a:xfrm>
            <a:off x="153071" y="4696292"/>
            <a:ext cx="2864050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EF25B5F7-61CE-4DEB-A2F9-0BD4FF1E28A5}"/>
              </a:ext>
            </a:extLst>
          </p:cNvPr>
          <p:cNvSpPr/>
          <p:nvPr/>
        </p:nvSpPr>
        <p:spPr>
          <a:xfrm>
            <a:off x="153071" y="5962513"/>
            <a:ext cx="2864050" cy="7479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DA6B20-859A-45C0-BC3E-962C946CAF7F}"/>
              </a:ext>
            </a:extLst>
          </p:cNvPr>
          <p:cNvSpPr/>
          <p:nvPr/>
        </p:nvSpPr>
        <p:spPr>
          <a:xfrm>
            <a:off x="7894908" y="4704210"/>
            <a:ext cx="90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674505-FF8C-405A-8295-B6E2883879AC}"/>
              </a:ext>
            </a:extLst>
          </p:cNvPr>
          <p:cNvSpPr/>
          <p:nvPr/>
        </p:nvSpPr>
        <p:spPr>
          <a:xfrm>
            <a:off x="4294908" y="4704210"/>
            <a:ext cx="360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F95F5D-3BFA-4D5C-AEF7-441753BCC7FE}"/>
              </a:ext>
            </a:extLst>
          </p:cNvPr>
          <p:cNvSpPr txBox="1"/>
          <p:nvPr/>
        </p:nvSpPr>
        <p:spPr>
          <a:xfrm>
            <a:off x="3506123" y="801736"/>
            <a:ext cx="920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set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6CB5552-7771-4B78-991E-C23069A5A53C}"/>
              </a:ext>
            </a:extLst>
          </p:cNvPr>
          <p:cNvSpPr txBox="1"/>
          <p:nvPr/>
        </p:nvSpPr>
        <p:spPr>
          <a:xfrm>
            <a:off x="6757597" y="801737"/>
            <a:ext cx="84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6BEE-475F-4198-AC1D-596360C80D28}"/>
              </a:ext>
            </a:extLst>
          </p:cNvPr>
          <p:cNvSpPr/>
          <p:nvPr/>
        </p:nvSpPr>
        <p:spPr>
          <a:xfrm>
            <a:off x="3490180" y="1478251"/>
            <a:ext cx="1413163" cy="164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CD16F1-BE6D-4E59-B8AB-80CFD736895C}"/>
              </a:ext>
            </a:extLst>
          </p:cNvPr>
          <p:cNvSpPr/>
          <p:nvPr/>
        </p:nvSpPr>
        <p:spPr>
          <a:xfrm>
            <a:off x="4903344" y="1478251"/>
            <a:ext cx="227214" cy="1640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19753F-2B39-461D-9096-2E7DB7C5E102}"/>
              </a:ext>
            </a:extLst>
          </p:cNvPr>
          <p:cNvSpPr/>
          <p:nvPr/>
        </p:nvSpPr>
        <p:spPr>
          <a:xfrm>
            <a:off x="6496990" y="1478372"/>
            <a:ext cx="1413163" cy="1640378"/>
          </a:xfrm>
          <a:prstGeom prst="rect">
            <a:avLst/>
          </a:prstGeom>
          <a:solidFill>
            <a:srgbClr val="A568D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2940374-8CD8-4D3C-800A-E8A5443FD2A1}"/>
              </a:ext>
            </a:extLst>
          </p:cNvPr>
          <p:cNvSpPr txBox="1"/>
          <p:nvPr/>
        </p:nvSpPr>
        <p:spPr>
          <a:xfrm>
            <a:off x="3036423" y="1083087"/>
            <a:ext cx="1716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2CB4137-0113-4ACC-BDC7-E2B9481766DC}"/>
              </a:ext>
            </a:extLst>
          </p:cNvPr>
          <p:cNvSpPr txBox="1"/>
          <p:nvPr/>
        </p:nvSpPr>
        <p:spPr>
          <a:xfrm>
            <a:off x="6252713" y="1083087"/>
            <a:ext cx="185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indisponibles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D66DEA1-590D-4581-917C-5B1C0B647E72}"/>
              </a:ext>
            </a:extLst>
          </p:cNvPr>
          <p:cNvSpPr txBox="1"/>
          <p:nvPr/>
        </p:nvSpPr>
        <p:spPr>
          <a:xfrm>
            <a:off x="6084664" y="439997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trainval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1ECEEFC-3A46-4680-B62D-91FB7F03C5AC}"/>
              </a:ext>
            </a:extLst>
          </p:cNvPr>
          <p:cNvSpPr txBox="1"/>
          <p:nvPr/>
        </p:nvSpPr>
        <p:spPr>
          <a:xfrm>
            <a:off x="8094161" y="439997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« test »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E63F9E-5BB4-4CA7-B2B6-19D39B8C8BCF}"/>
              </a:ext>
            </a:extLst>
          </p:cNvPr>
          <p:cNvSpPr/>
          <p:nvPr/>
        </p:nvSpPr>
        <p:spPr>
          <a:xfrm>
            <a:off x="4294908" y="3718907"/>
            <a:ext cx="288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B2EFAE-37E4-4458-9F18-0AED759941CA}"/>
              </a:ext>
            </a:extLst>
          </p:cNvPr>
          <p:cNvSpPr/>
          <p:nvPr/>
        </p:nvSpPr>
        <p:spPr>
          <a:xfrm>
            <a:off x="7174908" y="3718907"/>
            <a:ext cx="720000" cy="16813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6F940D8-C5C5-41B4-A414-06910ADF4118}"/>
              </a:ext>
            </a:extLst>
          </p:cNvPr>
          <p:cNvSpPr txBox="1"/>
          <p:nvPr/>
        </p:nvSpPr>
        <p:spPr>
          <a:xfrm>
            <a:off x="5734908" y="340638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FDCEE12-FE50-4F94-AEF6-58FCBFCC0063}"/>
              </a:ext>
            </a:extLst>
          </p:cNvPr>
          <p:cNvSpPr txBox="1"/>
          <p:nvPr/>
        </p:nvSpPr>
        <p:spPr>
          <a:xfrm>
            <a:off x="7331440" y="340638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3F9C338-1723-4FD7-BF9C-D1D80B5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26347" y="2266303"/>
            <a:ext cx="1640378" cy="6428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A5EBAAC-9220-4173-9571-44F0E745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05881" y="2101903"/>
            <a:ext cx="1313758" cy="66463"/>
          </a:xfrm>
          <a:prstGeom prst="rect">
            <a:avLst/>
          </a:prstGeom>
        </p:spPr>
      </p:pic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4B9459A-CA10-4BD3-929A-67EC56F6FEC7}"/>
              </a:ext>
            </a:extLst>
          </p:cNvPr>
          <p:cNvCxnSpPr>
            <a:cxnSpLocks/>
            <a:stCxn id="55" idx="1"/>
            <a:endCxn id="46" idx="1"/>
          </p:cNvCxnSpPr>
          <p:nvPr/>
        </p:nvCxnSpPr>
        <p:spPr>
          <a:xfrm>
            <a:off x="4294908" y="3802973"/>
            <a:ext cx="0" cy="9853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F4B16BFC-BEA7-4BD9-B29A-82FE0B3796AC}"/>
              </a:ext>
            </a:extLst>
          </p:cNvPr>
          <p:cNvCxnSpPr>
            <a:cxnSpLocks/>
          </p:cNvCxnSpPr>
          <p:nvPr/>
        </p:nvCxnSpPr>
        <p:spPr>
          <a:xfrm>
            <a:off x="2962760" y="2792012"/>
            <a:ext cx="5742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4B1C22EC-B702-491B-958D-AB510BA30FB8}"/>
              </a:ext>
            </a:extLst>
          </p:cNvPr>
          <p:cNvCxnSpPr>
            <a:cxnSpLocks/>
          </p:cNvCxnSpPr>
          <p:nvPr/>
        </p:nvCxnSpPr>
        <p:spPr>
          <a:xfrm>
            <a:off x="3246536" y="3118629"/>
            <a:ext cx="5742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070371C-7125-47A1-A3CC-2EE981BB21AB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>
            <a:off x="1998413" y="4176946"/>
            <a:ext cx="0" cy="5126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B0295C74-A8B2-466E-8FCD-AA7965857362}"/>
              </a:ext>
            </a:extLst>
          </p:cNvPr>
          <p:cNvSpPr/>
          <p:nvPr/>
        </p:nvSpPr>
        <p:spPr>
          <a:xfrm>
            <a:off x="949667" y="3429000"/>
            <a:ext cx="2097491" cy="7479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Recherche des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F2DFB450-621C-42AB-AB9D-42345E261F0F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3047158" y="3802973"/>
            <a:ext cx="124775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AC83BAF2-B9F1-4243-AD0B-F9ED64AC7F5D}"/>
              </a:ext>
            </a:extLst>
          </p:cNvPr>
          <p:cNvSpPr/>
          <p:nvPr/>
        </p:nvSpPr>
        <p:spPr>
          <a:xfrm>
            <a:off x="949667" y="4689636"/>
            <a:ext cx="2097491" cy="7479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algorithmes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589720C-91D0-4834-8F2E-A3A7AA00FD8B}"/>
              </a:ext>
            </a:extLst>
          </p:cNvPr>
          <p:cNvCxnSpPr>
            <a:cxnSpLocks/>
            <a:stCxn id="46" idx="1"/>
            <a:endCxn id="105" idx="3"/>
          </p:cNvCxnSpPr>
          <p:nvPr/>
        </p:nvCxnSpPr>
        <p:spPr>
          <a:xfrm flipH="1">
            <a:off x="3047158" y="4788276"/>
            <a:ext cx="1247750" cy="27533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B4CB9208-0DF2-4584-ACC8-BF040357013F}"/>
              </a:ext>
            </a:extLst>
          </p:cNvPr>
          <p:cNvSpPr txBox="1"/>
          <p:nvPr/>
        </p:nvSpPr>
        <p:spPr>
          <a:xfrm>
            <a:off x="5595482" y="542307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4C33F8B0-E8EF-4726-8538-CCFF839991F5}"/>
              </a:ext>
            </a:extLst>
          </p:cNvPr>
          <p:cNvSpPr txBox="1"/>
          <p:nvPr/>
        </p:nvSpPr>
        <p:spPr>
          <a:xfrm>
            <a:off x="6639535" y="5896794"/>
            <a:ext cx="156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GradientBoosting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388A31B-B5E7-4FEE-9CAE-5F7802E4E516}"/>
              </a:ext>
            </a:extLst>
          </p:cNvPr>
          <p:cNvSpPr txBox="1"/>
          <p:nvPr/>
        </p:nvSpPr>
        <p:spPr>
          <a:xfrm>
            <a:off x="8252316" y="61275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FAAFFD4-C4ED-4DD1-9F76-B1C85F97336F}"/>
              </a:ext>
            </a:extLst>
          </p:cNvPr>
          <p:cNvCxnSpPr>
            <a:cxnSpLocks/>
            <a:stCxn id="56" idx="3"/>
            <a:endCxn id="41" idx="1"/>
          </p:cNvCxnSpPr>
          <p:nvPr/>
        </p:nvCxnSpPr>
        <p:spPr>
          <a:xfrm>
            <a:off x="7894908" y="3802973"/>
            <a:ext cx="0" cy="9853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C7A85BB-6136-4CD8-92C9-031CBD03FA0F}"/>
              </a:ext>
            </a:extLst>
          </p:cNvPr>
          <p:cNvSpPr/>
          <p:nvPr/>
        </p:nvSpPr>
        <p:spPr>
          <a:xfrm>
            <a:off x="949667" y="5950776"/>
            <a:ext cx="2097491" cy="74794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Prédictions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le test set final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D7435AF-DDD9-4085-8F29-C4BF0C628AE4}"/>
              </a:ext>
            </a:extLst>
          </p:cNvPr>
          <p:cNvCxnSpPr>
            <a:cxnSpLocks/>
            <a:stCxn id="105" idx="2"/>
            <a:endCxn id="125" idx="0"/>
          </p:cNvCxnSpPr>
          <p:nvPr/>
        </p:nvCxnSpPr>
        <p:spPr>
          <a:xfrm>
            <a:off x="1998413" y="5437582"/>
            <a:ext cx="0" cy="5131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0EECB90C-D285-4B6B-AB46-FB4B617B0463}"/>
              </a:ext>
            </a:extLst>
          </p:cNvPr>
          <p:cNvCxnSpPr>
            <a:cxnSpLocks/>
          </p:cNvCxnSpPr>
          <p:nvPr/>
        </p:nvCxnSpPr>
        <p:spPr>
          <a:xfrm>
            <a:off x="2983567" y="1478251"/>
            <a:ext cx="154791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1" name="Image 150">
            <a:extLst>
              <a:ext uri="{FF2B5EF4-FFF2-40B4-BE49-F238E27FC236}">
                <a16:creationId xmlns:a16="http://schemas.microsoft.com/office/drawing/2014/main" id="{673C1CF1-8D5D-48E7-9A9C-8B16F3EAD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0" y="4843486"/>
            <a:ext cx="565341" cy="565341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C9348926-21BA-46D1-B2B6-5DCD31EF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37" y="4982761"/>
            <a:ext cx="565341" cy="565341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3F6CE035-8112-4424-A83E-44A4A6AB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1" y="4982761"/>
            <a:ext cx="565341" cy="565341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1FE9D9F1-0554-45CF-A159-DD14360B9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08" y="5456485"/>
            <a:ext cx="565341" cy="565341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3F363436-CC4E-4306-97EA-BCDF0F17C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72" y="5456485"/>
            <a:ext cx="565341" cy="565341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9B14C23B-E5DE-41E9-89FE-99B625D2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1" y="5687200"/>
            <a:ext cx="565341" cy="565341"/>
          </a:xfrm>
          <a:prstGeom prst="rect">
            <a:avLst/>
          </a:prstGeom>
        </p:spPr>
      </p:pic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4A1E292D-705F-450B-8220-10495DBB427F}"/>
              </a:ext>
            </a:extLst>
          </p:cNvPr>
          <p:cNvCxnSpPr>
            <a:cxnSpLocks/>
          </p:cNvCxnSpPr>
          <p:nvPr/>
        </p:nvCxnSpPr>
        <p:spPr>
          <a:xfrm flipH="1">
            <a:off x="6744393" y="4941510"/>
            <a:ext cx="1597498" cy="3067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4D843F34-6D33-4DCD-AE9E-C3ECFD960B73}"/>
              </a:ext>
            </a:extLst>
          </p:cNvPr>
          <p:cNvCxnSpPr>
            <a:cxnSpLocks/>
          </p:cNvCxnSpPr>
          <p:nvPr/>
        </p:nvCxnSpPr>
        <p:spPr>
          <a:xfrm flipH="1">
            <a:off x="7745336" y="4941510"/>
            <a:ext cx="584436" cy="5547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25EBD6B1-5D8E-4F03-BEF3-C83848A6ED65}"/>
              </a:ext>
            </a:extLst>
          </p:cNvPr>
          <p:cNvCxnSpPr>
            <a:cxnSpLocks/>
          </p:cNvCxnSpPr>
          <p:nvPr/>
        </p:nvCxnSpPr>
        <p:spPr>
          <a:xfrm>
            <a:off x="8330103" y="4941510"/>
            <a:ext cx="197405" cy="7935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5F8B49AD-1555-4DE9-99B7-785DD041D0FE}"/>
              </a:ext>
            </a:extLst>
          </p:cNvPr>
          <p:cNvSpPr txBox="1"/>
          <p:nvPr/>
        </p:nvSpPr>
        <p:spPr>
          <a:xfrm>
            <a:off x="3136733" y="6198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2" name="Image 171">
            <a:extLst>
              <a:ext uri="{FF2B5EF4-FFF2-40B4-BE49-F238E27FC236}">
                <a16:creationId xmlns:a16="http://schemas.microsoft.com/office/drawing/2014/main" id="{60E150F8-0752-426C-B48D-378F8DE24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4" y="3560276"/>
            <a:ext cx="486691" cy="464491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4FED49B6-CDD0-4077-B395-2FE0D3A30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4" y="4836738"/>
            <a:ext cx="486691" cy="464491"/>
          </a:xfrm>
          <a:prstGeom prst="rect">
            <a:avLst/>
          </a:prstGeom>
        </p:spPr>
      </p:pic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578D87B7-6542-4230-885D-B8F04ABD3398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4039544" y="6152393"/>
            <a:ext cx="297830" cy="2000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eur droit avec flèche 181">
            <a:extLst>
              <a:ext uri="{FF2B5EF4-FFF2-40B4-BE49-F238E27FC236}">
                <a16:creationId xmlns:a16="http://schemas.microsoft.com/office/drawing/2014/main" id="{EC6495AF-040C-4671-8DBE-A1F74730E343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4039544" y="6352443"/>
            <a:ext cx="297830" cy="2000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8EA91DC6-AB06-40E3-A9DC-1F71421A5CED}"/>
              </a:ext>
            </a:extLst>
          </p:cNvPr>
          <p:cNvSpPr txBox="1"/>
          <p:nvPr/>
        </p:nvSpPr>
        <p:spPr>
          <a:xfrm>
            <a:off x="4612522" y="6535506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4FE4E1FE-267F-4892-AA73-21D0C4EA56EA}"/>
              </a:ext>
            </a:extLst>
          </p:cNvPr>
          <p:cNvSpPr txBox="1"/>
          <p:nvPr/>
        </p:nvSpPr>
        <p:spPr>
          <a:xfrm>
            <a:off x="4612522" y="5903280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non alloué</a:t>
            </a:r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64E24F58-76B1-4AC0-9103-9742EAF48BE2}"/>
              </a:ext>
            </a:extLst>
          </p:cNvPr>
          <p:cNvSpPr/>
          <p:nvPr/>
        </p:nvSpPr>
        <p:spPr>
          <a:xfrm>
            <a:off x="4439319" y="5952423"/>
            <a:ext cx="184319" cy="184319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C60A892-A669-443F-BF0F-EB9D2CB58E1E}"/>
              </a:ext>
            </a:extLst>
          </p:cNvPr>
          <p:cNvSpPr/>
          <p:nvPr/>
        </p:nvSpPr>
        <p:spPr>
          <a:xfrm>
            <a:off x="4439319" y="6580277"/>
            <a:ext cx="184319" cy="184319"/>
          </a:xfrm>
          <a:prstGeom prst="ellipse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912CF1E-5570-4E8B-AB2A-D46799E1AA50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27C2BF2-2C97-4266-A558-B5336C0B07FF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709C371-F4D6-4920-A811-23152C0F14B7}"/>
              </a:ext>
            </a:extLst>
          </p:cNvPr>
          <p:cNvSpPr txBox="1"/>
          <p:nvPr/>
        </p:nvSpPr>
        <p:spPr>
          <a:xfrm>
            <a:off x="354676" y="873044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A. La démarche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DC6FFDC-728B-4D90-A285-0585B744BBF9}"/>
              </a:ext>
            </a:extLst>
          </p:cNvPr>
          <p:cNvSpPr/>
          <p:nvPr/>
        </p:nvSpPr>
        <p:spPr>
          <a:xfrm>
            <a:off x="4748418" y="1258711"/>
            <a:ext cx="265438" cy="169333"/>
          </a:xfrm>
          <a:custGeom>
            <a:avLst/>
            <a:gdLst>
              <a:gd name="connsiteX0" fmla="*/ 0 w 265438"/>
              <a:gd name="connsiteY0" fmla="*/ 0 h 169333"/>
              <a:gd name="connsiteX1" fmla="*/ 231423 w 265438"/>
              <a:gd name="connsiteY1" fmla="*/ 39511 h 169333"/>
              <a:gd name="connsiteX2" fmla="*/ 259645 w 265438"/>
              <a:gd name="connsiteY2" fmla="*/ 169333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38" h="169333">
                <a:moveTo>
                  <a:pt x="0" y="0"/>
                </a:moveTo>
                <a:cubicBezTo>
                  <a:pt x="94074" y="5644"/>
                  <a:pt x="188149" y="11289"/>
                  <a:pt x="231423" y="39511"/>
                </a:cubicBezTo>
                <a:cubicBezTo>
                  <a:pt x="274697" y="67733"/>
                  <a:pt x="267171" y="118533"/>
                  <a:pt x="259645" y="16933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C0B50F-6492-41B8-BBB6-67CE7C58D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74" y="6102451"/>
            <a:ext cx="399599" cy="462783"/>
          </a:xfrm>
          <a:prstGeom prst="rect">
            <a:avLst/>
          </a:prstGeom>
        </p:spPr>
      </p:pic>
      <p:sp>
        <p:nvSpPr>
          <p:cNvPr id="72" name="Ellipse 71">
            <a:extLst>
              <a:ext uri="{FF2B5EF4-FFF2-40B4-BE49-F238E27FC236}">
                <a16:creationId xmlns:a16="http://schemas.microsoft.com/office/drawing/2014/main" id="{713F02F7-8173-4486-AD81-05F53F12D776}"/>
              </a:ext>
            </a:extLst>
          </p:cNvPr>
          <p:cNvSpPr/>
          <p:nvPr/>
        </p:nvSpPr>
        <p:spPr>
          <a:xfrm>
            <a:off x="4439319" y="6265506"/>
            <a:ext cx="184319" cy="184319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350ACB5-86DF-4A28-A3DA-52EB549EE5B0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4039544" y="6352443"/>
            <a:ext cx="2978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68A8E8F9-91A9-4E98-A6CA-D98F02B2EC6F}"/>
              </a:ext>
            </a:extLst>
          </p:cNvPr>
          <p:cNvSpPr txBox="1"/>
          <p:nvPr/>
        </p:nvSpPr>
        <p:spPr>
          <a:xfrm>
            <a:off x="4612522" y="6218549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Crédit alloué sous condition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7DE54-5087-4F29-8AB5-7636535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7</a:t>
            </a:fld>
            <a:endParaRPr lang="fr-FR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4F0AE4B-76F2-4A86-8A35-262B6F5C0C58}"/>
              </a:ext>
            </a:extLst>
          </p:cNvPr>
          <p:cNvCxnSpPr>
            <a:cxnSpLocks/>
          </p:cNvCxnSpPr>
          <p:nvPr/>
        </p:nvCxnSpPr>
        <p:spPr>
          <a:xfrm>
            <a:off x="2962760" y="2519959"/>
            <a:ext cx="251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3E6D1CC-AB33-48B1-871C-AB2E5D2B0AF9}"/>
              </a:ext>
            </a:extLst>
          </p:cNvPr>
          <p:cNvCxnSpPr>
            <a:cxnSpLocks/>
          </p:cNvCxnSpPr>
          <p:nvPr/>
        </p:nvCxnSpPr>
        <p:spPr>
          <a:xfrm>
            <a:off x="7174908" y="3802973"/>
            <a:ext cx="0" cy="8866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2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F50A010-A9BA-4E82-8192-AD1631DD391F}"/>
              </a:ext>
            </a:extLst>
          </p:cNvPr>
          <p:cNvSpPr/>
          <p:nvPr/>
        </p:nvSpPr>
        <p:spPr>
          <a:xfrm>
            <a:off x="1027611" y="1258594"/>
            <a:ext cx="4980156" cy="1841110"/>
          </a:xfrm>
          <a:prstGeom prst="roundRect">
            <a:avLst>
              <a:gd name="adj" fmla="val 1008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D46FC190-FD65-4E6A-ABD3-25EF72654F26}"/>
              </a:ext>
            </a:extLst>
          </p:cNvPr>
          <p:cNvSpPr/>
          <p:nvPr/>
        </p:nvSpPr>
        <p:spPr>
          <a:xfrm>
            <a:off x="7233688" y="2079725"/>
            <a:ext cx="1784844" cy="4240141"/>
          </a:xfrm>
          <a:prstGeom prst="roundRect">
            <a:avLst>
              <a:gd name="adj" fmla="val 1071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2270FE37-1498-4B02-BDE4-7CE6B284DCC3}"/>
              </a:ext>
            </a:extLst>
          </p:cNvPr>
          <p:cNvSpPr/>
          <p:nvPr/>
        </p:nvSpPr>
        <p:spPr>
          <a:xfrm>
            <a:off x="143507" y="3199458"/>
            <a:ext cx="6659629" cy="3534357"/>
          </a:xfrm>
          <a:prstGeom prst="roundRect">
            <a:avLst>
              <a:gd name="adj" fmla="val 4746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B65153-88DA-40DB-9A2F-519EA7E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163221" y="5022074"/>
            <a:ext cx="2890746" cy="288003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AA1621D8-4A2C-44AA-9D2B-93361D908A3B}"/>
              </a:ext>
            </a:extLst>
          </p:cNvPr>
          <p:cNvSpPr/>
          <p:nvPr/>
        </p:nvSpPr>
        <p:spPr>
          <a:xfrm>
            <a:off x="1138152" y="4876344"/>
            <a:ext cx="288000" cy="1152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4B9459A-CA10-4BD3-929A-67EC56F6FEC7}"/>
              </a:ext>
            </a:extLst>
          </p:cNvPr>
          <p:cNvCxnSpPr>
            <a:cxnSpLocks/>
          </p:cNvCxnSpPr>
          <p:nvPr/>
        </p:nvCxnSpPr>
        <p:spPr>
          <a:xfrm flipH="1">
            <a:off x="6591234" y="2651642"/>
            <a:ext cx="1749586" cy="1068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6" name="Image 85">
            <a:extLst>
              <a:ext uri="{FF2B5EF4-FFF2-40B4-BE49-F238E27FC236}">
                <a16:creationId xmlns:a16="http://schemas.microsoft.com/office/drawing/2014/main" id="{2FF6B63C-7193-47AE-8965-3AC4A243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221493" y="4593561"/>
            <a:ext cx="612240" cy="607259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41863098-8C50-402A-ABF9-26D34657F1BA}"/>
              </a:ext>
            </a:extLst>
          </p:cNvPr>
          <p:cNvSpPr txBox="1"/>
          <p:nvPr/>
        </p:nvSpPr>
        <p:spPr>
          <a:xfrm>
            <a:off x="145699" y="4347907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1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2332A4B-2E48-43A4-BE24-DEEC410FBD63}"/>
              </a:ext>
            </a:extLst>
          </p:cNvPr>
          <p:cNvCxnSpPr>
            <a:cxnSpLocks/>
          </p:cNvCxnSpPr>
          <p:nvPr/>
        </p:nvCxnSpPr>
        <p:spPr>
          <a:xfrm>
            <a:off x="842769" y="4897189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3FAD7E0-A085-4DD0-B054-07D9B4DB9E25}"/>
              </a:ext>
            </a:extLst>
          </p:cNvPr>
          <p:cNvCxnSpPr>
            <a:cxnSpLocks/>
          </p:cNvCxnSpPr>
          <p:nvPr/>
        </p:nvCxnSpPr>
        <p:spPr>
          <a:xfrm flipH="1">
            <a:off x="6591234" y="5523769"/>
            <a:ext cx="1745777" cy="1085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FE34AD58-E6CD-41E0-B5D3-3E4C0F9A8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101087" y="5018383"/>
            <a:ext cx="2890744" cy="294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5D32B9-E3F5-46A8-9629-F444409F0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2372838" y="5018383"/>
            <a:ext cx="2890744" cy="2940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60B1C9-9946-4BA8-BA8A-5D8226089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3687957" y="5021386"/>
            <a:ext cx="2890746" cy="288004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0AF3BD00-094D-495F-84B6-407E8BC2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006527" y="5022075"/>
            <a:ext cx="2890744" cy="28800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A28D8DC-D054-4496-9D27-9E45F4475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681409" y="4301410"/>
            <a:ext cx="3613920" cy="295096"/>
          </a:xfrm>
          <a:prstGeom prst="rect">
            <a:avLst/>
          </a:prstGeom>
        </p:spPr>
      </p:pic>
      <p:pic>
        <p:nvPicPr>
          <p:cNvPr id="112" name="Image 111">
            <a:extLst>
              <a:ext uri="{FF2B5EF4-FFF2-40B4-BE49-F238E27FC236}">
                <a16:creationId xmlns:a16="http://schemas.microsoft.com/office/drawing/2014/main" id="{CF93698E-9040-4D1C-BD15-171E8CB9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1548715" y="5064716"/>
            <a:ext cx="612240" cy="607259"/>
          </a:xfrm>
          <a:prstGeom prst="rect">
            <a:avLst/>
          </a:prstGeom>
        </p:spPr>
      </p:pic>
      <p:sp>
        <p:nvSpPr>
          <p:cNvPr id="113" name="ZoneTexte 112">
            <a:extLst>
              <a:ext uri="{FF2B5EF4-FFF2-40B4-BE49-F238E27FC236}">
                <a16:creationId xmlns:a16="http://schemas.microsoft.com/office/drawing/2014/main" id="{C7F188A5-09F0-4DC2-877C-51E49B0037AA}"/>
              </a:ext>
            </a:extLst>
          </p:cNvPr>
          <p:cNvSpPr txBox="1"/>
          <p:nvPr/>
        </p:nvSpPr>
        <p:spPr>
          <a:xfrm>
            <a:off x="1449472" y="481906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2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9D3052F8-BD50-427B-880C-60DFCC121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2791950" y="4897190"/>
            <a:ext cx="612240" cy="60725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56E8A680-A430-4AF3-9D4E-19DBF51C3C6E}"/>
              </a:ext>
            </a:extLst>
          </p:cNvPr>
          <p:cNvSpPr txBox="1"/>
          <p:nvPr/>
        </p:nvSpPr>
        <p:spPr>
          <a:xfrm>
            <a:off x="2716156" y="4651536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3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45CF7EC-543B-4812-B13D-9963D2550C61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3404190" y="4402315"/>
            <a:ext cx="243095" cy="7985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8C969B7D-DA0A-43F1-9A08-232BE98D5E34}"/>
              </a:ext>
            </a:extLst>
          </p:cNvPr>
          <p:cNvSpPr txBox="1"/>
          <p:nvPr/>
        </p:nvSpPr>
        <p:spPr>
          <a:xfrm>
            <a:off x="3970309" y="4252141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4</a:t>
            </a:r>
          </a:p>
        </p:txBody>
      </p:sp>
      <p:pic>
        <p:nvPicPr>
          <p:cNvPr id="133" name="Image 132">
            <a:extLst>
              <a:ext uri="{FF2B5EF4-FFF2-40B4-BE49-F238E27FC236}">
                <a16:creationId xmlns:a16="http://schemas.microsoft.com/office/drawing/2014/main" id="{38D46ABC-AE5F-4B5B-A25D-DC4293EE18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5409366" y="5153931"/>
            <a:ext cx="612240" cy="607259"/>
          </a:xfrm>
          <a:prstGeom prst="rect">
            <a:avLst/>
          </a:prstGeom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CF0519A8-7F7D-4ABA-8C4B-4B54D0559BBB}"/>
              </a:ext>
            </a:extLst>
          </p:cNvPr>
          <p:cNvSpPr txBox="1"/>
          <p:nvPr/>
        </p:nvSpPr>
        <p:spPr>
          <a:xfrm>
            <a:off x="5333572" y="4908277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5</a:t>
            </a:r>
          </a:p>
        </p:txBody>
      </p:sp>
      <p:pic>
        <p:nvPicPr>
          <p:cNvPr id="137" name="Image 136">
            <a:extLst>
              <a:ext uri="{FF2B5EF4-FFF2-40B4-BE49-F238E27FC236}">
                <a16:creationId xmlns:a16="http://schemas.microsoft.com/office/drawing/2014/main" id="{20B99910-CE9E-46A5-803E-D2534DB85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7442280" y="3786232"/>
            <a:ext cx="612240" cy="607259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806DBF1E-70AF-4F43-A552-19DDEE0531DF}"/>
              </a:ext>
            </a:extLst>
          </p:cNvPr>
          <p:cNvSpPr txBox="1"/>
          <p:nvPr/>
        </p:nvSpPr>
        <p:spPr>
          <a:xfrm>
            <a:off x="7366486" y="3540578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SMOTE 6</a:t>
            </a:r>
          </a:p>
        </p:txBody>
      </p: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2CCBA23E-3451-42C3-9DF2-AD6C63E88998}"/>
              </a:ext>
            </a:extLst>
          </p:cNvPr>
          <p:cNvCxnSpPr>
            <a:cxnSpLocks/>
          </p:cNvCxnSpPr>
          <p:nvPr/>
        </p:nvCxnSpPr>
        <p:spPr>
          <a:xfrm>
            <a:off x="8063556" y="4089860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20CDF0D-7B01-4C31-AF75-AC772CEDBFFE}"/>
              </a:ext>
            </a:extLst>
          </p:cNvPr>
          <p:cNvSpPr txBox="1"/>
          <p:nvPr/>
        </p:nvSpPr>
        <p:spPr>
          <a:xfrm>
            <a:off x="1075204" y="616119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85D60BC-6A4F-4D72-8927-EC9DECE057AB}"/>
              </a:ext>
            </a:extLst>
          </p:cNvPr>
          <p:cNvSpPr txBox="1"/>
          <p:nvPr/>
        </p:nvSpPr>
        <p:spPr>
          <a:xfrm>
            <a:off x="2339511" y="558533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BA9D68B6-A765-4075-9FAB-4C003AF46EAD}"/>
              </a:ext>
            </a:extLst>
          </p:cNvPr>
          <p:cNvSpPr txBox="1"/>
          <p:nvPr/>
        </p:nvSpPr>
        <p:spPr>
          <a:xfrm>
            <a:off x="3611544" y="500527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5B60FC56-2E90-4381-BF71-4263BAE6627B}"/>
              </a:ext>
            </a:extLst>
          </p:cNvPr>
          <p:cNvSpPr txBox="1"/>
          <p:nvPr/>
        </p:nvSpPr>
        <p:spPr>
          <a:xfrm>
            <a:off x="4926448" y="441825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F7C0A3AB-1775-423A-A2ED-356038FEB7AC}"/>
              </a:ext>
            </a:extLst>
          </p:cNvPr>
          <p:cNvSpPr txBox="1"/>
          <p:nvPr/>
        </p:nvSpPr>
        <p:spPr>
          <a:xfrm>
            <a:off x="6244951" y="385093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C3FCBA9-F045-4FC6-8528-60C3FA30C8A8}"/>
              </a:ext>
            </a:extLst>
          </p:cNvPr>
          <p:cNvSpPr txBox="1"/>
          <p:nvPr/>
        </p:nvSpPr>
        <p:spPr>
          <a:xfrm>
            <a:off x="8279079" y="56999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7AC9A99-5DEB-4626-96CB-1D2953767EAB}"/>
              </a:ext>
            </a:extLst>
          </p:cNvPr>
          <p:cNvSpPr txBox="1"/>
          <p:nvPr/>
        </p:nvSpPr>
        <p:spPr>
          <a:xfrm>
            <a:off x="8105153" y="364447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trainval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17CDA2D4-5F00-4336-A5E4-F8B0E9F54184}"/>
              </a:ext>
            </a:extLst>
          </p:cNvPr>
          <p:cNvSpPr txBox="1"/>
          <p:nvPr/>
        </p:nvSpPr>
        <p:spPr>
          <a:xfrm>
            <a:off x="1001097" y="445327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9CABB7-807E-4A36-B4E5-0470DEFFB341}"/>
              </a:ext>
            </a:extLst>
          </p:cNvPr>
          <p:cNvSpPr/>
          <p:nvPr/>
        </p:nvSpPr>
        <p:spPr>
          <a:xfrm>
            <a:off x="2402459" y="4593562"/>
            <a:ext cx="288000" cy="864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D8380C7-E4C6-40D1-BC66-9EBCC97BF34D}"/>
              </a:ext>
            </a:extLst>
          </p:cNvPr>
          <p:cNvSpPr/>
          <p:nvPr/>
        </p:nvSpPr>
        <p:spPr>
          <a:xfrm>
            <a:off x="2402459" y="6324139"/>
            <a:ext cx="288000" cy="288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7F2323E-4632-4923-B365-0405748ED829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2160955" y="4769800"/>
            <a:ext cx="204479" cy="5985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72A5FB-6C93-49E3-894D-C502814F7D7C}"/>
              </a:ext>
            </a:extLst>
          </p:cNvPr>
          <p:cNvSpPr/>
          <p:nvPr/>
        </p:nvSpPr>
        <p:spPr>
          <a:xfrm>
            <a:off x="3673681" y="4302532"/>
            <a:ext cx="288000" cy="576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AD438B-1511-4A62-BB43-843D7E27F9C8}"/>
              </a:ext>
            </a:extLst>
          </p:cNvPr>
          <p:cNvSpPr/>
          <p:nvPr/>
        </p:nvSpPr>
        <p:spPr>
          <a:xfrm>
            <a:off x="3673681" y="6021617"/>
            <a:ext cx="288000" cy="576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A07732-F0EF-46D2-AD46-256ED7B25157}"/>
              </a:ext>
            </a:extLst>
          </p:cNvPr>
          <p:cNvSpPr/>
          <p:nvPr/>
        </p:nvSpPr>
        <p:spPr>
          <a:xfrm>
            <a:off x="4989330" y="4013132"/>
            <a:ext cx="288000" cy="288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53D13E8-49DA-4066-9247-6786C7328CA1}"/>
              </a:ext>
            </a:extLst>
          </p:cNvPr>
          <p:cNvSpPr/>
          <p:nvPr/>
        </p:nvSpPr>
        <p:spPr>
          <a:xfrm>
            <a:off x="4980915" y="5747103"/>
            <a:ext cx="288000" cy="864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3558A0E-CA36-40E2-B338-2DF9EA4E475C}"/>
              </a:ext>
            </a:extLst>
          </p:cNvPr>
          <p:cNvSpPr/>
          <p:nvPr/>
        </p:nvSpPr>
        <p:spPr>
          <a:xfrm>
            <a:off x="6307898" y="5457561"/>
            <a:ext cx="288000" cy="1152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7956E43C-7F70-45A4-8F54-D7E03CDF7CEF}"/>
              </a:ext>
            </a:extLst>
          </p:cNvPr>
          <p:cNvCxnSpPr>
            <a:cxnSpLocks/>
          </p:cNvCxnSpPr>
          <p:nvPr/>
        </p:nvCxnSpPr>
        <p:spPr>
          <a:xfrm>
            <a:off x="6030642" y="5457559"/>
            <a:ext cx="24933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6DD15B8-FABD-44E7-AF14-D22625A593AD}"/>
              </a:ext>
            </a:extLst>
          </p:cNvPr>
          <p:cNvSpPr/>
          <p:nvPr/>
        </p:nvSpPr>
        <p:spPr>
          <a:xfrm rot="5400000">
            <a:off x="7762999" y="4659825"/>
            <a:ext cx="1450739" cy="295096"/>
          </a:xfrm>
          <a:prstGeom prst="rect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2465EFB-6922-4809-A716-0F630DD62362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3404190" y="5200820"/>
            <a:ext cx="231067" cy="8275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33C2C8CC-B618-4814-B33A-015B5FFCE88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2160955" y="5368346"/>
            <a:ext cx="185407" cy="7858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6" name="Image 165">
            <a:extLst>
              <a:ext uri="{FF2B5EF4-FFF2-40B4-BE49-F238E27FC236}">
                <a16:creationId xmlns:a16="http://schemas.microsoft.com/office/drawing/2014/main" id="{43B24265-BBD6-4440-B6D4-BFC754023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4121575" y="4490519"/>
            <a:ext cx="612240" cy="607259"/>
          </a:xfrm>
          <a:prstGeom prst="rect">
            <a:avLst/>
          </a:prstGeom>
        </p:spPr>
      </p:pic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7873D04-FBC8-497C-85BE-5A3467B8A15B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4733815" y="4120776"/>
            <a:ext cx="214872" cy="6733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66243884-E6E2-49A9-81E8-FDBD84B3F463}"/>
              </a:ext>
            </a:extLst>
          </p:cNvPr>
          <p:cNvCxnSpPr>
            <a:cxnSpLocks/>
            <a:stCxn id="166" idx="3"/>
          </p:cNvCxnSpPr>
          <p:nvPr/>
        </p:nvCxnSpPr>
        <p:spPr>
          <a:xfrm>
            <a:off x="4733815" y="4794149"/>
            <a:ext cx="191406" cy="8624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3B1B490-559C-492A-B485-C6CB7F975788}"/>
              </a:ext>
            </a:extLst>
          </p:cNvPr>
          <p:cNvSpPr/>
          <p:nvPr/>
        </p:nvSpPr>
        <p:spPr>
          <a:xfrm>
            <a:off x="1138152" y="6551961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B7D4DB9-2AAC-47E9-9E07-9ACBE51D8C4B}"/>
              </a:ext>
            </a:extLst>
          </p:cNvPr>
          <p:cNvSpPr/>
          <p:nvPr/>
        </p:nvSpPr>
        <p:spPr>
          <a:xfrm>
            <a:off x="2406589" y="5971623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6A47C23-DA0D-4247-9D69-B61181D19B9E}"/>
              </a:ext>
            </a:extLst>
          </p:cNvPr>
          <p:cNvSpPr/>
          <p:nvPr/>
        </p:nvSpPr>
        <p:spPr>
          <a:xfrm>
            <a:off x="3672027" y="5392104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46F8452-07E4-4254-B473-5C4535C789B7}"/>
              </a:ext>
            </a:extLst>
          </p:cNvPr>
          <p:cNvSpPr/>
          <p:nvPr/>
        </p:nvSpPr>
        <p:spPr>
          <a:xfrm>
            <a:off x="4986132" y="4819138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CC0674-8AB6-4E73-B438-31E013D5F5E2}"/>
              </a:ext>
            </a:extLst>
          </p:cNvPr>
          <p:cNvSpPr/>
          <p:nvPr/>
        </p:nvSpPr>
        <p:spPr>
          <a:xfrm>
            <a:off x="6303232" y="4243532"/>
            <a:ext cx="288000" cy="57600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A9585E4-BC06-4DDB-A7AD-58A72414B6D7}"/>
              </a:ext>
            </a:extLst>
          </p:cNvPr>
          <p:cNvSpPr/>
          <p:nvPr/>
        </p:nvSpPr>
        <p:spPr>
          <a:xfrm>
            <a:off x="8344107" y="6183918"/>
            <a:ext cx="288000" cy="72000"/>
          </a:xfrm>
          <a:prstGeom prst="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265D616-9A04-4FC0-B01B-2EE6D369E2EE}"/>
              </a:ext>
            </a:extLst>
          </p:cNvPr>
          <p:cNvSpPr/>
          <p:nvPr/>
        </p:nvSpPr>
        <p:spPr>
          <a:xfrm>
            <a:off x="4561316" y="1676499"/>
            <a:ext cx="288000" cy="66644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18C3100-0684-4A05-A9B0-5AF4777FA5EE}"/>
              </a:ext>
            </a:extLst>
          </p:cNvPr>
          <p:cNvSpPr/>
          <p:nvPr/>
        </p:nvSpPr>
        <p:spPr>
          <a:xfrm>
            <a:off x="4561316" y="2338837"/>
            <a:ext cx="288000" cy="666449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056F1E5-9AAB-4F22-A46A-61D7536AB7E6}"/>
              </a:ext>
            </a:extLst>
          </p:cNvPr>
          <p:cNvSpPr/>
          <p:nvPr/>
        </p:nvSpPr>
        <p:spPr>
          <a:xfrm>
            <a:off x="2273718" y="1677685"/>
            <a:ext cx="288000" cy="1184616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7D2E50F-1E4E-4CF5-9827-7BC157430018}"/>
              </a:ext>
            </a:extLst>
          </p:cNvPr>
          <p:cNvSpPr/>
          <p:nvPr/>
        </p:nvSpPr>
        <p:spPr>
          <a:xfrm>
            <a:off x="2273718" y="2743840"/>
            <a:ext cx="288000" cy="118462"/>
          </a:xfrm>
          <a:prstGeom prst="rect">
            <a:avLst/>
          </a:prstGeom>
          <a:pattFill prst="pct75">
            <a:fgClr>
              <a:schemeClr val="accent5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E2EDF2A-F0F0-4FAB-A34F-1F13C16F3B3F}"/>
              </a:ext>
            </a:extLst>
          </p:cNvPr>
          <p:cNvSpPr txBox="1"/>
          <p:nvPr/>
        </p:nvSpPr>
        <p:spPr>
          <a:xfrm>
            <a:off x="4849316" y="2019799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0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2BBC6A5-0BE0-4C31-BE82-462FE9462C87}"/>
              </a:ext>
            </a:extLst>
          </p:cNvPr>
          <p:cNvSpPr txBox="1"/>
          <p:nvPr/>
        </p:nvSpPr>
        <p:spPr>
          <a:xfrm>
            <a:off x="4849316" y="2591394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1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657E4D9A-3C75-42D2-8068-5066758DB686}"/>
              </a:ext>
            </a:extLst>
          </p:cNvPr>
          <p:cNvSpPr txBox="1"/>
          <p:nvPr/>
        </p:nvSpPr>
        <p:spPr>
          <a:xfrm>
            <a:off x="4316158" y="133438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Arial" panose="020B0604020202020204" pitchFamily="34" charset="0"/>
                <a:cs typeface="Arial" panose="020B0604020202020204" pitchFamily="34" charset="0"/>
              </a:rPr>
              <a:t>Jeu équilibré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FED81520-3E0F-4986-8BFB-78D94B74B8D1}"/>
              </a:ext>
            </a:extLst>
          </p:cNvPr>
          <p:cNvSpPr txBox="1"/>
          <p:nvPr/>
        </p:nvSpPr>
        <p:spPr>
          <a:xfrm>
            <a:off x="1612311" y="1334386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Arial" panose="020B0604020202020204" pitchFamily="34" charset="0"/>
                <a:cs typeface="Arial" panose="020B0604020202020204" pitchFamily="34" charset="0"/>
              </a:rPr>
              <a:t>Jeu déséquilibré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98B0FBCF-F717-4883-9884-7D41DF6D37D6}"/>
              </a:ext>
            </a:extLst>
          </p:cNvPr>
          <p:cNvSpPr txBox="1"/>
          <p:nvPr/>
        </p:nvSpPr>
        <p:spPr>
          <a:xfrm>
            <a:off x="1231065" y="2030907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0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6746AF8-E9EB-49D5-81E6-3A488F9C9EEF}"/>
              </a:ext>
            </a:extLst>
          </p:cNvPr>
          <p:cNvSpPr txBox="1"/>
          <p:nvPr/>
        </p:nvSpPr>
        <p:spPr>
          <a:xfrm>
            <a:off x="1231618" y="2701391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Target = 1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93ABDDF-31A2-4786-B432-42CC39065756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9E3F7A1-11ED-4A93-9BE3-66AB4C1CB81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2" name="ZoneTexte 201">
            <a:extLst>
              <a:ext uri="{FF2B5EF4-FFF2-40B4-BE49-F238E27FC236}">
                <a16:creationId xmlns:a16="http://schemas.microsoft.com/office/drawing/2014/main" id="{9B0E263A-7339-4D09-AAAB-E6CE99A13E7A}"/>
              </a:ext>
            </a:extLst>
          </p:cNvPr>
          <p:cNvSpPr txBox="1"/>
          <p:nvPr/>
        </p:nvSpPr>
        <p:spPr>
          <a:xfrm>
            <a:off x="1964621" y="3265719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Recherche des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0BA04A85-B33E-4F74-A5F3-32CBD92548EC}"/>
              </a:ext>
            </a:extLst>
          </p:cNvPr>
          <p:cNvSpPr txBox="1"/>
          <p:nvPr/>
        </p:nvSpPr>
        <p:spPr>
          <a:xfrm>
            <a:off x="7426475" y="2155289"/>
            <a:ext cx="152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algorithmes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D518ACB-5483-4D94-8DD7-321691F65834}"/>
              </a:ext>
            </a:extLst>
          </p:cNvPr>
          <p:cNvSpPr txBox="1"/>
          <p:nvPr/>
        </p:nvSpPr>
        <p:spPr>
          <a:xfrm>
            <a:off x="354676" y="921336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B. Jeu de données déséquilibré et SMOTE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FCBED944-F590-4F6A-ABEC-F3B011322CF4}"/>
              </a:ext>
            </a:extLst>
          </p:cNvPr>
          <p:cNvCxnSpPr>
            <a:cxnSpLocks/>
          </p:cNvCxnSpPr>
          <p:nvPr/>
        </p:nvCxnSpPr>
        <p:spPr>
          <a:xfrm flipV="1">
            <a:off x="2685333" y="2342948"/>
            <a:ext cx="1759615" cy="4667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2" name="Image 81">
            <a:extLst>
              <a:ext uri="{FF2B5EF4-FFF2-40B4-BE49-F238E27FC236}">
                <a16:creationId xmlns:a16="http://schemas.microsoft.com/office/drawing/2014/main" id="{0AC95BDC-5A60-4BD6-9B05-CB8F4519BA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7" t="24381" r="33747" b="6921"/>
          <a:stretch/>
        </p:blipFill>
        <p:spPr>
          <a:xfrm>
            <a:off x="3344201" y="1877235"/>
            <a:ext cx="612240" cy="607259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14B01179-C317-4729-A25E-615182131BA4}"/>
              </a:ext>
            </a:extLst>
          </p:cNvPr>
          <p:cNvSpPr txBox="1"/>
          <p:nvPr/>
        </p:nvSpPr>
        <p:spPr>
          <a:xfrm>
            <a:off x="3210502" y="1631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1595F-9E7A-4724-A1D4-D000EC09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8</a:t>
            </a:fld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E921EE9-BCB2-47DA-BECD-5926CB57B4A3}"/>
              </a:ext>
            </a:extLst>
          </p:cNvPr>
          <p:cNvSpPr txBox="1"/>
          <p:nvPr/>
        </p:nvSpPr>
        <p:spPr>
          <a:xfrm>
            <a:off x="6235785" y="1117842"/>
            <a:ext cx="250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SMOTE ne s’applique pas aux 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val sets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et au 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69432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43BC675-91EF-41D2-81B3-4E08D262868C}"/>
              </a:ext>
            </a:extLst>
          </p:cNvPr>
          <p:cNvSpPr/>
          <p:nvPr/>
        </p:nvSpPr>
        <p:spPr>
          <a:xfrm>
            <a:off x="240071" y="5775662"/>
            <a:ext cx="8059895" cy="841611"/>
          </a:xfrm>
          <a:prstGeom prst="roundRect">
            <a:avLst>
              <a:gd name="adj" fmla="val 1878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D533E27-B346-47E4-A0D0-AFB400478E2F}"/>
              </a:ext>
            </a:extLst>
          </p:cNvPr>
          <p:cNvSpPr/>
          <p:nvPr/>
        </p:nvSpPr>
        <p:spPr>
          <a:xfrm>
            <a:off x="418352" y="4737173"/>
            <a:ext cx="2515473" cy="851305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on 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refuse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crédit à un candidat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perte de client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55C7D70D-AF7B-4684-B59C-F243CF889636}"/>
              </a:ext>
            </a:extLst>
          </p:cNvPr>
          <p:cNvSpPr/>
          <p:nvPr/>
        </p:nvSpPr>
        <p:spPr>
          <a:xfrm>
            <a:off x="5528663" y="4828176"/>
            <a:ext cx="2463134" cy="669301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Evaluer la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 réelle FP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réalisé FN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BB98AA8-83FE-42B3-B353-E4ECF7BBEDA4}"/>
              </a:ext>
            </a:extLst>
          </p:cNvPr>
          <p:cNvSpPr/>
          <p:nvPr/>
        </p:nvSpPr>
        <p:spPr>
          <a:xfrm>
            <a:off x="5220495" y="1695173"/>
            <a:ext cx="3079471" cy="851305"/>
          </a:xfrm>
          <a:prstGeom prst="roundRect">
            <a:avLst>
              <a:gd name="adj" fmla="val 65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on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crédit à un candidat 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solvable</a:t>
            </a:r>
          </a:p>
          <a:p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perte d’argent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B5ED5-8046-48DA-BF3D-474F0A592B66}"/>
              </a:ext>
            </a:extLst>
          </p:cNvPr>
          <p:cNvSpPr/>
          <p:nvPr/>
        </p:nvSpPr>
        <p:spPr>
          <a:xfrm>
            <a:off x="1035356" y="1480093"/>
            <a:ext cx="1281466" cy="12814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C7E200-318F-4501-8204-91D57EDB49AB}"/>
              </a:ext>
            </a:extLst>
          </p:cNvPr>
          <p:cNvSpPr/>
          <p:nvPr/>
        </p:nvSpPr>
        <p:spPr>
          <a:xfrm>
            <a:off x="2318987" y="1480093"/>
            <a:ext cx="1281466" cy="1281466"/>
          </a:xfrm>
          <a:prstGeom prst="rect">
            <a:avLst/>
          </a:prstGeom>
          <a:pattFill prst="ltHorz">
            <a:fgClr>
              <a:srgbClr val="FF0000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False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0866E-8CF1-4ABB-8A12-9094EB7FFD09}"/>
              </a:ext>
            </a:extLst>
          </p:cNvPr>
          <p:cNvSpPr/>
          <p:nvPr/>
        </p:nvSpPr>
        <p:spPr>
          <a:xfrm>
            <a:off x="2316822" y="2761559"/>
            <a:ext cx="1281466" cy="12814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915DEA-C254-4C95-85DB-05257314B556}"/>
              </a:ext>
            </a:extLst>
          </p:cNvPr>
          <p:cNvSpPr/>
          <p:nvPr/>
        </p:nvSpPr>
        <p:spPr>
          <a:xfrm>
            <a:off x="1035356" y="2765342"/>
            <a:ext cx="1281466" cy="1281466"/>
          </a:xfrm>
          <a:prstGeom prst="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315B25-AA93-48C8-AB1A-C5E60455872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88AE03C-29E0-4AA1-8403-EED182567D17}"/>
              </a:ext>
            </a:extLst>
          </p:cNvPr>
          <p:cNvSpPr txBox="1"/>
          <p:nvPr/>
        </p:nvSpPr>
        <p:spPr>
          <a:xfrm>
            <a:off x="354676" y="921336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C. La fonction coût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1D82AE-D5AA-43A2-BD35-F341CE62F287}"/>
              </a:ext>
            </a:extLst>
          </p:cNvPr>
          <p:cNvSpPr txBox="1"/>
          <p:nvPr/>
        </p:nvSpPr>
        <p:spPr>
          <a:xfrm>
            <a:off x="354676" y="178170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L’approche de modélisation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424455-BA71-44E7-92E7-A6CB7A14B084}"/>
              </a:ext>
            </a:extLst>
          </p:cNvPr>
          <p:cNvSpPr txBox="1"/>
          <p:nvPr/>
        </p:nvSpPr>
        <p:spPr>
          <a:xfrm>
            <a:off x="260735" y="5819010"/>
            <a:ext cx="7983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Meilleur compromis pour la fonction coût :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AMT_ANNUITY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les intérêts annuels du candidat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Cette fonction coût permettra d’évaluer les erreurs des algorithmes et d’en déduire le meilleur.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716F58-3B9E-46EA-8235-FD180FC1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9</a:t>
            </a:fld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2715180-3844-4901-BEFF-4530630CD2B1}"/>
              </a:ext>
            </a:extLst>
          </p:cNvPr>
          <p:cNvCxnSpPr>
            <a:stCxn id="40" idx="2"/>
            <a:endCxn id="20" idx="0"/>
          </p:cNvCxnSpPr>
          <p:nvPr/>
        </p:nvCxnSpPr>
        <p:spPr>
          <a:xfrm>
            <a:off x="1676089" y="4046808"/>
            <a:ext cx="0" cy="69036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8F37A92-BB3A-4D4C-80E1-454A18CB9F00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3600453" y="2120826"/>
            <a:ext cx="162004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CB74CCC-59E8-4DE6-8EEA-EED4DAE1EE7D}"/>
              </a:ext>
            </a:extLst>
          </p:cNvPr>
          <p:cNvCxnSpPr>
            <a:cxnSpLocks/>
            <a:stCxn id="34" idx="2"/>
            <a:endCxn id="75" idx="0"/>
          </p:cNvCxnSpPr>
          <p:nvPr/>
        </p:nvCxnSpPr>
        <p:spPr>
          <a:xfrm flipH="1">
            <a:off x="6760230" y="2546478"/>
            <a:ext cx="1" cy="228169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7606942-5312-4E33-9D35-C1D3803F4AB2}"/>
              </a:ext>
            </a:extLst>
          </p:cNvPr>
          <p:cNvCxnSpPr>
            <a:cxnSpLocks/>
            <a:stCxn id="20" idx="3"/>
            <a:endCxn id="75" idx="1"/>
          </p:cNvCxnSpPr>
          <p:nvPr/>
        </p:nvCxnSpPr>
        <p:spPr>
          <a:xfrm>
            <a:off x="2933825" y="5162826"/>
            <a:ext cx="2594838" cy="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37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</TotalTime>
  <Words>1168</Words>
  <Application>Microsoft Office PowerPoint</Application>
  <PresentationFormat>Affichage à l'écran (4:3)</PresentationFormat>
  <Paragraphs>298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Delorme</dc:creator>
  <cp:lastModifiedBy>Benoit Delorme</cp:lastModifiedBy>
  <cp:revision>697</cp:revision>
  <dcterms:created xsi:type="dcterms:W3CDTF">2020-08-26T18:56:21Z</dcterms:created>
  <dcterms:modified xsi:type="dcterms:W3CDTF">2021-10-25T05:34:22Z</dcterms:modified>
</cp:coreProperties>
</file>