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15" r:id="rId4"/>
    <p:sldId id="314" r:id="rId5"/>
    <p:sldId id="316" r:id="rId6"/>
    <p:sldId id="324" r:id="rId7"/>
    <p:sldId id="322" r:id="rId8"/>
    <p:sldId id="323" r:id="rId9"/>
    <p:sldId id="313" r:id="rId10"/>
    <p:sldId id="311" r:id="rId11"/>
    <p:sldId id="312" r:id="rId12"/>
    <p:sldId id="305" r:id="rId13"/>
    <p:sldId id="309" r:id="rId14"/>
    <p:sldId id="31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68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35" d="100"/>
          <a:sy n="135" d="100"/>
        </p:scale>
        <p:origin x="12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9076C-0443-4335-AAF9-512C02A51392}" type="datetimeFigureOut">
              <a:rPr lang="fr-FR" smtClean="0"/>
              <a:t>23/09/2021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565C9-046D-49BD-BA07-C568D6D06806}" type="slidenum">
              <a:rPr lang="fr-FR" smtClean="0"/>
              <a:t>‹N°›</a:t>
            </a:fld>
            <a:endParaRPr lang="fr-FR"/>
          </a:p>
        </p:txBody>
      </p:sp>
    </p:spTree>
    <p:extLst>
      <p:ext uri="{BB962C8B-B14F-4D97-AF65-F5344CB8AC3E}">
        <p14:creationId xmlns:p14="http://schemas.microsoft.com/office/powerpoint/2010/main" val="335682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46DE66-7E58-49E8-9658-CB414A13D4BB}" type="slidenum">
              <a:rPr lang="fr-FR" smtClean="0"/>
              <a:t>12</a:t>
            </a:fld>
            <a:endParaRPr lang="fr-FR"/>
          </a:p>
        </p:txBody>
      </p:sp>
    </p:spTree>
    <p:extLst>
      <p:ext uri="{BB962C8B-B14F-4D97-AF65-F5344CB8AC3E}">
        <p14:creationId xmlns:p14="http://schemas.microsoft.com/office/powerpoint/2010/main" val="164481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CF5033B-2BC2-4011-A25C-DF1A0E94FEA1}" type="datetime1">
              <a:rPr lang="fr-FR" smtClean="0"/>
              <a:t>23/09/2021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408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04E0AA1-A0E0-4C39-A98F-A863385FAF9F}" type="datetime1">
              <a:rPr lang="fr-FR" smtClean="0"/>
              <a:t>23/09/2021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19117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F26BBF2-B2FF-4FC2-8841-D359223C77FA}" type="datetime1">
              <a:rPr lang="fr-FR" smtClean="0"/>
              <a:t>23/09/2021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58556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942EA8-32A4-4BAE-8EB1-1DB0FC4C9883}" type="datetime1">
              <a:rPr lang="fr-FR" smtClean="0"/>
              <a:t>23/09/2021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3190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1A1A080-A8FD-4758-ADDB-CAAC86759A0C}" type="datetime1">
              <a:rPr lang="fr-FR" smtClean="0"/>
              <a:t>23/09/2021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87505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69CC1D6-EF05-43E0-9ABD-8BB63E0F47DE}" type="datetime1">
              <a:rPr lang="fr-FR" smtClean="0"/>
              <a:t>23/09/2021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79164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22A66B1-26D5-46BC-A8F2-D330F4838544}" type="datetime1">
              <a:rPr lang="fr-FR" smtClean="0"/>
              <a:t>23/09/2021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7465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2FCC69B-3269-4D43-8142-191CC7CC1932}" type="datetime1">
              <a:rPr lang="fr-FR" smtClean="0"/>
              <a:t>23/09/2021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5343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20F86-4C8C-47AA-B92C-208A7723E7FC}" type="datetime1">
              <a:rPr lang="fr-FR" smtClean="0"/>
              <a:t>23/09/2021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2653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7A0627-EE8F-4DFD-81A6-966FAE9342C6}" type="datetime1">
              <a:rPr lang="fr-FR" smtClean="0"/>
              <a:t>23/09/2021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8883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0451488-09F3-45F2-954C-23AF4518A431}" type="datetime1">
              <a:rPr lang="fr-FR" smtClean="0"/>
              <a:t>23/09/2021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7146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0A118-DA00-43A7-8A88-A333FA4BEFCD}" type="datetime1">
              <a:rPr lang="fr-FR" smtClean="0"/>
              <a:t>23/09/2021</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02F5D-93A0-47DA-BFBC-C6664F86D8C4}" type="slidenum">
              <a:rPr lang="fr-FR" smtClean="0"/>
              <a:t>‹N°›</a:t>
            </a:fld>
            <a:endParaRPr lang="fr-FR"/>
          </a:p>
        </p:txBody>
      </p:sp>
    </p:spTree>
    <p:extLst>
      <p:ext uri="{BB962C8B-B14F-4D97-AF65-F5344CB8AC3E}">
        <p14:creationId xmlns:p14="http://schemas.microsoft.com/office/powerpoint/2010/main" val="343977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25D6F1-3C35-4EBF-A786-0067E626DAB9}"/>
              </a:ext>
            </a:extLst>
          </p:cNvPr>
          <p:cNvSpPr txBox="1"/>
          <p:nvPr/>
        </p:nvSpPr>
        <p:spPr>
          <a:xfrm>
            <a:off x="2235478" y="3720274"/>
            <a:ext cx="4673074" cy="369332"/>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P7 Mettre en œuvre un modèle d’évaluation</a:t>
            </a:r>
          </a:p>
        </p:txBody>
      </p:sp>
      <p:sp>
        <p:nvSpPr>
          <p:cNvPr id="5" name="ZoneTexte 4">
            <a:extLst>
              <a:ext uri="{FF2B5EF4-FFF2-40B4-BE49-F238E27FC236}">
                <a16:creationId xmlns:a16="http://schemas.microsoft.com/office/drawing/2014/main" id="{A030AD26-5266-4618-9FCF-519F7B8E5192}"/>
              </a:ext>
            </a:extLst>
          </p:cNvPr>
          <p:cNvSpPr txBox="1"/>
          <p:nvPr/>
        </p:nvSpPr>
        <p:spPr>
          <a:xfrm>
            <a:off x="3767934" y="2569684"/>
            <a:ext cx="1608133"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Data </a:t>
            </a:r>
            <a:r>
              <a:rPr lang="fr-FR" dirty="0" err="1">
                <a:latin typeface="Arial" panose="020B0604020202020204" pitchFamily="34" charset="0"/>
                <a:cs typeface="Arial" panose="020B0604020202020204" pitchFamily="34" charset="0"/>
              </a:rPr>
              <a:t>Scientist</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1D623BC5-FA4F-4A87-B0AC-4975339A830A}"/>
              </a:ext>
            </a:extLst>
          </p:cNvPr>
          <p:cNvSpPr txBox="1"/>
          <p:nvPr/>
        </p:nvSpPr>
        <p:spPr>
          <a:xfrm>
            <a:off x="2953608" y="2200352"/>
            <a:ext cx="3236784"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Parcours </a:t>
            </a:r>
            <a:r>
              <a:rPr lang="fr-FR" b="1" dirty="0" err="1">
                <a:latin typeface="Arial" panose="020B0604020202020204" pitchFamily="34" charset="0"/>
                <a:cs typeface="Arial" panose="020B0604020202020204" pitchFamily="34" charset="0"/>
              </a:rPr>
              <a:t>OpenClassRooms</a:t>
            </a:r>
            <a:endParaRPr lang="fr-FR" b="1" dirty="0">
              <a:latin typeface="Arial" panose="020B0604020202020204" pitchFamily="34" charset="0"/>
              <a:cs typeface="Arial" panose="020B0604020202020204" pitchFamily="34" charset="0"/>
            </a:endParaRPr>
          </a:p>
        </p:txBody>
      </p:sp>
      <p:cxnSp>
        <p:nvCxnSpPr>
          <p:cNvPr id="8" name="Connecteur droit 7">
            <a:extLst>
              <a:ext uri="{FF2B5EF4-FFF2-40B4-BE49-F238E27FC236}">
                <a16:creationId xmlns:a16="http://schemas.microsoft.com/office/drawing/2014/main" id="{8FC72D36-6AF5-4DE7-9416-33B3C3092B5F}"/>
              </a:ext>
            </a:extLst>
          </p:cNvPr>
          <p:cNvCxnSpPr>
            <a:cxnSpLocks/>
          </p:cNvCxnSpPr>
          <p:nvPr/>
        </p:nvCxnSpPr>
        <p:spPr>
          <a:xfrm>
            <a:off x="3362093" y="3350942"/>
            <a:ext cx="2419815" cy="0"/>
          </a:xfrm>
          <a:prstGeom prst="line">
            <a:avLst/>
          </a:prstGeom>
        </p:spPr>
        <p:style>
          <a:lnRef idx="1">
            <a:schemeClr val="dk1"/>
          </a:lnRef>
          <a:fillRef idx="0">
            <a:schemeClr val="dk1"/>
          </a:fillRef>
          <a:effectRef idx="0">
            <a:schemeClr val="dk1"/>
          </a:effectRef>
          <a:fontRef idx="minor">
            <a:schemeClr val="tx1"/>
          </a:fontRef>
        </p:style>
      </p:cxnSp>
      <p:pic>
        <p:nvPicPr>
          <p:cNvPr id="2" name="Image 1">
            <a:extLst>
              <a:ext uri="{FF2B5EF4-FFF2-40B4-BE49-F238E27FC236}">
                <a16:creationId xmlns:a16="http://schemas.microsoft.com/office/drawing/2014/main" id="{FE0D2A0C-4ED7-454A-A793-0A49742C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408" y="197132"/>
            <a:ext cx="553998" cy="553998"/>
          </a:xfrm>
          <a:prstGeom prst="rect">
            <a:avLst/>
          </a:prstGeom>
        </p:spPr>
      </p:pic>
      <p:sp>
        <p:nvSpPr>
          <p:cNvPr id="14" name="ZoneTexte 13">
            <a:extLst>
              <a:ext uri="{FF2B5EF4-FFF2-40B4-BE49-F238E27FC236}">
                <a16:creationId xmlns:a16="http://schemas.microsoft.com/office/drawing/2014/main" id="{93640796-5314-40E9-BDCA-FEC45EBCF5EA}"/>
              </a:ext>
            </a:extLst>
          </p:cNvPr>
          <p:cNvSpPr txBox="1"/>
          <p:nvPr/>
        </p:nvSpPr>
        <p:spPr>
          <a:xfrm>
            <a:off x="3095196" y="6457890"/>
            <a:ext cx="2953608" cy="400110"/>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Benoît DELORME</a:t>
            </a:r>
          </a:p>
          <a:p>
            <a:pPr algn="ctr"/>
            <a:r>
              <a:rPr lang="fr-FR" sz="1000" dirty="0">
                <a:latin typeface="Arial" panose="020B0604020202020204" pitchFamily="34" charset="0"/>
                <a:cs typeface="Arial" panose="020B0604020202020204" pitchFamily="34" charset="0"/>
              </a:rPr>
              <a:t>22/09/2021</a:t>
            </a:r>
          </a:p>
        </p:txBody>
      </p:sp>
      <p:sp>
        <p:nvSpPr>
          <p:cNvPr id="11" name="ZoneTexte 10">
            <a:extLst>
              <a:ext uri="{FF2B5EF4-FFF2-40B4-BE49-F238E27FC236}">
                <a16:creationId xmlns:a16="http://schemas.microsoft.com/office/drawing/2014/main" id="{7546A649-BC27-42D4-9998-04ABC9111145}"/>
              </a:ext>
            </a:extLst>
          </p:cNvPr>
          <p:cNvSpPr txBox="1"/>
          <p:nvPr/>
        </p:nvSpPr>
        <p:spPr>
          <a:xfrm>
            <a:off x="3095196" y="4853647"/>
            <a:ext cx="2953608" cy="246221"/>
          </a:xfrm>
          <a:prstGeom prst="rect">
            <a:avLst/>
          </a:prstGeom>
          <a:noFill/>
        </p:spPr>
        <p:txBody>
          <a:bodyPr wrap="square" rtlCol="0">
            <a:spAutoFit/>
          </a:bodyPr>
          <a:lstStyle/>
          <a:p>
            <a:pPr algn="ctr"/>
            <a:r>
              <a:rPr lang="fr-FR" sz="1000" i="1" dirty="0">
                <a:latin typeface="Arial" panose="020B0604020202020204" pitchFamily="34" charset="0"/>
                <a:cs typeface="Arial" panose="020B0604020202020204" pitchFamily="34" charset="0"/>
              </a:rPr>
              <a:t>Pictures </a:t>
            </a:r>
            <a:r>
              <a:rPr lang="fr-FR" sz="1000" i="1" dirty="0" err="1">
                <a:latin typeface="Arial" panose="020B0604020202020204" pitchFamily="34" charset="0"/>
                <a:cs typeface="Arial" panose="020B0604020202020204" pitchFamily="34" charset="0"/>
              </a:rPr>
              <a:t>used</a:t>
            </a:r>
            <a:r>
              <a:rPr lang="fr-FR" sz="1000" i="1" dirty="0">
                <a:latin typeface="Arial" panose="020B0604020202020204" pitchFamily="34" charset="0"/>
                <a:cs typeface="Arial" panose="020B0604020202020204" pitchFamily="34" charset="0"/>
              </a:rPr>
              <a:t> for </a:t>
            </a:r>
            <a:r>
              <a:rPr lang="fr-FR" sz="1000" i="1" dirty="0" err="1">
                <a:latin typeface="Arial" panose="020B0604020202020204" pitchFamily="34" charset="0"/>
                <a:cs typeface="Arial" panose="020B0604020202020204" pitchFamily="34" charset="0"/>
              </a:rPr>
              <a:t>educational</a:t>
            </a:r>
            <a:r>
              <a:rPr lang="fr-FR" sz="1000" i="1" dirty="0">
                <a:latin typeface="Arial" panose="020B0604020202020204" pitchFamily="34" charset="0"/>
                <a:cs typeface="Arial" panose="020B0604020202020204" pitchFamily="34" charset="0"/>
              </a:rPr>
              <a:t> </a:t>
            </a:r>
            <a:r>
              <a:rPr lang="fr-FR" sz="1000" i="1" dirty="0" err="1">
                <a:latin typeface="Arial" panose="020B0604020202020204" pitchFamily="34" charset="0"/>
                <a:cs typeface="Arial" panose="020B0604020202020204" pitchFamily="34" charset="0"/>
              </a:rPr>
              <a:t>purpose</a:t>
            </a:r>
            <a:r>
              <a:rPr lang="fr-FR" sz="1000" i="1" dirty="0">
                <a:latin typeface="Arial" panose="020B0604020202020204" pitchFamily="34" charset="0"/>
                <a:cs typeface="Arial" panose="020B0604020202020204" pitchFamily="34" charset="0"/>
              </a:rPr>
              <a:t> </a:t>
            </a:r>
            <a:r>
              <a:rPr lang="fr-FR" sz="1000" i="1" dirty="0" err="1">
                <a:latin typeface="Arial" panose="020B0604020202020204" pitchFamily="34" charset="0"/>
                <a:cs typeface="Arial" panose="020B0604020202020204" pitchFamily="34" charset="0"/>
              </a:rPr>
              <a:t>only</a:t>
            </a:r>
            <a:endParaRPr lang="fr-FR"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8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038303F-E8A2-4804-A025-DC567D00EA09}"/>
              </a:ext>
            </a:extLst>
          </p:cNvPr>
          <p:cNvSpPr>
            <a:spLocks noGrp="1"/>
          </p:cNvSpPr>
          <p:nvPr>
            <p:ph type="sldNum" sz="quarter" idx="12"/>
          </p:nvPr>
        </p:nvSpPr>
        <p:spPr/>
        <p:txBody>
          <a:bodyPr/>
          <a:lstStyle/>
          <a:p>
            <a:fld id="{50902F5D-93A0-47DA-BFBC-C6664F86D8C4}" type="slidenum">
              <a:rPr lang="fr-FR" smtClean="0"/>
              <a:t>10</a:t>
            </a:fld>
            <a:endParaRPr lang="fr-FR"/>
          </a:p>
        </p:txBody>
      </p:sp>
      <p:sp>
        <p:nvSpPr>
          <p:cNvPr id="5" name="ZoneTexte 4">
            <a:extLst>
              <a:ext uri="{FF2B5EF4-FFF2-40B4-BE49-F238E27FC236}">
                <a16:creationId xmlns:a16="http://schemas.microsoft.com/office/drawing/2014/main" id="{254A5D3C-9674-46B0-B81C-6A62788C9358}"/>
              </a:ext>
            </a:extLst>
          </p:cNvPr>
          <p:cNvSpPr txBox="1"/>
          <p:nvPr/>
        </p:nvSpPr>
        <p:spPr>
          <a:xfrm>
            <a:off x="307435" y="191676"/>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F7B5261F-5FC4-4520-AA31-C5DE6AB1C1F7}"/>
              </a:ext>
            </a:extLst>
          </p:cNvPr>
          <p:cNvSpPr txBox="1"/>
          <p:nvPr/>
        </p:nvSpPr>
        <p:spPr>
          <a:xfrm>
            <a:off x="617777" y="799178"/>
            <a:ext cx="156645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Sous-partie_1</a:t>
            </a:r>
          </a:p>
        </p:txBody>
      </p:sp>
      <p:grpSp>
        <p:nvGrpSpPr>
          <p:cNvPr id="18" name="Groupe 17">
            <a:extLst>
              <a:ext uri="{FF2B5EF4-FFF2-40B4-BE49-F238E27FC236}">
                <a16:creationId xmlns:a16="http://schemas.microsoft.com/office/drawing/2014/main" id="{ECCBA8D1-A35D-4174-80FB-3EB155927FE3}"/>
              </a:ext>
            </a:extLst>
          </p:cNvPr>
          <p:cNvGrpSpPr/>
          <p:nvPr/>
        </p:nvGrpSpPr>
        <p:grpSpPr>
          <a:xfrm>
            <a:off x="147412" y="1202320"/>
            <a:ext cx="2880000" cy="5519152"/>
            <a:chOff x="307435" y="1398201"/>
            <a:chExt cx="3524597" cy="5519152"/>
          </a:xfrm>
        </p:grpSpPr>
        <p:sp>
          <p:nvSpPr>
            <p:cNvPr id="19" name="Rectangle : avec coins arrondis en haut 18">
              <a:extLst>
                <a:ext uri="{FF2B5EF4-FFF2-40B4-BE49-F238E27FC236}">
                  <a16:creationId xmlns:a16="http://schemas.microsoft.com/office/drawing/2014/main" id="{BD1D521A-2A46-421D-AF44-9C7B5B480EF6}"/>
                </a:ext>
              </a:extLst>
            </p:cNvPr>
            <p:cNvSpPr/>
            <p:nvPr/>
          </p:nvSpPr>
          <p:spPr>
            <a:xfrm rot="10800000">
              <a:off x="307435" y="1719071"/>
              <a:ext cx="3524597" cy="5198282"/>
            </a:xfrm>
            <a:prstGeom prst="round2SameRect">
              <a:avLst>
                <a:gd name="adj1" fmla="val 5699"/>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0" name="Rectangle : avec coins arrondis en haut 19">
              <a:extLst>
                <a:ext uri="{FF2B5EF4-FFF2-40B4-BE49-F238E27FC236}">
                  <a16:creationId xmlns:a16="http://schemas.microsoft.com/office/drawing/2014/main" id="{2F98BB97-B040-4599-B5C6-EAE4067097FE}"/>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grpSp>
        <p:nvGrpSpPr>
          <p:cNvPr id="21" name="Groupe 20">
            <a:extLst>
              <a:ext uri="{FF2B5EF4-FFF2-40B4-BE49-F238E27FC236}">
                <a16:creationId xmlns:a16="http://schemas.microsoft.com/office/drawing/2014/main" id="{F05C1340-8900-418F-80AD-57CA7287091D}"/>
              </a:ext>
            </a:extLst>
          </p:cNvPr>
          <p:cNvGrpSpPr/>
          <p:nvPr/>
        </p:nvGrpSpPr>
        <p:grpSpPr>
          <a:xfrm>
            <a:off x="3104290" y="1202320"/>
            <a:ext cx="2880000" cy="2699119"/>
            <a:chOff x="307435" y="1398201"/>
            <a:chExt cx="3524597" cy="2699119"/>
          </a:xfrm>
        </p:grpSpPr>
        <p:sp>
          <p:nvSpPr>
            <p:cNvPr id="22" name="Rectangle : avec coins arrondis en haut 21">
              <a:extLst>
                <a:ext uri="{FF2B5EF4-FFF2-40B4-BE49-F238E27FC236}">
                  <a16:creationId xmlns:a16="http://schemas.microsoft.com/office/drawing/2014/main" id="{9F05DBD2-B9D7-4D76-9AF9-2124E53A65EB}"/>
                </a:ext>
              </a:extLst>
            </p:cNvPr>
            <p:cNvSpPr/>
            <p:nvPr/>
          </p:nvSpPr>
          <p:spPr>
            <a:xfrm rot="10800000">
              <a:off x="307435" y="1719070"/>
              <a:ext cx="3524597" cy="2378250"/>
            </a:xfrm>
            <a:prstGeom prst="round2SameRect">
              <a:avLst>
                <a:gd name="adj1" fmla="val 7431"/>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avec coins arrondis en haut 22">
              <a:extLst>
                <a:ext uri="{FF2B5EF4-FFF2-40B4-BE49-F238E27FC236}">
                  <a16:creationId xmlns:a16="http://schemas.microsoft.com/office/drawing/2014/main" id="{12B97057-D107-4F0D-A0A5-10F374275E5B}"/>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sp>
        <p:nvSpPr>
          <p:cNvPr id="2" name="Rectangle : coins arrondis 1">
            <a:extLst>
              <a:ext uri="{FF2B5EF4-FFF2-40B4-BE49-F238E27FC236}">
                <a16:creationId xmlns:a16="http://schemas.microsoft.com/office/drawing/2014/main" id="{310FE98F-E741-4B81-8C8C-ECCA1D6A6C37}"/>
              </a:ext>
            </a:extLst>
          </p:cNvPr>
          <p:cNvSpPr/>
          <p:nvPr/>
        </p:nvSpPr>
        <p:spPr>
          <a:xfrm>
            <a:off x="3104289" y="4022353"/>
            <a:ext cx="2880001" cy="2699119"/>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809DF695-C122-44AB-B7D4-16B1D95C8E91}"/>
              </a:ext>
            </a:extLst>
          </p:cNvPr>
          <p:cNvSpPr/>
          <p:nvPr/>
        </p:nvSpPr>
        <p:spPr>
          <a:xfrm>
            <a:off x="6116587" y="1202321"/>
            <a:ext cx="2880001" cy="2699119"/>
          </a:xfrm>
          <a:prstGeom prst="roundRect">
            <a:avLst>
              <a:gd name="adj" fmla="val 6002"/>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86756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038303F-E8A2-4804-A025-DC567D00EA09}"/>
              </a:ext>
            </a:extLst>
          </p:cNvPr>
          <p:cNvSpPr>
            <a:spLocks noGrp="1"/>
          </p:cNvSpPr>
          <p:nvPr>
            <p:ph type="sldNum" sz="quarter" idx="12"/>
          </p:nvPr>
        </p:nvSpPr>
        <p:spPr/>
        <p:txBody>
          <a:bodyPr/>
          <a:lstStyle/>
          <a:p>
            <a:fld id="{50902F5D-93A0-47DA-BFBC-C6664F86D8C4}" type="slidenum">
              <a:rPr lang="fr-FR" smtClean="0"/>
              <a:t>11</a:t>
            </a:fld>
            <a:endParaRPr lang="fr-FR"/>
          </a:p>
        </p:txBody>
      </p:sp>
      <p:sp>
        <p:nvSpPr>
          <p:cNvPr id="5" name="ZoneTexte 4">
            <a:extLst>
              <a:ext uri="{FF2B5EF4-FFF2-40B4-BE49-F238E27FC236}">
                <a16:creationId xmlns:a16="http://schemas.microsoft.com/office/drawing/2014/main" id="{254A5D3C-9674-46B0-B81C-6A62788C9358}"/>
              </a:ext>
            </a:extLst>
          </p:cNvPr>
          <p:cNvSpPr txBox="1"/>
          <p:nvPr/>
        </p:nvSpPr>
        <p:spPr>
          <a:xfrm>
            <a:off x="307435" y="197497"/>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1" name="ZoneTexte 30">
            <a:extLst>
              <a:ext uri="{FF2B5EF4-FFF2-40B4-BE49-F238E27FC236}">
                <a16:creationId xmlns:a16="http://schemas.microsoft.com/office/drawing/2014/main" id="{C8927C02-03AB-4907-B6D7-303F9279AE9D}"/>
              </a:ext>
            </a:extLst>
          </p:cNvPr>
          <p:cNvSpPr txBox="1"/>
          <p:nvPr/>
        </p:nvSpPr>
        <p:spPr>
          <a:xfrm>
            <a:off x="617777" y="799178"/>
            <a:ext cx="248016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Les étapes de traitement</a:t>
            </a:r>
          </a:p>
        </p:txBody>
      </p:sp>
      <p:cxnSp>
        <p:nvCxnSpPr>
          <p:cNvPr id="32" name="Connecteur droit avec flèche 31">
            <a:extLst>
              <a:ext uri="{FF2B5EF4-FFF2-40B4-BE49-F238E27FC236}">
                <a16:creationId xmlns:a16="http://schemas.microsoft.com/office/drawing/2014/main" id="{B837DE65-AF75-4FF9-9850-AEEBD47C7A50}"/>
              </a:ext>
            </a:extLst>
          </p:cNvPr>
          <p:cNvCxnSpPr>
            <a:cxnSpLocks/>
            <a:stCxn id="36" idx="2"/>
            <a:endCxn id="41" idx="0"/>
          </p:cNvCxnSpPr>
          <p:nvPr/>
        </p:nvCxnSpPr>
        <p:spPr>
          <a:xfrm>
            <a:off x="1596694" y="1787188"/>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eur droit avec flèche 32">
            <a:extLst>
              <a:ext uri="{FF2B5EF4-FFF2-40B4-BE49-F238E27FC236}">
                <a16:creationId xmlns:a16="http://schemas.microsoft.com/office/drawing/2014/main" id="{5C575DDA-81B0-4ABB-ABD5-BAD688F0B0E0}"/>
              </a:ext>
            </a:extLst>
          </p:cNvPr>
          <p:cNvCxnSpPr>
            <a:cxnSpLocks/>
            <a:stCxn id="41" idx="2"/>
            <a:endCxn id="42" idx="0"/>
          </p:cNvCxnSpPr>
          <p:nvPr/>
        </p:nvCxnSpPr>
        <p:spPr>
          <a:xfrm>
            <a:off x="1596694" y="3004101"/>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eur droit avec flèche 33">
            <a:extLst>
              <a:ext uri="{FF2B5EF4-FFF2-40B4-BE49-F238E27FC236}">
                <a16:creationId xmlns:a16="http://schemas.microsoft.com/office/drawing/2014/main" id="{178D3EA9-2A48-4DC9-8B62-9C07B213CE83}"/>
              </a:ext>
            </a:extLst>
          </p:cNvPr>
          <p:cNvCxnSpPr>
            <a:cxnSpLocks/>
            <a:stCxn id="42" idx="2"/>
            <a:endCxn id="44" idx="0"/>
          </p:cNvCxnSpPr>
          <p:nvPr/>
        </p:nvCxnSpPr>
        <p:spPr>
          <a:xfrm>
            <a:off x="1596694" y="4010094"/>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cteur droit avec flèche 34">
            <a:extLst>
              <a:ext uri="{FF2B5EF4-FFF2-40B4-BE49-F238E27FC236}">
                <a16:creationId xmlns:a16="http://schemas.microsoft.com/office/drawing/2014/main" id="{5DCF9BE8-4EDB-447B-B772-3D90184C68BC}"/>
              </a:ext>
            </a:extLst>
          </p:cNvPr>
          <p:cNvCxnSpPr>
            <a:cxnSpLocks/>
            <a:stCxn id="44" idx="2"/>
            <a:endCxn id="43" idx="0"/>
          </p:cNvCxnSpPr>
          <p:nvPr/>
        </p:nvCxnSpPr>
        <p:spPr>
          <a:xfrm>
            <a:off x="1596694" y="5227733"/>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 coins arrondis 35">
            <a:extLst>
              <a:ext uri="{FF2B5EF4-FFF2-40B4-BE49-F238E27FC236}">
                <a16:creationId xmlns:a16="http://schemas.microsoft.com/office/drawing/2014/main" id="{B81AD33F-F89F-4168-81A5-1C88219156AD}"/>
              </a:ext>
            </a:extLst>
          </p:cNvPr>
          <p:cNvSpPr/>
          <p:nvPr/>
        </p:nvSpPr>
        <p:spPr>
          <a:xfrm>
            <a:off x="256223" y="1206834"/>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Égaliser</a:t>
            </a:r>
          </a:p>
        </p:txBody>
      </p:sp>
      <p:sp>
        <p:nvSpPr>
          <p:cNvPr id="41" name="Rectangle : coins arrondis 40">
            <a:extLst>
              <a:ext uri="{FF2B5EF4-FFF2-40B4-BE49-F238E27FC236}">
                <a16:creationId xmlns:a16="http://schemas.microsoft.com/office/drawing/2014/main" id="{6E77CF74-8407-457E-8572-3B970EF071E7}"/>
              </a:ext>
            </a:extLst>
          </p:cNvPr>
          <p:cNvSpPr/>
          <p:nvPr/>
        </p:nvSpPr>
        <p:spPr>
          <a:xfrm>
            <a:off x="256223" y="2212827"/>
            <a:ext cx="2680941" cy="79127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Filtrer</a:t>
            </a:r>
          </a:p>
        </p:txBody>
      </p:sp>
      <p:sp>
        <p:nvSpPr>
          <p:cNvPr id="42" name="Rectangle : coins arrondis 41">
            <a:extLst>
              <a:ext uri="{FF2B5EF4-FFF2-40B4-BE49-F238E27FC236}">
                <a16:creationId xmlns:a16="http://schemas.microsoft.com/office/drawing/2014/main" id="{04904B60-C9FF-4AFF-B6CB-88CF663F2234}"/>
              </a:ext>
            </a:extLst>
          </p:cNvPr>
          <p:cNvSpPr/>
          <p:nvPr/>
        </p:nvSpPr>
        <p:spPr>
          <a:xfrm>
            <a:off x="256223" y="3429740"/>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Repérer les </a:t>
            </a:r>
            <a:r>
              <a:rPr lang="fr-FR" sz="1400" b="1" dirty="0" err="1">
                <a:solidFill>
                  <a:schemeClr val="tx1"/>
                </a:solidFill>
                <a:latin typeface="Arial" panose="020B0604020202020204" pitchFamily="34" charset="0"/>
                <a:cs typeface="Arial" panose="020B0604020202020204" pitchFamily="34" charset="0"/>
              </a:rPr>
              <a:t>keypoints</a:t>
            </a:r>
            <a:endParaRPr lang="fr-FR" sz="1400" b="1" dirty="0">
              <a:solidFill>
                <a:schemeClr val="tx1"/>
              </a:solidFill>
              <a:latin typeface="Arial" panose="020B0604020202020204" pitchFamily="34" charset="0"/>
              <a:cs typeface="Arial" panose="020B0604020202020204" pitchFamily="34" charset="0"/>
            </a:endParaRPr>
          </a:p>
        </p:txBody>
      </p:sp>
      <p:sp>
        <p:nvSpPr>
          <p:cNvPr id="43" name="Rectangle : coins arrondis 42">
            <a:extLst>
              <a:ext uri="{FF2B5EF4-FFF2-40B4-BE49-F238E27FC236}">
                <a16:creationId xmlns:a16="http://schemas.microsoft.com/office/drawing/2014/main" id="{7BF2B4C9-78AA-4CBE-8205-1AB7BB1E0F35}"/>
              </a:ext>
            </a:extLst>
          </p:cNvPr>
          <p:cNvSpPr/>
          <p:nvPr/>
        </p:nvSpPr>
        <p:spPr>
          <a:xfrm>
            <a:off x="256223" y="5653372"/>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Vérifier</a:t>
            </a:r>
          </a:p>
        </p:txBody>
      </p:sp>
      <p:sp>
        <p:nvSpPr>
          <p:cNvPr id="44" name="Rectangle : coins arrondis 43">
            <a:extLst>
              <a:ext uri="{FF2B5EF4-FFF2-40B4-BE49-F238E27FC236}">
                <a16:creationId xmlns:a16="http://schemas.microsoft.com/office/drawing/2014/main" id="{DA33BE5C-3E27-4769-B97E-4B7714E36CEB}"/>
              </a:ext>
            </a:extLst>
          </p:cNvPr>
          <p:cNvSpPr/>
          <p:nvPr/>
        </p:nvSpPr>
        <p:spPr>
          <a:xfrm>
            <a:off x="256223" y="4435733"/>
            <a:ext cx="2680941" cy="792000"/>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Segmenter</a:t>
            </a:r>
          </a:p>
        </p:txBody>
      </p:sp>
      <p:cxnSp>
        <p:nvCxnSpPr>
          <p:cNvPr id="45" name="Connecteur droit 44">
            <a:extLst>
              <a:ext uri="{FF2B5EF4-FFF2-40B4-BE49-F238E27FC236}">
                <a16:creationId xmlns:a16="http://schemas.microsoft.com/office/drawing/2014/main" id="{B659A14C-EC32-41E9-8E57-D5103D8CD97C}"/>
              </a:ext>
            </a:extLst>
          </p:cNvPr>
          <p:cNvCxnSpPr>
            <a:cxnSpLocks/>
            <a:stCxn id="48" idx="1"/>
            <a:endCxn id="36" idx="3"/>
          </p:cNvCxnSpPr>
          <p:nvPr/>
        </p:nvCxnSpPr>
        <p:spPr>
          <a:xfrm flipH="1">
            <a:off x="2937164" y="1491649"/>
            <a:ext cx="591675" cy="5362"/>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6" name="Connecteur droit 45">
            <a:extLst>
              <a:ext uri="{FF2B5EF4-FFF2-40B4-BE49-F238E27FC236}">
                <a16:creationId xmlns:a16="http://schemas.microsoft.com/office/drawing/2014/main" id="{CA0AB713-C831-4E2E-BC80-E7C27867A320}"/>
              </a:ext>
            </a:extLst>
          </p:cNvPr>
          <p:cNvCxnSpPr>
            <a:cxnSpLocks/>
            <a:stCxn id="49" idx="1"/>
            <a:endCxn id="41" idx="3"/>
          </p:cNvCxnSpPr>
          <p:nvPr/>
        </p:nvCxnSpPr>
        <p:spPr>
          <a:xfrm flipH="1">
            <a:off x="2937164" y="2608464"/>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7" name="Connecteur droit 46">
            <a:extLst>
              <a:ext uri="{FF2B5EF4-FFF2-40B4-BE49-F238E27FC236}">
                <a16:creationId xmlns:a16="http://schemas.microsoft.com/office/drawing/2014/main" id="{704D1E36-5279-4AA3-8EC9-0164985BFF08}"/>
              </a:ext>
            </a:extLst>
          </p:cNvPr>
          <p:cNvCxnSpPr>
            <a:cxnSpLocks/>
            <a:stCxn id="50" idx="1"/>
            <a:endCxn id="42" idx="3"/>
          </p:cNvCxnSpPr>
          <p:nvPr/>
        </p:nvCxnSpPr>
        <p:spPr>
          <a:xfrm flipH="1">
            <a:off x="2937164" y="3714896"/>
            <a:ext cx="591675" cy="5021"/>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48" name="Rectangle : coins arrondis 47">
            <a:extLst>
              <a:ext uri="{FF2B5EF4-FFF2-40B4-BE49-F238E27FC236}">
                <a16:creationId xmlns:a16="http://schemas.microsoft.com/office/drawing/2014/main" id="{7C8FAECC-96A0-4458-AB91-5558DEBE3EA5}"/>
              </a:ext>
            </a:extLst>
          </p:cNvPr>
          <p:cNvSpPr/>
          <p:nvPr/>
        </p:nvSpPr>
        <p:spPr>
          <a:xfrm>
            <a:off x="3528839" y="11316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lang="fr-FR" sz="1400" dirty="0">
                <a:solidFill>
                  <a:prstClr val="black"/>
                </a:solidFill>
                <a:latin typeface="Arial" panose="020B0604020202020204" pitchFamily="34" charset="0"/>
                <a:cs typeface="Arial" panose="020B0604020202020204" pitchFamily="34" charset="0"/>
              </a:rPr>
              <a:t>répartir la distribution des niveaux de gris.</a:t>
            </a:r>
            <a:endPar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pouvoir comparer les images entre elles.</a:t>
            </a:r>
          </a:p>
        </p:txBody>
      </p:sp>
      <p:sp>
        <p:nvSpPr>
          <p:cNvPr id="49" name="Rectangle : coins arrondis 48">
            <a:extLst>
              <a:ext uri="{FF2B5EF4-FFF2-40B4-BE49-F238E27FC236}">
                <a16:creationId xmlns:a16="http://schemas.microsoft.com/office/drawing/2014/main" id="{7FF0098E-70C1-480F-A37B-2EBB45F01169}"/>
              </a:ext>
            </a:extLst>
          </p:cNvPr>
          <p:cNvSpPr/>
          <p:nvPr/>
        </p:nvSpPr>
        <p:spPr>
          <a:xfrm>
            <a:off x="3528839" y="2248345"/>
            <a:ext cx="5358938" cy="72023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adoucir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détails et éliminer le bruit.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 pas perturber les algorithmes avec du bruit.</a:t>
            </a:r>
          </a:p>
        </p:txBody>
      </p:sp>
      <p:sp>
        <p:nvSpPr>
          <p:cNvPr id="50" name="Rectangle : coins arrondis 49">
            <a:extLst>
              <a:ext uri="{FF2B5EF4-FFF2-40B4-BE49-F238E27FC236}">
                <a16:creationId xmlns:a16="http://schemas.microsoft.com/office/drawing/2014/main" id="{DF43DA5E-1211-4D51-B0E7-C880CCBB3801}"/>
              </a:ext>
            </a:extLst>
          </p:cNvPr>
          <p:cNvSpPr/>
          <p:nvPr/>
        </p:nvSpPr>
        <p:spPr>
          <a:xfrm>
            <a:off x="3528839" y="3354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repérer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réduire les images à des données numériques.</a:t>
            </a:r>
          </a:p>
        </p:txBody>
      </p:sp>
      <p:sp>
        <p:nvSpPr>
          <p:cNvPr id="51" name="Rectangle : coins arrondis 50">
            <a:extLst>
              <a:ext uri="{FF2B5EF4-FFF2-40B4-BE49-F238E27FC236}">
                <a16:creationId xmlns:a16="http://schemas.microsoft.com/office/drawing/2014/main" id="{493B51D2-D520-4F4B-8547-10A5F633448F}"/>
              </a:ext>
            </a:extLst>
          </p:cNvPr>
          <p:cNvSpPr/>
          <p:nvPr/>
        </p:nvSpPr>
        <p:spPr>
          <a:xfrm>
            <a:off x="3528839" y="4470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appliquer un algorithme de segmentation aux images.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segmenter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p:txBody>
      </p:sp>
      <p:sp>
        <p:nvSpPr>
          <p:cNvPr id="52" name="Rectangle : coins arrondis 51">
            <a:extLst>
              <a:ext uri="{FF2B5EF4-FFF2-40B4-BE49-F238E27FC236}">
                <a16:creationId xmlns:a16="http://schemas.microsoft.com/office/drawing/2014/main" id="{99D7236B-71A3-49D9-9A56-EE7986A70718}"/>
              </a:ext>
            </a:extLst>
          </p:cNvPr>
          <p:cNvSpPr/>
          <p:nvPr/>
        </p:nvSpPr>
        <p:spPr>
          <a:xfrm>
            <a:off x="3528839" y="55835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Principe</a:t>
            </a:r>
            <a:r>
              <a:rPr lang="fr-FR" sz="1400" dirty="0">
                <a:solidFill>
                  <a:schemeClr val="tx1"/>
                </a:solidFill>
                <a:latin typeface="Arial" panose="020B0604020202020204" pitchFamily="34" charset="0"/>
                <a:cs typeface="Arial" panose="020B0604020202020204" pitchFamily="34" charset="0"/>
              </a:rPr>
              <a:t> : vérifier visuellement la pertinence de la segmentation.</a:t>
            </a:r>
          </a:p>
          <a:p>
            <a:r>
              <a:rPr lang="fr-FR" sz="1400" b="1" dirty="0">
                <a:solidFill>
                  <a:schemeClr val="tx1"/>
                </a:solidFill>
                <a:latin typeface="Arial" panose="020B0604020202020204" pitchFamily="34" charset="0"/>
                <a:cs typeface="Arial" panose="020B0604020202020204" pitchFamily="34" charset="0"/>
              </a:rPr>
              <a:t>Intérêt</a:t>
            </a:r>
            <a:r>
              <a:rPr lang="fr-FR" sz="1400" dirty="0">
                <a:solidFill>
                  <a:schemeClr val="tx1"/>
                </a:solidFill>
                <a:latin typeface="Arial" panose="020B0604020202020204" pitchFamily="34" charset="0"/>
                <a:cs typeface="Arial" panose="020B0604020202020204" pitchFamily="34" charset="0"/>
              </a:rPr>
              <a:t> : </a:t>
            </a:r>
            <a:r>
              <a:rPr lang="fr-FR" sz="1400" dirty="0" err="1">
                <a:solidFill>
                  <a:schemeClr val="tx1"/>
                </a:solidFill>
                <a:latin typeface="Arial" panose="020B0604020202020204" pitchFamily="34" charset="0"/>
                <a:cs typeface="Arial" panose="020B0604020202020204" pitchFamily="34" charset="0"/>
              </a:rPr>
              <a:t>ré-ajuster</a:t>
            </a:r>
            <a:r>
              <a:rPr lang="fr-FR" sz="1400" dirty="0">
                <a:solidFill>
                  <a:schemeClr val="tx1"/>
                </a:solidFill>
                <a:latin typeface="Arial" panose="020B0604020202020204" pitchFamily="34" charset="0"/>
                <a:cs typeface="Arial" panose="020B0604020202020204" pitchFamily="34" charset="0"/>
              </a:rPr>
              <a:t> les étapes précédentes, ou conclure.</a:t>
            </a:r>
          </a:p>
        </p:txBody>
      </p:sp>
      <p:cxnSp>
        <p:nvCxnSpPr>
          <p:cNvPr id="53" name="Connecteur droit 52">
            <a:extLst>
              <a:ext uri="{FF2B5EF4-FFF2-40B4-BE49-F238E27FC236}">
                <a16:creationId xmlns:a16="http://schemas.microsoft.com/office/drawing/2014/main" id="{15E905B3-D435-4113-BA7A-CE15923CEE59}"/>
              </a:ext>
            </a:extLst>
          </p:cNvPr>
          <p:cNvCxnSpPr>
            <a:cxnSpLocks/>
            <a:stCxn id="51" idx="1"/>
            <a:endCxn id="44" idx="3"/>
          </p:cNvCxnSpPr>
          <p:nvPr/>
        </p:nvCxnSpPr>
        <p:spPr>
          <a:xfrm flipH="1">
            <a:off x="2937164" y="4830896"/>
            <a:ext cx="591675" cy="837"/>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54" name="Connecteur droit 53">
            <a:extLst>
              <a:ext uri="{FF2B5EF4-FFF2-40B4-BE49-F238E27FC236}">
                <a16:creationId xmlns:a16="http://schemas.microsoft.com/office/drawing/2014/main" id="{DD94BAB3-3A6D-417E-844C-83D95B3FF68D}"/>
              </a:ext>
            </a:extLst>
          </p:cNvPr>
          <p:cNvCxnSpPr>
            <a:cxnSpLocks/>
            <a:stCxn id="52" idx="1"/>
            <a:endCxn id="43" idx="3"/>
          </p:cNvCxnSpPr>
          <p:nvPr/>
        </p:nvCxnSpPr>
        <p:spPr>
          <a:xfrm flipH="1">
            <a:off x="2937164" y="5943549"/>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55" name="Rectangle : coins arrondis 54">
            <a:extLst>
              <a:ext uri="{FF2B5EF4-FFF2-40B4-BE49-F238E27FC236}">
                <a16:creationId xmlns:a16="http://schemas.microsoft.com/office/drawing/2014/main" id="{A2AF2642-F5BF-4F8F-909D-83A94E9206AB}"/>
              </a:ext>
            </a:extLst>
          </p:cNvPr>
          <p:cNvSpPr/>
          <p:nvPr/>
        </p:nvSpPr>
        <p:spPr>
          <a:xfrm>
            <a:off x="325446"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Gauss</a:t>
            </a:r>
          </a:p>
        </p:txBody>
      </p:sp>
      <p:sp>
        <p:nvSpPr>
          <p:cNvPr id="56" name="Rectangle : coins arrondis 55">
            <a:extLst>
              <a:ext uri="{FF2B5EF4-FFF2-40B4-BE49-F238E27FC236}">
                <a16:creationId xmlns:a16="http://schemas.microsoft.com/office/drawing/2014/main" id="{8C36283C-9D65-42AA-B0E1-BAB578FF5FDA}"/>
              </a:ext>
            </a:extLst>
          </p:cNvPr>
          <p:cNvSpPr/>
          <p:nvPr/>
        </p:nvSpPr>
        <p:spPr>
          <a:xfrm>
            <a:off x="1137192"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err="1">
                <a:solidFill>
                  <a:schemeClr val="tx1"/>
                </a:solidFill>
                <a:latin typeface="Arial" panose="020B0604020202020204" pitchFamily="34" charset="0"/>
                <a:cs typeface="Arial" panose="020B0604020202020204" pitchFamily="34" charset="0"/>
              </a:rPr>
              <a:t>Canny</a:t>
            </a:r>
            <a:endParaRPr lang="fr-FR" sz="1200" dirty="0">
              <a:solidFill>
                <a:schemeClr val="tx1"/>
              </a:solidFill>
              <a:latin typeface="Arial" panose="020B0604020202020204" pitchFamily="34" charset="0"/>
              <a:cs typeface="Arial" panose="020B0604020202020204" pitchFamily="34" charset="0"/>
            </a:endParaRPr>
          </a:p>
        </p:txBody>
      </p:sp>
      <p:sp>
        <p:nvSpPr>
          <p:cNvPr id="57" name="Rectangle : coins arrondis 56">
            <a:extLst>
              <a:ext uri="{FF2B5EF4-FFF2-40B4-BE49-F238E27FC236}">
                <a16:creationId xmlns:a16="http://schemas.microsoft.com/office/drawing/2014/main" id="{1C3089D1-6B28-4279-B952-3DD6D021977A}"/>
              </a:ext>
            </a:extLst>
          </p:cNvPr>
          <p:cNvSpPr/>
          <p:nvPr/>
        </p:nvSpPr>
        <p:spPr>
          <a:xfrm>
            <a:off x="1948938" y="2606269"/>
            <a:ext cx="923858"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Gradient</a:t>
            </a:r>
          </a:p>
        </p:txBody>
      </p:sp>
      <p:sp>
        <p:nvSpPr>
          <p:cNvPr id="58" name="Rectangle : coins arrondis 57">
            <a:extLst>
              <a:ext uri="{FF2B5EF4-FFF2-40B4-BE49-F238E27FC236}">
                <a16:creationId xmlns:a16="http://schemas.microsoft.com/office/drawing/2014/main" id="{A2C2B40C-870A-47A3-9C56-698B118832BF}"/>
              </a:ext>
            </a:extLst>
          </p:cNvPr>
          <p:cNvSpPr/>
          <p:nvPr/>
        </p:nvSpPr>
        <p:spPr>
          <a:xfrm>
            <a:off x="354937"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Descripteurs</a:t>
            </a:r>
          </a:p>
        </p:txBody>
      </p:sp>
      <p:sp>
        <p:nvSpPr>
          <p:cNvPr id="59" name="Rectangle : coins arrondis 58">
            <a:extLst>
              <a:ext uri="{FF2B5EF4-FFF2-40B4-BE49-F238E27FC236}">
                <a16:creationId xmlns:a16="http://schemas.microsoft.com/office/drawing/2014/main" id="{C12CDE4F-08B4-43B2-BFF2-3D64E647405C}"/>
              </a:ext>
            </a:extLst>
          </p:cNvPr>
          <p:cNvSpPr/>
          <p:nvPr/>
        </p:nvSpPr>
        <p:spPr>
          <a:xfrm>
            <a:off x="1596694"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Coordonnées</a:t>
            </a:r>
          </a:p>
        </p:txBody>
      </p:sp>
    </p:spTree>
    <p:extLst>
      <p:ext uri="{BB962C8B-B14F-4D97-AF65-F5344CB8AC3E}">
        <p14:creationId xmlns:p14="http://schemas.microsoft.com/office/powerpoint/2010/main" val="75356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EDB65A9-436E-4290-941F-A7B46E1B82BD}"/>
              </a:ext>
            </a:extLst>
          </p:cNvPr>
          <p:cNvSpPr txBox="1"/>
          <p:nvPr/>
        </p:nvSpPr>
        <p:spPr>
          <a:xfrm>
            <a:off x="354676" y="219580"/>
            <a:ext cx="249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Bilan et perspectives</a:t>
            </a:r>
          </a:p>
        </p:txBody>
      </p:sp>
      <p:graphicFrame>
        <p:nvGraphicFramePr>
          <p:cNvPr id="5" name="Tableau 4">
            <a:extLst>
              <a:ext uri="{FF2B5EF4-FFF2-40B4-BE49-F238E27FC236}">
                <a16:creationId xmlns:a16="http://schemas.microsoft.com/office/drawing/2014/main" id="{3D144790-7484-4892-BDAE-91833859B530}"/>
              </a:ext>
            </a:extLst>
          </p:cNvPr>
          <p:cNvGraphicFramePr>
            <a:graphicFrameLocks noGrp="1"/>
          </p:cNvGraphicFramePr>
          <p:nvPr>
            <p:extLst>
              <p:ext uri="{D42A27DB-BD31-4B8C-83A1-F6EECF244321}">
                <p14:modId xmlns:p14="http://schemas.microsoft.com/office/powerpoint/2010/main" val="2625136598"/>
              </p:ext>
            </p:extLst>
          </p:nvPr>
        </p:nvGraphicFramePr>
        <p:xfrm>
          <a:off x="354676" y="1227580"/>
          <a:ext cx="8369808" cy="5410840"/>
        </p:xfrm>
        <a:graphic>
          <a:graphicData uri="http://schemas.openxmlformats.org/drawingml/2006/table">
            <a:tbl>
              <a:tblPr firstRow="1" bandRow="1">
                <a:tableStyleId>{5940675A-B579-460E-94D1-54222C63F5DA}</a:tableStyleId>
              </a:tblPr>
              <a:tblGrid>
                <a:gridCol w="1914144">
                  <a:extLst>
                    <a:ext uri="{9D8B030D-6E8A-4147-A177-3AD203B41FA5}">
                      <a16:colId xmlns:a16="http://schemas.microsoft.com/office/drawing/2014/main" val="1655958238"/>
                    </a:ext>
                  </a:extLst>
                </a:gridCol>
                <a:gridCol w="6455664">
                  <a:extLst>
                    <a:ext uri="{9D8B030D-6E8A-4147-A177-3AD203B41FA5}">
                      <a16:colId xmlns:a16="http://schemas.microsoft.com/office/drawing/2014/main" val="479848409"/>
                    </a:ext>
                  </a:extLst>
                </a:gridCol>
              </a:tblGrid>
              <a:tr h="370840">
                <a:tc>
                  <a:txBody>
                    <a:bodyPr/>
                    <a:lstStyle/>
                    <a:p>
                      <a:r>
                        <a:rPr lang="fr-FR" sz="1400" b="1" dirty="0">
                          <a:latin typeface="Arial" panose="020B0604020202020204" pitchFamily="34" charset="0"/>
                          <a:cs typeface="Arial" panose="020B0604020202020204" pitchFamily="34" charset="0"/>
                        </a:rPr>
                        <a:t>Sujet</a:t>
                      </a:r>
                    </a:p>
                  </a:txBody>
                  <a:tcP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b="1" dirty="0">
                          <a:latin typeface="Arial" panose="020B0604020202020204" pitchFamily="34" charset="0"/>
                          <a:cs typeface="Arial" panose="020B0604020202020204" pitchFamily="34" charset="0"/>
                        </a:rPr>
                        <a:t>Commentaire</a:t>
                      </a: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7437214"/>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1279"/>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84668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47576"/>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993056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5386963"/>
                  </a:ext>
                </a:extLst>
              </a:tr>
            </a:tbl>
          </a:graphicData>
        </a:graphic>
      </p:graphicFrame>
      <p:cxnSp>
        <p:nvCxnSpPr>
          <p:cNvPr id="6" name="Connecteur droit 5">
            <a:extLst>
              <a:ext uri="{FF2B5EF4-FFF2-40B4-BE49-F238E27FC236}">
                <a16:creationId xmlns:a16="http://schemas.microsoft.com/office/drawing/2014/main" id="{3403BD27-0471-4633-A03A-CEB315B4581A}"/>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Espace réservé du numéro de diapositive 1">
            <a:extLst>
              <a:ext uri="{FF2B5EF4-FFF2-40B4-BE49-F238E27FC236}">
                <a16:creationId xmlns:a16="http://schemas.microsoft.com/office/drawing/2014/main" id="{908C21F2-7ACE-46D9-8E86-316FCFBBD457}"/>
              </a:ext>
            </a:extLst>
          </p:cNvPr>
          <p:cNvSpPr>
            <a:spLocks noGrp="1"/>
          </p:cNvSpPr>
          <p:nvPr>
            <p:ph type="sldNum" sz="quarter" idx="12"/>
          </p:nvPr>
        </p:nvSpPr>
        <p:spPr/>
        <p:txBody>
          <a:bodyPr/>
          <a:lstStyle/>
          <a:p>
            <a:fld id="{50902F5D-93A0-47DA-BFBC-C6664F86D8C4}" type="slidenum">
              <a:rPr lang="fr-FR" smtClean="0"/>
              <a:t>12</a:t>
            </a:fld>
            <a:endParaRPr lang="fr-FR"/>
          </a:p>
        </p:txBody>
      </p:sp>
    </p:spTree>
    <p:extLst>
      <p:ext uri="{BB962C8B-B14F-4D97-AF65-F5344CB8AC3E}">
        <p14:creationId xmlns:p14="http://schemas.microsoft.com/office/powerpoint/2010/main" val="3658022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511587-EDEA-493F-BB33-A27C54A247F1}"/>
              </a:ext>
            </a:extLst>
          </p:cNvPr>
          <p:cNvSpPr txBox="1"/>
          <p:nvPr/>
        </p:nvSpPr>
        <p:spPr>
          <a:xfrm>
            <a:off x="354676" y="211232"/>
            <a:ext cx="172354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Améliorations</a:t>
            </a:r>
          </a:p>
        </p:txBody>
      </p:sp>
      <p:cxnSp>
        <p:nvCxnSpPr>
          <p:cNvPr id="3" name="Connecteur droit 2">
            <a:extLst>
              <a:ext uri="{FF2B5EF4-FFF2-40B4-BE49-F238E27FC236}">
                <a16:creationId xmlns:a16="http://schemas.microsoft.com/office/drawing/2014/main" id="{31E652D4-6239-4B1D-850A-EEFDF3290299}"/>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93F93B4-F174-41FE-B1BF-D9A0FB9B4E71}"/>
              </a:ext>
            </a:extLst>
          </p:cNvPr>
          <p:cNvSpPr txBox="1"/>
          <p:nvPr/>
        </p:nvSpPr>
        <p:spPr>
          <a:xfrm>
            <a:off x="418406" y="1659285"/>
            <a:ext cx="8537171" cy="3108543"/>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Andrew 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it matters</a:t>
            </a:r>
            <a:r>
              <a:rPr lang="en-US" sz="1400" dirty="0">
                <a:latin typeface="Arial" panose="020B0604020202020204" pitchFamily="34" charset="0"/>
                <a:cs typeface="Arial" panose="020B0604020202020204" pitchFamily="34" charset="0"/>
              </a:rPr>
              <a:t>: Organizations increasingly rely on algorithms to help make decisions that impact peoples’ lives, including who gets a bank loan, a job, or jail time. Public backlash has led to proposals like the Algorithmic Accountability Act, which would require the U.S. government to develop rules that mitigate algorithmic bias and provide ways for citizens to appeal automated decisions.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We’re thinking</a:t>
            </a:r>
            <a:r>
              <a:rPr lang="en-US" sz="1400" dirty="0">
                <a:latin typeface="Arial" panose="020B0604020202020204" pitchFamily="34" charset="0"/>
                <a:cs typeface="Arial" panose="020B0604020202020204" pitchFamily="34" charset="0"/>
              </a:rPr>
              <a:t>: All algorithms are prone to some degree of error. At a company the size of Amazon, even a tiny error can have a large impact. Every effort should be made to audit such systems for fairness, make sure the tradeoffs between flexibility and efficiency are transparent, and treat  individuals with compassion and respect.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Source</a:t>
            </a:r>
          </a:p>
          <a:p>
            <a:r>
              <a:rPr lang="fr-FR" sz="1400" dirty="0">
                <a:latin typeface="Arial" panose="020B0604020202020204" pitchFamily="34" charset="0"/>
                <a:cs typeface="Arial" panose="020B0604020202020204" pitchFamily="34" charset="0"/>
              </a:rPr>
              <a:t>Newsletter 22/07/2021</a:t>
            </a:r>
          </a:p>
        </p:txBody>
      </p:sp>
      <p:sp>
        <p:nvSpPr>
          <p:cNvPr id="2" name="Espace réservé du numéro de diapositive 1">
            <a:extLst>
              <a:ext uri="{FF2B5EF4-FFF2-40B4-BE49-F238E27FC236}">
                <a16:creationId xmlns:a16="http://schemas.microsoft.com/office/drawing/2014/main" id="{2783EF86-864F-43B6-8804-3C97D5D2313E}"/>
              </a:ext>
            </a:extLst>
          </p:cNvPr>
          <p:cNvSpPr>
            <a:spLocks noGrp="1"/>
          </p:cNvSpPr>
          <p:nvPr>
            <p:ph type="sldNum" sz="quarter" idx="12"/>
          </p:nvPr>
        </p:nvSpPr>
        <p:spPr/>
        <p:txBody>
          <a:bodyPr/>
          <a:lstStyle/>
          <a:p>
            <a:fld id="{50902F5D-93A0-47DA-BFBC-C6664F86D8C4}" type="slidenum">
              <a:rPr lang="fr-FR" smtClean="0"/>
              <a:t>13</a:t>
            </a:fld>
            <a:endParaRPr lang="fr-FR"/>
          </a:p>
        </p:txBody>
      </p:sp>
    </p:spTree>
    <p:extLst>
      <p:ext uri="{BB962C8B-B14F-4D97-AF65-F5344CB8AC3E}">
        <p14:creationId xmlns:p14="http://schemas.microsoft.com/office/powerpoint/2010/main" val="379303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1D3D04-7957-46BD-B94D-5ED65AB29887}"/>
              </a:ext>
            </a:extLst>
          </p:cNvPr>
          <p:cNvSpPr txBox="1"/>
          <p:nvPr/>
        </p:nvSpPr>
        <p:spPr>
          <a:xfrm>
            <a:off x="3287033" y="2274917"/>
            <a:ext cx="2569935"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Fin de la présentation</a:t>
            </a:r>
          </a:p>
        </p:txBody>
      </p:sp>
      <p:sp>
        <p:nvSpPr>
          <p:cNvPr id="3" name="ZoneTexte 2">
            <a:extLst>
              <a:ext uri="{FF2B5EF4-FFF2-40B4-BE49-F238E27FC236}">
                <a16:creationId xmlns:a16="http://schemas.microsoft.com/office/drawing/2014/main" id="{FAC83B70-62AF-4021-968E-23D9E6C95B5F}"/>
              </a:ext>
            </a:extLst>
          </p:cNvPr>
          <p:cNvSpPr txBox="1"/>
          <p:nvPr/>
        </p:nvSpPr>
        <p:spPr>
          <a:xfrm>
            <a:off x="3056201" y="4219694"/>
            <a:ext cx="3031600"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Merci pour votre attention</a:t>
            </a:r>
          </a:p>
        </p:txBody>
      </p:sp>
      <p:cxnSp>
        <p:nvCxnSpPr>
          <p:cNvPr id="5" name="Connecteur droit 4">
            <a:extLst>
              <a:ext uri="{FF2B5EF4-FFF2-40B4-BE49-F238E27FC236}">
                <a16:creationId xmlns:a16="http://schemas.microsoft.com/office/drawing/2014/main" id="{31231EFC-A001-423A-BA9E-FEB7D4BCBF5E}"/>
              </a:ext>
            </a:extLst>
          </p:cNvPr>
          <p:cNvCxnSpPr>
            <a:cxnSpLocks/>
          </p:cNvCxnSpPr>
          <p:nvPr/>
        </p:nvCxnSpPr>
        <p:spPr>
          <a:xfrm>
            <a:off x="3829397" y="3429000"/>
            <a:ext cx="1485207" cy="0"/>
          </a:xfrm>
          <a:prstGeom prst="line">
            <a:avLst/>
          </a:prstGeom>
        </p:spPr>
        <p:style>
          <a:lnRef idx="1">
            <a:schemeClr val="dk1"/>
          </a:lnRef>
          <a:fillRef idx="0">
            <a:schemeClr val="dk1"/>
          </a:fillRef>
          <a:effectRef idx="0">
            <a:schemeClr val="dk1"/>
          </a:effectRef>
          <a:fontRef idx="minor">
            <a:schemeClr val="tx1"/>
          </a:fontRef>
        </p:style>
      </p:cxnSp>
      <p:sp>
        <p:nvSpPr>
          <p:cNvPr id="2" name="Espace réservé du numéro de diapositive 1">
            <a:extLst>
              <a:ext uri="{FF2B5EF4-FFF2-40B4-BE49-F238E27FC236}">
                <a16:creationId xmlns:a16="http://schemas.microsoft.com/office/drawing/2014/main" id="{D5EA0A71-148C-40EA-AC16-CD1579968921}"/>
              </a:ext>
            </a:extLst>
          </p:cNvPr>
          <p:cNvSpPr>
            <a:spLocks noGrp="1"/>
          </p:cNvSpPr>
          <p:nvPr>
            <p:ph type="sldNum" sz="quarter" idx="12"/>
          </p:nvPr>
        </p:nvSpPr>
        <p:spPr/>
        <p:txBody>
          <a:bodyPr/>
          <a:lstStyle/>
          <a:p>
            <a:fld id="{50902F5D-93A0-47DA-BFBC-C6664F86D8C4}" type="slidenum">
              <a:rPr lang="fr-FR" smtClean="0"/>
              <a:t>14</a:t>
            </a:fld>
            <a:endParaRPr lang="fr-FR"/>
          </a:p>
        </p:txBody>
      </p:sp>
    </p:spTree>
    <p:extLst>
      <p:ext uri="{BB962C8B-B14F-4D97-AF65-F5344CB8AC3E}">
        <p14:creationId xmlns:p14="http://schemas.microsoft.com/office/powerpoint/2010/main" val="31401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DEAC2F1-B7F4-4054-8699-E3793499DB1F}"/>
              </a:ext>
            </a:extLst>
          </p:cNvPr>
          <p:cNvSpPr>
            <a:spLocks noGrp="1"/>
          </p:cNvSpPr>
          <p:nvPr>
            <p:ph type="sldNum" sz="quarter" idx="12"/>
          </p:nvPr>
        </p:nvSpPr>
        <p:spPr/>
        <p:txBody>
          <a:bodyPr/>
          <a:lstStyle/>
          <a:p>
            <a:fld id="{50902F5D-93A0-47DA-BFBC-C6664F86D8C4}" type="slidenum">
              <a:rPr lang="fr-FR" smtClean="0"/>
              <a:t>2</a:t>
            </a:fld>
            <a:endParaRPr lang="fr-FR"/>
          </a:p>
        </p:txBody>
      </p:sp>
      <p:sp>
        <p:nvSpPr>
          <p:cNvPr id="6" name="ZoneTexte 5">
            <a:extLst>
              <a:ext uri="{FF2B5EF4-FFF2-40B4-BE49-F238E27FC236}">
                <a16:creationId xmlns:a16="http://schemas.microsoft.com/office/drawing/2014/main" id="{A4B8EABE-CB0B-422D-B180-C104A9EDE7BA}"/>
              </a:ext>
            </a:extLst>
          </p:cNvPr>
          <p:cNvSpPr txBox="1"/>
          <p:nvPr/>
        </p:nvSpPr>
        <p:spPr>
          <a:xfrm>
            <a:off x="737062" y="991926"/>
            <a:ext cx="137569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 Introduction</a:t>
            </a:r>
          </a:p>
        </p:txBody>
      </p:sp>
      <p:sp>
        <p:nvSpPr>
          <p:cNvPr id="7" name="ZoneTexte 6">
            <a:extLst>
              <a:ext uri="{FF2B5EF4-FFF2-40B4-BE49-F238E27FC236}">
                <a16:creationId xmlns:a16="http://schemas.microsoft.com/office/drawing/2014/main" id="{B36A194E-A28E-4197-9276-9490D71F6EBC}"/>
              </a:ext>
            </a:extLst>
          </p:cNvPr>
          <p:cNvSpPr txBox="1"/>
          <p:nvPr/>
        </p:nvSpPr>
        <p:spPr>
          <a:xfrm>
            <a:off x="737062" y="2088850"/>
            <a:ext cx="259878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 Approche de modélisation</a:t>
            </a:r>
          </a:p>
        </p:txBody>
      </p:sp>
      <p:sp>
        <p:nvSpPr>
          <p:cNvPr id="8" name="ZoneTexte 7">
            <a:extLst>
              <a:ext uri="{FF2B5EF4-FFF2-40B4-BE49-F238E27FC236}">
                <a16:creationId xmlns:a16="http://schemas.microsoft.com/office/drawing/2014/main" id="{562343E7-FD29-4071-ACCE-3698A7879E8E}"/>
              </a:ext>
            </a:extLst>
          </p:cNvPr>
          <p:cNvSpPr txBox="1"/>
          <p:nvPr/>
        </p:nvSpPr>
        <p:spPr>
          <a:xfrm>
            <a:off x="737062" y="3185774"/>
            <a:ext cx="88171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III. L’API</a:t>
            </a:r>
          </a:p>
        </p:txBody>
      </p:sp>
      <p:sp>
        <p:nvSpPr>
          <p:cNvPr id="9" name="ZoneTexte 8">
            <a:extLst>
              <a:ext uri="{FF2B5EF4-FFF2-40B4-BE49-F238E27FC236}">
                <a16:creationId xmlns:a16="http://schemas.microsoft.com/office/drawing/2014/main" id="{3D3B50F6-C000-4FB7-A10C-5C087D76A3FA}"/>
              </a:ext>
            </a:extLst>
          </p:cNvPr>
          <p:cNvSpPr txBox="1"/>
          <p:nvPr/>
        </p:nvSpPr>
        <p:spPr>
          <a:xfrm>
            <a:off x="737062" y="4282698"/>
            <a:ext cx="1609287"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IV. Le </a:t>
            </a:r>
            <a:r>
              <a:rPr lang="fr-FR" sz="1400" b="1" dirty="0" err="1">
                <a:latin typeface="Arial" panose="020B0604020202020204" pitchFamily="34" charset="0"/>
                <a:cs typeface="Arial" panose="020B0604020202020204" pitchFamily="34" charset="0"/>
              </a:rPr>
              <a:t>dashboard</a:t>
            </a:r>
            <a:endParaRPr lang="fr-FR" sz="1400" b="1"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532E2276-0ACF-4616-B5E5-B7FB5FD6431A}"/>
              </a:ext>
            </a:extLst>
          </p:cNvPr>
          <p:cNvSpPr txBox="1"/>
          <p:nvPr/>
        </p:nvSpPr>
        <p:spPr>
          <a:xfrm>
            <a:off x="737062" y="5379621"/>
            <a:ext cx="2176750"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V. Bilan et perspectives</a:t>
            </a:r>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1300356"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Sommaire</a:t>
            </a: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7102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0DA6B20-859A-45C0-BC3E-962C946CAF7F}"/>
              </a:ext>
            </a:extLst>
          </p:cNvPr>
          <p:cNvSpPr/>
          <p:nvPr/>
        </p:nvSpPr>
        <p:spPr>
          <a:xfrm>
            <a:off x="7894908" y="4704210"/>
            <a:ext cx="900000" cy="168132"/>
          </a:xfrm>
          <a:prstGeom prst="rect">
            <a:avLst/>
          </a:prstGeom>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47674505-FF8C-405A-8295-B6E2883879AC}"/>
              </a:ext>
            </a:extLst>
          </p:cNvPr>
          <p:cNvSpPr/>
          <p:nvPr/>
        </p:nvSpPr>
        <p:spPr>
          <a:xfrm>
            <a:off x="4294908" y="4704210"/>
            <a:ext cx="3600000" cy="168132"/>
          </a:xfrm>
          <a:prstGeom prst="rect">
            <a:avLst/>
          </a:prstGeom>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A3F95F5D-3BFA-4D5C-AEF7-441753BCC7FE}"/>
              </a:ext>
            </a:extLst>
          </p:cNvPr>
          <p:cNvSpPr txBox="1"/>
          <p:nvPr/>
        </p:nvSpPr>
        <p:spPr>
          <a:xfrm>
            <a:off x="3506123" y="801736"/>
            <a:ext cx="920188" cy="307777"/>
          </a:xfrm>
          <a:prstGeom prst="rect">
            <a:avLst/>
          </a:prstGeom>
          <a:noFill/>
        </p:spPr>
        <p:txBody>
          <a:bodyPr wrap="none" rtlCol="0">
            <a:spAutoFit/>
          </a:bodyPr>
          <a:lstStyle/>
          <a:p>
            <a:pPr algn="ctr"/>
            <a:r>
              <a:rPr lang="fr-FR" sz="1400" b="1" dirty="0">
                <a:latin typeface="Arial" panose="020B0604020202020204" pitchFamily="34" charset="0"/>
                <a:cs typeface="Arial" panose="020B0604020202020204" pitchFamily="34" charset="0"/>
              </a:rPr>
              <a:t>Train set</a:t>
            </a:r>
          </a:p>
        </p:txBody>
      </p:sp>
      <p:sp>
        <p:nvSpPr>
          <p:cNvPr id="47" name="ZoneTexte 46">
            <a:extLst>
              <a:ext uri="{FF2B5EF4-FFF2-40B4-BE49-F238E27FC236}">
                <a16:creationId xmlns:a16="http://schemas.microsoft.com/office/drawing/2014/main" id="{36CB5552-7771-4B78-991E-C23069A5A53C}"/>
              </a:ext>
            </a:extLst>
          </p:cNvPr>
          <p:cNvSpPr txBox="1"/>
          <p:nvPr/>
        </p:nvSpPr>
        <p:spPr>
          <a:xfrm>
            <a:off x="6757597" y="801737"/>
            <a:ext cx="846194"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Test set</a:t>
            </a:r>
          </a:p>
        </p:txBody>
      </p:sp>
      <p:sp>
        <p:nvSpPr>
          <p:cNvPr id="4" name="Rectangle 3">
            <a:extLst>
              <a:ext uri="{FF2B5EF4-FFF2-40B4-BE49-F238E27FC236}">
                <a16:creationId xmlns:a16="http://schemas.microsoft.com/office/drawing/2014/main" id="{3BB26BEE-475F-4198-AC1D-596360C80D28}"/>
              </a:ext>
            </a:extLst>
          </p:cNvPr>
          <p:cNvSpPr/>
          <p:nvPr/>
        </p:nvSpPr>
        <p:spPr>
          <a:xfrm>
            <a:off x="3490180" y="1478251"/>
            <a:ext cx="1413163" cy="16403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48" name="Rectangle 47">
            <a:extLst>
              <a:ext uri="{FF2B5EF4-FFF2-40B4-BE49-F238E27FC236}">
                <a16:creationId xmlns:a16="http://schemas.microsoft.com/office/drawing/2014/main" id="{51CD16F1-BE6D-4E59-B8AB-80CFD736895C}"/>
              </a:ext>
            </a:extLst>
          </p:cNvPr>
          <p:cNvSpPr/>
          <p:nvPr/>
        </p:nvSpPr>
        <p:spPr>
          <a:xfrm>
            <a:off x="4903344" y="1478251"/>
            <a:ext cx="227214" cy="16403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y</a:t>
            </a:r>
          </a:p>
        </p:txBody>
      </p:sp>
      <p:sp>
        <p:nvSpPr>
          <p:cNvPr id="49" name="Rectangle 48">
            <a:extLst>
              <a:ext uri="{FF2B5EF4-FFF2-40B4-BE49-F238E27FC236}">
                <a16:creationId xmlns:a16="http://schemas.microsoft.com/office/drawing/2014/main" id="{0219753F-2B39-461D-9096-2E7DB7C5E102}"/>
              </a:ext>
            </a:extLst>
          </p:cNvPr>
          <p:cNvSpPr/>
          <p:nvPr/>
        </p:nvSpPr>
        <p:spPr>
          <a:xfrm>
            <a:off x="6392836" y="1478372"/>
            <a:ext cx="1413163" cy="1640378"/>
          </a:xfrm>
          <a:prstGeom prst="rect">
            <a:avLst/>
          </a:prstGeom>
          <a:solidFill>
            <a:srgbClr val="A568D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50" name="ZoneTexte 49">
            <a:extLst>
              <a:ext uri="{FF2B5EF4-FFF2-40B4-BE49-F238E27FC236}">
                <a16:creationId xmlns:a16="http://schemas.microsoft.com/office/drawing/2014/main" id="{C2940374-8CD8-4D3C-800A-E8A5443FD2A1}"/>
              </a:ext>
            </a:extLst>
          </p:cNvPr>
          <p:cNvSpPr txBox="1"/>
          <p:nvPr/>
        </p:nvSpPr>
        <p:spPr>
          <a:xfrm>
            <a:off x="3036423" y="1083087"/>
            <a:ext cx="1716496"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disponibles</a:t>
            </a:r>
          </a:p>
        </p:txBody>
      </p:sp>
      <p:sp>
        <p:nvSpPr>
          <p:cNvPr id="51" name="ZoneTexte 50">
            <a:extLst>
              <a:ext uri="{FF2B5EF4-FFF2-40B4-BE49-F238E27FC236}">
                <a16:creationId xmlns:a16="http://schemas.microsoft.com/office/drawing/2014/main" id="{62CB4137-0113-4ACC-BDC7-E2B9481766DC}"/>
              </a:ext>
            </a:extLst>
          </p:cNvPr>
          <p:cNvSpPr txBox="1"/>
          <p:nvPr/>
        </p:nvSpPr>
        <p:spPr>
          <a:xfrm>
            <a:off x="6252713" y="1083087"/>
            <a:ext cx="1855957"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indisponibles</a:t>
            </a:r>
          </a:p>
        </p:txBody>
      </p:sp>
      <p:sp>
        <p:nvSpPr>
          <p:cNvPr id="53" name="ZoneTexte 52">
            <a:extLst>
              <a:ext uri="{FF2B5EF4-FFF2-40B4-BE49-F238E27FC236}">
                <a16:creationId xmlns:a16="http://schemas.microsoft.com/office/drawing/2014/main" id="{0D66DEA1-590D-4581-917C-5B1C0B647E72}"/>
              </a:ext>
            </a:extLst>
          </p:cNvPr>
          <p:cNvSpPr txBox="1"/>
          <p:nvPr/>
        </p:nvSpPr>
        <p:spPr>
          <a:xfrm>
            <a:off x="6084664" y="4399972"/>
            <a:ext cx="761747"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54" name="ZoneTexte 53">
            <a:extLst>
              <a:ext uri="{FF2B5EF4-FFF2-40B4-BE49-F238E27FC236}">
                <a16:creationId xmlns:a16="http://schemas.microsoft.com/office/drawing/2014/main" id="{21ECEEFC-3A46-4680-B62D-91FB7F03C5AC}"/>
              </a:ext>
            </a:extLst>
          </p:cNvPr>
          <p:cNvSpPr txBox="1"/>
          <p:nvPr/>
        </p:nvSpPr>
        <p:spPr>
          <a:xfrm>
            <a:off x="8094161" y="4399972"/>
            <a:ext cx="771365"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 test »</a:t>
            </a:r>
          </a:p>
        </p:txBody>
      </p:sp>
      <p:sp>
        <p:nvSpPr>
          <p:cNvPr id="55" name="Rectangle 54">
            <a:extLst>
              <a:ext uri="{FF2B5EF4-FFF2-40B4-BE49-F238E27FC236}">
                <a16:creationId xmlns:a16="http://schemas.microsoft.com/office/drawing/2014/main" id="{3FE63F9E-5BB4-4CA7-B2B6-19D39B8C8BCF}"/>
              </a:ext>
            </a:extLst>
          </p:cNvPr>
          <p:cNvSpPr/>
          <p:nvPr/>
        </p:nvSpPr>
        <p:spPr>
          <a:xfrm>
            <a:off x="4294908" y="3718907"/>
            <a:ext cx="2880000" cy="168132"/>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E1B2EFAE-37E4-4458-9F18-0AED759941CA}"/>
              </a:ext>
            </a:extLst>
          </p:cNvPr>
          <p:cNvSpPr/>
          <p:nvPr/>
        </p:nvSpPr>
        <p:spPr>
          <a:xfrm>
            <a:off x="7174908" y="3718907"/>
            <a:ext cx="720000" cy="168132"/>
          </a:xfrm>
          <a:prstGeom prst="rect">
            <a:avLst/>
          </a:prstGeom>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8" name="ZoneTexte 57">
            <a:extLst>
              <a:ext uri="{FF2B5EF4-FFF2-40B4-BE49-F238E27FC236}">
                <a16:creationId xmlns:a16="http://schemas.microsoft.com/office/drawing/2014/main" id="{A6F940D8-C5C5-41B4-A414-06910ADF4118}"/>
              </a:ext>
            </a:extLst>
          </p:cNvPr>
          <p:cNvSpPr txBox="1"/>
          <p:nvPr/>
        </p:nvSpPr>
        <p:spPr>
          <a:xfrm>
            <a:off x="5734908" y="3875191"/>
            <a:ext cx="532518"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train</a:t>
            </a:r>
          </a:p>
        </p:txBody>
      </p:sp>
      <p:sp>
        <p:nvSpPr>
          <p:cNvPr id="59" name="ZoneTexte 58">
            <a:extLst>
              <a:ext uri="{FF2B5EF4-FFF2-40B4-BE49-F238E27FC236}">
                <a16:creationId xmlns:a16="http://schemas.microsoft.com/office/drawing/2014/main" id="{CFDCEE12-FE50-4F94-AEF6-58FCBFCC0063}"/>
              </a:ext>
            </a:extLst>
          </p:cNvPr>
          <p:cNvSpPr txBox="1"/>
          <p:nvPr/>
        </p:nvSpPr>
        <p:spPr>
          <a:xfrm>
            <a:off x="7331440" y="3875190"/>
            <a:ext cx="413896"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val</a:t>
            </a:r>
          </a:p>
        </p:txBody>
      </p:sp>
      <p:pic>
        <p:nvPicPr>
          <p:cNvPr id="22" name="Image 21">
            <a:extLst>
              <a:ext uri="{FF2B5EF4-FFF2-40B4-BE49-F238E27FC236}">
                <a16:creationId xmlns:a16="http://schemas.microsoft.com/office/drawing/2014/main" id="{B3F9C338-1723-4FD7-BF9C-D1D80B53E12D}"/>
              </a:ext>
            </a:extLst>
          </p:cNvPr>
          <p:cNvPicPr>
            <a:picLocks noChangeAspect="1"/>
          </p:cNvPicPr>
          <p:nvPr/>
        </p:nvPicPr>
        <p:blipFill>
          <a:blip r:embed="rId2"/>
          <a:stretch>
            <a:fillRect/>
          </a:stretch>
        </p:blipFill>
        <p:spPr>
          <a:xfrm rot="5400000">
            <a:off x="2072672" y="2266302"/>
            <a:ext cx="1640378" cy="64285"/>
          </a:xfrm>
          <a:prstGeom prst="rect">
            <a:avLst/>
          </a:prstGeom>
        </p:spPr>
      </p:pic>
      <p:pic>
        <p:nvPicPr>
          <p:cNvPr id="23" name="Image 22">
            <a:extLst>
              <a:ext uri="{FF2B5EF4-FFF2-40B4-BE49-F238E27FC236}">
                <a16:creationId xmlns:a16="http://schemas.microsoft.com/office/drawing/2014/main" id="{DA5EBAAC-9220-4173-9571-44F0E7453D2A}"/>
              </a:ext>
            </a:extLst>
          </p:cNvPr>
          <p:cNvPicPr>
            <a:picLocks noChangeAspect="1"/>
          </p:cNvPicPr>
          <p:nvPr/>
        </p:nvPicPr>
        <p:blipFill>
          <a:blip r:embed="rId3"/>
          <a:stretch>
            <a:fillRect/>
          </a:stretch>
        </p:blipFill>
        <p:spPr>
          <a:xfrm rot="5400000">
            <a:off x="1629555" y="2101902"/>
            <a:ext cx="1313758" cy="66463"/>
          </a:xfrm>
          <a:prstGeom prst="rect">
            <a:avLst/>
          </a:prstGeom>
        </p:spPr>
      </p:pic>
      <p:cxnSp>
        <p:nvCxnSpPr>
          <p:cNvPr id="25" name="Connecteur droit avec flèche 24">
            <a:extLst>
              <a:ext uri="{FF2B5EF4-FFF2-40B4-BE49-F238E27FC236}">
                <a16:creationId xmlns:a16="http://schemas.microsoft.com/office/drawing/2014/main" id="{436C123A-258D-4B32-A7D9-35058BC94CBD}"/>
              </a:ext>
            </a:extLst>
          </p:cNvPr>
          <p:cNvCxnSpPr/>
          <p:nvPr/>
        </p:nvCxnSpPr>
        <p:spPr>
          <a:xfrm>
            <a:off x="2427244" y="2201457"/>
            <a:ext cx="34352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eur droit avec flèche 87">
            <a:extLst>
              <a:ext uri="{FF2B5EF4-FFF2-40B4-BE49-F238E27FC236}">
                <a16:creationId xmlns:a16="http://schemas.microsoft.com/office/drawing/2014/main" id="{24B9459A-CA10-4BD3-929A-67EC56F6FEC7}"/>
              </a:ext>
            </a:extLst>
          </p:cNvPr>
          <p:cNvCxnSpPr>
            <a:cxnSpLocks/>
            <a:stCxn id="55" idx="1"/>
            <a:endCxn id="46" idx="1"/>
          </p:cNvCxnSpPr>
          <p:nvPr/>
        </p:nvCxnSpPr>
        <p:spPr>
          <a:xfrm>
            <a:off x="42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Connecteur droit avec flèche 88">
            <a:extLst>
              <a:ext uri="{FF2B5EF4-FFF2-40B4-BE49-F238E27FC236}">
                <a16:creationId xmlns:a16="http://schemas.microsoft.com/office/drawing/2014/main" id="{F4B16BFC-BEA7-4BD9-B29A-82FE0B3796AC}"/>
              </a:ext>
            </a:extLst>
          </p:cNvPr>
          <p:cNvCxnSpPr>
            <a:cxnSpLocks/>
          </p:cNvCxnSpPr>
          <p:nvPr/>
        </p:nvCxnSpPr>
        <p:spPr>
          <a:xfrm>
            <a:off x="2286433" y="2792012"/>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1" name="Connecteur droit avec flèche 90">
            <a:extLst>
              <a:ext uri="{FF2B5EF4-FFF2-40B4-BE49-F238E27FC236}">
                <a16:creationId xmlns:a16="http://schemas.microsoft.com/office/drawing/2014/main" id="{4B1C22EC-B702-491B-958D-AB510BA30FB8}"/>
              </a:ext>
            </a:extLst>
          </p:cNvPr>
          <p:cNvCxnSpPr>
            <a:cxnSpLocks/>
          </p:cNvCxnSpPr>
          <p:nvPr/>
        </p:nvCxnSpPr>
        <p:spPr>
          <a:xfrm>
            <a:off x="2892861" y="3118629"/>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Connecteur droit avec flèche 98">
            <a:extLst>
              <a:ext uri="{FF2B5EF4-FFF2-40B4-BE49-F238E27FC236}">
                <a16:creationId xmlns:a16="http://schemas.microsoft.com/office/drawing/2014/main" id="{E070371C-7125-47A1-A3CC-2EE981BB21AB}"/>
              </a:ext>
            </a:extLst>
          </p:cNvPr>
          <p:cNvCxnSpPr>
            <a:cxnSpLocks/>
            <a:stCxn id="102" idx="2"/>
            <a:endCxn id="105" idx="0"/>
          </p:cNvCxnSpPr>
          <p:nvPr/>
        </p:nvCxnSpPr>
        <p:spPr>
          <a:xfrm>
            <a:off x="1998413" y="4176946"/>
            <a:ext cx="0" cy="5126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 coins arrondis 101">
            <a:extLst>
              <a:ext uri="{FF2B5EF4-FFF2-40B4-BE49-F238E27FC236}">
                <a16:creationId xmlns:a16="http://schemas.microsoft.com/office/drawing/2014/main" id="{B0295C74-A8B2-466E-8FCD-AA7965857362}"/>
              </a:ext>
            </a:extLst>
          </p:cNvPr>
          <p:cNvSpPr/>
          <p:nvPr/>
        </p:nvSpPr>
        <p:spPr>
          <a:xfrm>
            <a:off x="949667" y="3429000"/>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cxnSp>
        <p:nvCxnSpPr>
          <p:cNvPr id="103" name="Connecteur droit 102">
            <a:extLst>
              <a:ext uri="{FF2B5EF4-FFF2-40B4-BE49-F238E27FC236}">
                <a16:creationId xmlns:a16="http://schemas.microsoft.com/office/drawing/2014/main" id="{F2DFB450-621C-42AB-AB9D-42345E261F0F}"/>
              </a:ext>
            </a:extLst>
          </p:cNvPr>
          <p:cNvCxnSpPr>
            <a:cxnSpLocks/>
            <a:stCxn id="55" idx="1"/>
            <a:endCxn id="102" idx="3"/>
          </p:cNvCxnSpPr>
          <p:nvPr/>
        </p:nvCxnSpPr>
        <p:spPr>
          <a:xfrm flipH="1">
            <a:off x="3047158" y="3802973"/>
            <a:ext cx="1247750"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05" name="Rectangle : coins arrondis 104">
            <a:extLst>
              <a:ext uri="{FF2B5EF4-FFF2-40B4-BE49-F238E27FC236}">
                <a16:creationId xmlns:a16="http://schemas.microsoft.com/office/drawing/2014/main" id="{AC83BAF2-B9F1-4243-AD0B-F9ED64AC7F5D}"/>
              </a:ext>
            </a:extLst>
          </p:cNvPr>
          <p:cNvSpPr/>
          <p:nvPr/>
        </p:nvSpPr>
        <p:spPr>
          <a:xfrm>
            <a:off x="949667" y="468963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cxnSp>
        <p:nvCxnSpPr>
          <p:cNvPr id="109" name="Connecteur droit 108">
            <a:extLst>
              <a:ext uri="{FF2B5EF4-FFF2-40B4-BE49-F238E27FC236}">
                <a16:creationId xmlns:a16="http://schemas.microsoft.com/office/drawing/2014/main" id="{4589720C-91D0-4834-8F2E-A3A7AA00FD8B}"/>
              </a:ext>
            </a:extLst>
          </p:cNvPr>
          <p:cNvCxnSpPr>
            <a:cxnSpLocks/>
            <a:stCxn id="46" idx="1"/>
            <a:endCxn id="105" idx="3"/>
          </p:cNvCxnSpPr>
          <p:nvPr/>
        </p:nvCxnSpPr>
        <p:spPr>
          <a:xfrm flipH="1">
            <a:off x="3047158" y="4788276"/>
            <a:ext cx="1247750" cy="275333"/>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12" name="ZoneTexte 111">
            <a:extLst>
              <a:ext uri="{FF2B5EF4-FFF2-40B4-BE49-F238E27FC236}">
                <a16:creationId xmlns:a16="http://schemas.microsoft.com/office/drawing/2014/main" id="{B4CB9208-0DF2-4584-ACC8-BF040357013F}"/>
              </a:ext>
            </a:extLst>
          </p:cNvPr>
          <p:cNvSpPr txBox="1"/>
          <p:nvPr/>
        </p:nvSpPr>
        <p:spPr>
          <a:xfrm>
            <a:off x="5595482" y="5423070"/>
            <a:ext cx="1367682"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RandomForest</a:t>
            </a:r>
            <a:endParaRPr lang="fr-FR" sz="1400" dirty="0">
              <a:latin typeface="Arial" panose="020B0604020202020204" pitchFamily="34" charset="0"/>
              <a:cs typeface="Arial" panose="020B0604020202020204" pitchFamily="34" charset="0"/>
            </a:endParaRPr>
          </a:p>
        </p:txBody>
      </p:sp>
      <p:sp>
        <p:nvSpPr>
          <p:cNvPr id="113" name="ZoneTexte 112">
            <a:extLst>
              <a:ext uri="{FF2B5EF4-FFF2-40B4-BE49-F238E27FC236}">
                <a16:creationId xmlns:a16="http://schemas.microsoft.com/office/drawing/2014/main" id="{4C33F8B0-E8EF-4726-8538-CCFF839991F5}"/>
              </a:ext>
            </a:extLst>
          </p:cNvPr>
          <p:cNvSpPr txBox="1"/>
          <p:nvPr/>
        </p:nvSpPr>
        <p:spPr>
          <a:xfrm>
            <a:off x="6639535" y="5896794"/>
            <a:ext cx="1568058"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GradientBoosting</a:t>
            </a:r>
            <a:endParaRPr lang="fr-FR" sz="1400" dirty="0">
              <a:latin typeface="Arial" panose="020B0604020202020204" pitchFamily="34" charset="0"/>
              <a:cs typeface="Arial" panose="020B0604020202020204" pitchFamily="34" charset="0"/>
            </a:endParaRPr>
          </a:p>
        </p:txBody>
      </p:sp>
      <p:sp>
        <p:nvSpPr>
          <p:cNvPr id="114" name="ZoneTexte 113">
            <a:extLst>
              <a:ext uri="{FF2B5EF4-FFF2-40B4-BE49-F238E27FC236}">
                <a16:creationId xmlns:a16="http://schemas.microsoft.com/office/drawing/2014/main" id="{4388A31B-B5E7-4FEE-9CAE-5F7802E4E516}"/>
              </a:ext>
            </a:extLst>
          </p:cNvPr>
          <p:cNvSpPr txBox="1"/>
          <p:nvPr/>
        </p:nvSpPr>
        <p:spPr>
          <a:xfrm>
            <a:off x="8252316" y="6127509"/>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cxnSp>
        <p:nvCxnSpPr>
          <p:cNvPr id="115" name="Connecteur droit avec flèche 114">
            <a:extLst>
              <a:ext uri="{FF2B5EF4-FFF2-40B4-BE49-F238E27FC236}">
                <a16:creationId xmlns:a16="http://schemas.microsoft.com/office/drawing/2014/main" id="{CFAAFFD4-C4ED-4DD1-9F76-B1C85F97336F}"/>
              </a:ext>
            </a:extLst>
          </p:cNvPr>
          <p:cNvCxnSpPr>
            <a:cxnSpLocks/>
            <a:stCxn id="56" idx="3"/>
            <a:endCxn id="41" idx="1"/>
          </p:cNvCxnSpPr>
          <p:nvPr/>
        </p:nvCxnSpPr>
        <p:spPr>
          <a:xfrm>
            <a:off x="78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Rectangle : coins arrondis 124">
            <a:extLst>
              <a:ext uri="{FF2B5EF4-FFF2-40B4-BE49-F238E27FC236}">
                <a16:creationId xmlns:a16="http://schemas.microsoft.com/office/drawing/2014/main" id="{2C7A85BB-6136-4CD8-92C9-031CBD03FA0F}"/>
              </a:ext>
            </a:extLst>
          </p:cNvPr>
          <p:cNvSpPr/>
          <p:nvPr/>
        </p:nvSpPr>
        <p:spPr>
          <a:xfrm>
            <a:off x="949667" y="595077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3)</a:t>
            </a:r>
            <a:r>
              <a:rPr lang="fr-FR" sz="1400" b="1" dirty="0">
                <a:solidFill>
                  <a:schemeClr val="tx1"/>
                </a:solidFill>
                <a:latin typeface="Arial" panose="020B0604020202020204" pitchFamily="34" charset="0"/>
                <a:cs typeface="Arial" panose="020B0604020202020204" pitchFamily="34" charset="0"/>
              </a:rPr>
              <a:t> Prédictions </a:t>
            </a:r>
            <a:r>
              <a:rPr lang="fr-FR" sz="1400" dirty="0">
                <a:solidFill>
                  <a:schemeClr val="tx1"/>
                </a:solidFill>
                <a:latin typeface="Arial" panose="020B0604020202020204" pitchFamily="34" charset="0"/>
                <a:cs typeface="Arial" panose="020B0604020202020204" pitchFamily="34" charset="0"/>
              </a:rPr>
              <a:t>sur le test set final</a:t>
            </a:r>
          </a:p>
        </p:txBody>
      </p:sp>
      <p:cxnSp>
        <p:nvCxnSpPr>
          <p:cNvPr id="126" name="Connecteur droit avec flèche 125">
            <a:extLst>
              <a:ext uri="{FF2B5EF4-FFF2-40B4-BE49-F238E27FC236}">
                <a16:creationId xmlns:a16="http://schemas.microsoft.com/office/drawing/2014/main" id="{FD7435AF-DDD9-4085-8F29-C4BF0C628AE4}"/>
              </a:ext>
            </a:extLst>
          </p:cNvPr>
          <p:cNvCxnSpPr>
            <a:cxnSpLocks/>
            <a:stCxn id="105" idx="2"/>
            <a:endCxn id="125" idx="0"/>
          </p:cNvCxnSpPr>
          <p:nvPr/>
        </p:nvCxnSpPr>
        <p:spPr>
          <a:xfrm>
            <a:off x="1998413" y="5437582"/>
            <a:ext cx="0" cy="51319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eur droit avec flèche 137">
            <a:extLst>
              <a:ext uri="{FF2B5EF4-FFF2-40B4-BE49-F238E27FC236}">
                <a16:creationId xmlns:a16="http://schemas.microsoft.com/office/drawing/2014/main" id="{0EECB90C-D285-4B6B-AB46-FB4B617B0463}"/>
              </a:ext>
            </a:extLst>
          </p:cNvPr>
          <p:cNvCxnSpPr>
            <a:cxnSpLocks/>
          </p:cNvCxnSpPr>
          <p:nvPr/>
        </p:nvCxnSpPr>
        <p:spPr>
          <a:xfrm>
            <a:off x="2286433" y="1478251"/>
            <a:ext cx="1547911"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1" name="Image 150">
            <a:extLst>
              <a:ext uri="{FF2B5EF4-FFF2-40B4-BE49-F238E27FC236}">
                <a16:creationId xmlns:a16="http://schemas.microsoft.com/office/drawing/2014/main" id="{673C1CF1-8D5D-48E7-9A9C-8B16F3EAD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0" y="4843486"/>
            <a:ext cx="565341" cy="565341"/>
          </a:xfrm>
          <a:prstGeom prst="rect">
            <a:avLst/>
          </a:prstGeom>
        </p:spPr>
      </p:pic>
      <p:pic>
        <p:nvPicPr>
          <p:cNvPr id="149" name="Image 148">
            <a:extLst>
              <a:ext uri="{FF2B5EF4-FFF2-40B4-BE49-F238E27FC236}">
                <a16:creationId xmlns:a16="http://schemas.microsoft.com/office/drawing/2014/main" id="{C9348926-21BA-46D1-B2B6-5DCD31EF8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737" y="4982761"/>
            <a:ext cx="565341" cy="565341"/>
          </a:xfrm>
          <a:prstGeom prst="rect">
            <a:avLst/>
          </a:prstGeom>
        </p:spPr>
      </p:pic>
      <p:pic>
        <p:nvPicPr>
          <p:cNvPr id="150" name="Image 149">
            <a:extLst>
              <a:ext uri="{FF2B5EF4-FFF2-40B4-BE49-F238E27FC236}">
                <a16:creationId xmlns:a16="http://schemas.microsoft.com/office/drawing/2014/main" id="{3F6CE035-8112-4424-A83E-44A4A6AB2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1" y="4982761"/>
            <a:ext cx="565341" cy="565341"/>
          </a:xfrm>
          <a:prstGeom prst="rect">
            <a:avLst/>
          </a:prstGeom>
        </p:spPr>
      </p:pic>
      <p:pic>
        <p:nvPicPr>
          <p:cNvPr id="152" name="Image 151">
            <a:extLst>
              <a:ext uri="{FF2B5EF4-FFF2-40B4-BE49-F238E27FC236}">
                <a16:creationId xmlns:a16="http://schemas.microsoft.com/office/drawing/2014/main" id="{1FE9D9F1-0554-45CF-A159-DD14360B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708" y="5456485"/>
            <a:ext cx="565341" cy="565341"/>
          </a:xfrm>
          <a:prstGeom prst="rect">
            <a:avLst/>
          </a:prstGeom>
        </p:spPr>
      </p:pic>
      <p:pic>
        <p:nvPicPr>
          <p:cNvPr id="153" name="Image 152">
            <a:extLst>
              <a:ext uri="{FF2B5EF4-FFF2-40B4-BE49-F238E27FC236}">
                <a16:creationId xmlns:a16="http://schemas.microsoft.com/office/drawing/2014/main" id="{3F363436-CC4E-4306-97EA-BCDF0F17C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572" y="5456485"/>
            <a:ext cx="565341" cy="565341"/>
          </a:xfrm>
          <a:prstGeom prst="rect">
            <a:avLst/>
          </a:prstGeom>
        </p:spPr>
      </p:pic>
      <p:pic>
        <p:nvPicPr>
          <p:cNvPr id="154" name="Image 153">
            <a:extLst>
              <a:ext uri="{FF2B5EF4-FFF2-40B4-BE49-F238E27FC236}">
                <a16:creationId xmlns:a16="http://schemas.microsoft.com/office/drawing/2014/main" id="{9B14C23B-E5DE-41E9-89FE-99B625D29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891" y="5687200"/>
            <a:ext cx="565341" cy="565341"/>
          </a:xfrm>
          <a:prstGeom prst="rect">
            <a:avLst/>
          </a:prstGeom>
        </p:spPr>
      </p:pic>
      <p:cxnSp>
        <p:nvCxnSpPr>
          <p:cNvPr id="155" name="Connecteur droit avec flèche 154">
            <a:extLst>
              <a:ext uri="{FF2B5EF4-FFF2-40B4-BE49-F238E27FC236}">
                <a16:creationId xmlns:a16="http://schemas.microsoft.com/office/drawing/2014/main" id="{4A1E292D-705F-450B-8220-10495DBB427F}"/>
              </a:ext>
            </a:extLst>
          </p:cNvPr>
          <p:cNvCxnSpPr>
            <a:cxnSpLocks/>
          </p:cNvCxnSpPr>
          <p:nvPr/>
        </p:nvCxnSpPr>
        <p:spPr>
          <a:xfrm flipH="1">
            <a:off x="6744393" y="4941510"/>
            <a:ext cx="1597498" cy="3067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Connecteur droit avec flèche 156">
            <a:extLst>
              <a:ext uri="{FF2B5EF4-FFF2-40B4-BE49-F238E27FC236}">
                <a16:creationId xmlns:a16="http://schemas.microsoft.com/office/drawing/2014/main" id="{4D843F34-6D33-4DCD-AE9E-C3ECFD960B73}"/>
              </a:ext>
            </a:extLst>
          </p:cNvPr>
          <p:cNvCxnSpPr>
            <a:cxnSpLocks/>
          </p:cNvCxnSpPr>
          <p:nvPr/>
        </p:nvCxnSpPr>
        <p:spPr>
          <a:xfrm flipH="1">
            <a:off x="7745336" y="4941510"/>
            <a:ext cx="584436" cy="5547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1" name="Connecteur droit avec flèche 160">
            <a:extLst>
              <a:ext uri="{FF2B5EF4-FFF2-40B4-BE49-F238E27FC236}">
                <a16:creationId xmlns:a16="http://schemas.microsoft.com/office/drawing/2014/main" id="{25EBD6B1-5D8E-4F03-BEF3-C83848A6ED65}"/>
              </a:ext>
            </a:extLst>
          </p:cNvPr>
          <p:cNvCxnSpPr>
            <a:cxnSpLocks/>
          </p:cNvCxnSpPr>
          <p:nvPr/>
        </p:nvCxnSpPr>
        <p:spPr>
          <a:xfrm>
            <a:off x="8330103" y="4941510"/>
            <a:ext cx="197405" cy="7935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ZoneTexte 167">
            <a:extLst>
              <a:ext uri="{FF2B5EF4-FFF2-40B4-BE49-F238E27FC236}">
                <a16:creationId xmlns:a16="http://schemas.microsoft.com/office/drawing/2014/main" id="{5F8B49AD-1555-4DE9-99B7-785DD041D0FE}"/>
              </a:ext>
            </a:extLst>
          </p:cNvPr>
          <p:cNvSpPr txBox="1"/>
          <p:nvPr/>
        </p:nvSpPr>
        <p:spPr>
          <a:xfrm>
            <a:off x="3136733" y="6198554"/>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pic>
        <p:nvPicPr>
          <p:cNvPr id="172" name="Image 171">
            <a:extLst>
              <a:ext uri="{FF2B5EF4-FFF2-40B4-BE49-F238E27FC236}">
                <a16:creationId xmlns:a16="http://schemas.microsoft.com/office/drawing/2014/main" id="{60E150F8-0752-426C-B48D-378F8DE24E2B}"/>
              </a:ext>
            </a:extLst>
          </p:cNvPr>
          <p:cNvPicPr>
            <a:picLocks noChangeAspect="1"/>
          </p:cNvPicPr>
          <p:nvPr/>
        </p:nvPicPr>
        <p:blipFill>
          <a:blip r:embed="rId5"/>
          <a:stretch>
            <a:fillRect/>
          </a:stretch>
        </p:blipFill>
        <p:spPr>
          <a:xfrm>
            <a:off x="265153" y="3560276"/>
            <a:ext cx="486691" cy="464491"/>
          </a:xfrm>
          <a:prstGeom prst="rect">
            <a:avLst/>
          </a:prstGeom>
        </p:spPr>
      </p:pic>
      <p:pic>
        <p:nvPicPr>
          <p:cNvPr id="173" name="Image 172">
            <a:extLst>
              <a:ext uri="{FF2B5EF4-FFF2-40B4-BE49-F238E27FC236}">
                <a16:creationId xmlns:a16="http://schemas.microsoft.com/office/drawing/2014/main" id="{4FED49B6-CDD0-4077-B395-2FE0D3A30E0E}"/>
              </a:ext>
            </a:extLst>
          </p:cNvPr>
          <p:cNvPicPr>
            <a:picLocks noChangeAspect="1"/>
          </p:cNvPicPr>
          <p:nvPr/>
        </p:nvPicPr>
        <p:blipFill>
          <a:blip r:embed="rId5"/>
          <a:stretch>
            <a:fillRect/>
          </a:stretch>
        </p:blipFill>
        <p:spPr>
          <a:xfrm>
            <a:off x="265153" y="4836738"/>
            <a:ext cx="486691" cy="464491"/>
          </a:xfrm>
          <a:prstGeom prst="rect">
            <a:avLst/>
          </a:prstGeom>
        </p:spPr>
      </p:pic>
      <p:sp>
        <p:nvSpPr>
          <p:cNvPr id="174" name="Rectangle 173">
            <a:extLst>
              <a:ext uri="{FF2B5EF4-FFF2-40B4-BE49-F238E27FC236}">
                <a16:creationId xmlns:a16="http://schemas.microsoft.com/office/drawing/2014/main" id="{2623498F-4661-4DD7-921E-53892098D035}"/>
              </a:ext>
            </a:extLst>
          </p:cNvPr>
          <p:cNvSpPr/>
          <p:nvPr/>
        </p:nvSpPr>
        <p:spPr>
          <a:xfrm>
            <a:off x="5138377" y="1478251"/>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sp>
        <p:nvSpPr>
          <p:cNvPr id="176" name="Rectangle 175">
            <a:extLst>
              <a:ext uri="{FF2B5EF4-FFF2-40B4-BE49-F238E27FC236}">
                <a16:creationId xmlns:a16="http://schemas.microsoft.com/office/drawing/2014/main" id="{AE38B06B-3042-478D-9F36-0902455CFC9E}"/>
              </a:ext>
            </a:extLst>
          </p:cNvPr>
          <p:cNvSpPr/>
          <p:nvPr/>
        </p:nvSpPr>
        <p:spPr>
          <a:xfrm>
            <a:off x="7807808" y="1478372"/>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cxnSp>
        <p:nvCxnSpPr>
          <p:cNvPr id="177" name="Connecteur droit avec flèche 176">
            <a:extLst>
              <a:ext uri="{FF2B5EF4-FFF2-40B4-BE49-F238E27FC236}">
                <a16:creationId xmlns:a16="http://schemas.microsoft.com/office/drawing/2014/main" id="{578D87B7-6542-4230-885D-B8F04ABD3398}"/>
              </a:ext>
            </a:extLst>
          </p:cNvPr>
          <p:cNvCxnSpPr>
            <a:cxnSpLocks/>
            <a:stCxn id="168" idx="3"/>
          </p:cNvCxnSpPr>
          <p:nvPr/>
        </p:nvCxnSpPr>
        <p:spPr>
          <a:xfrm flipV="1">
            <a:off x="4039544" y="6152393"/>
            <a:ext cx="297830" cy="2000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eur droit avec flèche 181">
            <a:extLst>
              <a:ext uri="{FF2B5EF4-FFF2-40B4-BE49-F238E27FC236}">
                <a16:creationId xmlns:a16="http://schemas.microsoft.com/office/drawing/2014/main" id="{EC6495AF-040C-4671-8DBE-A1F74730E343}"/>
              </a:ext>
            </a:extLst>
          </p:cNvPr>
          <p:cNvCxnSpPr>
            <a:cxnSpLocks/>
            <a:stCxn id="168" idx="3"/>
          </p:cNvCxnSpPr>
          <p:nvPr/>
        </p:nvCxnSpPr>
        <p:spPr>
          <a:xfrm>
            <a:off x="4039544" y="6352443"/>
            <a:ext cx="297830" cy="20004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ZoneTexte 184">
            <a:extLst>
              <a:ext uri="{FF2B5EF4-FFF2-40B4-BE49-F238E27FC236}">
                <a16:creationId xmlns:a16="http://schemas.microsoft.com/office/drawing/2014/main" id="{8EA91DC6-AB06-40E3-A9DC-1F71421A5CED}"/>
              </a:ext>
            </a:extLst>
          </p:cNvPr>
          <p:cNvSpPr txBox="1"/>
          <p:nvPr/>
        </p:nvSpPr>
        <p:spPr>
          <a:xfrm>
            <a:off x="4612522" y="5897854"/>
            <a:ext cx="10438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a:t>
            </a:r>
          </a:p>
        </p:txBody>
      </p:sp>
      <p:sp>
        <p:nvSpPr>
          <p:cNvPr id="186" name="ZoneTexte 185">
            <a:extLst>
              <a:ext uri="{FF2B5EF4-FFF2-40B4-BE49-F238E27FC236}">
                <a16:creationId xmlns:a16="http://schemas.microsoft.com/office/drawing/2014/main" id="{4FE4E1FE-267F-4892-AA73-21D0C4EA56EA}"/>
              </a:ext>
            </a:extLst>
          </p:cNvPr>
          <p:cNvSpPr txBox="1"/>
          <p:nvPr/>
        </p:nvSpPr>
        <p:spPr>
          <a:xfrm>
            <a:off x="4612522" y="6527292"/>
            <a:ext cx="134203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non alloué</a:t>
            </a:r>
          </a:p>
        </p:txBody>
      </p:sp>
      <p:sp>
        <p:nvSpPr>
          <p:cNvPr id="206" name="Ellipse 205">
            <a:extLst>
              <a:ext uri="{FF2B5EF4-FFF2-40B4-BE49-F238E27FC236}">
                <a16:creationId xmlns:a16="http://schemas.microsoft.com/office/drawing/2014/main" id="{64E24F58-76B1-4AC0-9103-9742EAF48BE2}"/>
              </a:ext>
            </a:extLst>
          </p:cNvPr>
          <p:cNvSpPr/>
          <p:nvPr/>
        </p:nvSpPr>
        <p:spPr>
          <a:xfrm>
            <a:off x="4439319" y="6576435"/>
            <a:ext cx="184319" cy="184319"/>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8C60A892-A669-443F-BF0F-EB9D2CB58E1E}"/>
              </a:ext>
            </a:extLst>
          </p:cNvPr>
          <p:cNvSpPr/>
          <p:nvPr/>
        </p:nvSpPr>
        <p:spPr>
          <a:xfrm>
            <a:off x="4439319" y="5942625"/>
            <a:ext cx="184319" cy="184319"/>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3912CF1E-5570-4E8B-AB2A-D46799E1AA50}"/>
              </a:ext>
            </a:extLst>
          </p:cNvPr>
          <p:cNvSpPr txBox="1"/>
          <p:nvPr/>
        </p:nvSpPr>
        <p:spPr>
          <a:xfrm>
            <a:off x="354676" y="178170"/>
            <a:ext cx="178766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Introduction</a:t>
            </a:r>
          </a:p>
        </p:txBody>
      </p:sp>
      <p:cxnSp>
        <p:nvCxnSpPr>
          <p:cNvPr id="63" name="Connecteur droit 62">
            <a:extLst>
              <a:ext uri="{FF2B5EF4-FFF2-40B4-BE49-F238E27FC236}">
                <a16:creationId xmlns:a16="http://schemas.microsoft.com/office/drawing/2014/main" id="{327C2BF2-2C97-4266-A558-B5336C0B07FF}"/>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64" name="ZoneTexte 63">
            <a:extLst>
              <a:ext uri="{FF2B5EF4-FFF2-40B4-BE49-F238E27FC236}">
                <a16:creationId xmlns:a16="http://schemas.microsoft.com/office/drawing/2014/main" id="{E709C371-F4D6-4920-A811-23152C0F14B7}"/>
              </a:ext>
            </a:extLst>
          </p:cNvPr>
          <p:cNvSpPr txBox="1"/>
          <p:nvPr/>
        </p:nvSpPr>
        <p:spPr>
          <a:xfrm>
            <a:off x="354676" y="873044"/>
            <a:ext cx="151836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démarche</a:t>
            </a:r>
          </a:p>
        </p:txBody>
      </p:sp>
      <p:sp>
        <p:nvSpPr>
          <p:cNvPr id="7" name="Forme libre : forme 6">
            <a:extLst>
              <a:ext uri="{FF2B5EF4-FFF2-40B4-BE49-F238E27FC236}">
                <a16:creationId xmlns:a16="http://schemas.microsoft.com/office/drawing/2014/main" id="{3DC6FFDC-728B-4D90-A285-0585B744BBF9}"/>
              </a:ext>
            </a:extLst>
          </p:cNvPr>
          <p:cNvSpPr/>
          <p:nvPr/>
        </p:nvSpPr>
        <p:spPr>
          <a:xfrm>
            <a:off x="4748418" y="1258711"/>
            <a:ext cx="265438" cy="169333"/>
          </a:xfrm>
          <a:custGeom>
            <a:avLst/>
            <a:gdLst>
              <a:gd name="connsiteX0" fmla="*/ 0 w 265438"/>
              <a:gd name="connsiteY0" fmla="*/ 0 h 169333"/>
              <a:gd name="connsiteX1" fmla="*/ 231423 w 265438"/>
              <a:gd name="connsiteY1" fmla="*/ 39511 h 169333"/>
              <a:gd name="connsiteX2" fmla="*/ 259645 w 265438"/>
              <a:gd name="connsiteY2" fmla="*/ 169333 h 169333"/>
            </a:gdLst>
            <a:ahLst/>
            <a:cxnLst>
              <a:cxn ang="0">
                <a:pos x="connsiteX0" y="connsiteY0"/>
              </a:cxn>
              <a:cxn ang="0">
                <a:pos x="connsiteX1" y="connsiteY1"/>
              </a:cxn>
              <a:cxn ang="0">
                <a:pos x="connsiteX2" y="connsiteY2"/>
              </a:cxn>
            </a:cxnLst>
            <a:rect l="l" t="t" r="r" b="b"/>
            <a:pathLst>
              <a:path w="265438" h="169333">
                <a:moveTo>
                  <a:pt x="0" y="0"/>
                </a:moveTo>
                <a:cubicBezTo>
                  <a:pt x="94074" y="5644"/>
                  <a:pt x="188149" y="11289"/>
                  <a:pt x="231423" y="39511"/>
                </a:cubicBezTo>
                <a:cubicBezTo>
                  <a:pt x="274697" y="67733"/>
                  <a:pt x="267171" y="118533"/>
                  <a:pt x="259645" y="169333"/>
                </a:cubicBezTo>
              </a:path>
            </a:pathLst>
          </a:cu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8" name="Image 7">
            <a:extLst>
              <a:ext uri="{FF2B5EF4-FFF2-40B4-BE49-F238E27FC236}">
                <a16:creationId xmlns:a16="http://schemas.microsoft.com/office/drawing/2014/main" id="{34C0B50F-6492-41B8-BBB6-67CE7C58DC08}"/>
              </a:ext>
            </a:extLst>
          </p:cNvPr>
          <p:cNvPicPr>
            <a:picLocks noChangeAspect="1"/>
          </p:cNvPicPr>
          <p:nvPr/>
        </p:nvPicPr>
        <p:blipFill>
          <a:blip r:embed="rId6"/>
          <a:stretch>
            <a:fillRect/>
          </a:stretch>
        </p:blipFill>
        <p:spPr>
          <a:xfrm>
            <a:off x="265153" y="6102451"/>
            <a:ext cx="399599" cy="462783"/>
          </a:xfrm>
          <a:prstGeom prst="rect">
            <a:avLst/>
          </a:prstGeom>
        </p:spPr>
      </p:pic>
      <p:sp>
        <p:nvSpPr>
          <p:cNvPr id="72" name="Ellipse 71">
            <a:extLst>
              <a:ext uri="{FF2B5EF4-FFF2-40B4-BE49-F238E27FC236}">
                <a16:creationId xmlns:a16="http://schemas.microsoft.com/office/drawing/2014/main" id="{713F02F7-8173-4486-AD81-05F53F12D776}"/>
              </a:ext>
            </a:extLst>
          </p:cNvPr>
          <p:cNvSpPr/>
          <p:nvPr/>
        </p:nvSpPr>
        <p:spPr>
          <a:xfrm>
            <a:off x="4439319" y="6259530"/>
            <a:ext cx="184319" cy="184319"/>
          </a:xfrm>
          <a:prstGeom prst="ellips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3" name="Connecteur droit avec flèche 72">
            <a:extLst>
              <a:ext uri="{FF2B5EF4-FFF2-40B4-BE49-F238E27FC236}">
                <a16:creationId xmlns:a16="http://schemas.microsoft.com/office/drawing/2014/main" id="{1350ACB5-86DF-4A28-A3DA-52EB549EE5B0}"/>
              </a:ext>
            </a:extLst>
          </p:cNvPr>
          <p:cNvCxnSpPr>
            <a:cxnSpLocks/>
            <a:stCxn id="168" idx="3"/>
          </p:cNvCxnSpPr>
          <p:nvPr/>
        </p:nvCxnSpPr>
        <p:spPr>
          <a:xfrm>
            <a:off x="4039544" y="6352443"/>
            <a:ext cx="2978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6" name="ZoneTexte 75">
            <a:extLst>
              <a:ext uri="{FF2B5EF4-FFF2-40B4-BE49-F238E27FC236}">
                <a16:creationId xmlns:a16="http://schemas.microsoft.com/office/drawing/2014/main" id="{68A8E8F9-91A9-4E98-A6CA-D98F02B2EC6F}"/>
              </a:ext>
            </a:extLst>
          </p:cNvPr>
          <p:cNvSpPr txBox="1"/>
          <p:nvPr/>
        </p:nvSpPr>
        <p:spPr>
          <a:xfrm>
            <a:off x="4612522" y="6212573"/>
            <a:ext cx="214353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 sous conditions</a:t>
            </a:r>
          </a:p>
        </p:txBody>
      </p:sp>
      <p:sp>
        <p:nvSpPr>
          <p:cNvPr id="2" name="Espace réservé du numéro de diapositive 1">
            <a:extLst>
              <a:ext uri="{FF2B5EF4-FFF2-40B4-BE49-F238E27FC236}">
                <a16:creationId xmlns:a16="http://schemas.microsoft.com/office/drawing/2014/main" id="{DC4D3051-5CC6-4B0E-BB20-EB6244630E65}"/>
              </a:ext>
            </a:extLst>
          </p:cNvPr>
          <p:cNvSpPr>
            <a:spLocks noGrp="1"/>
          </p:cNvSpPr>
          <p:nvPr>
            <p:ph type="sldNum" sz="quarter" idx="12"/>
          </p:nvPr>
        </p:nvSpPr>
        <p:spPr/>
        <p:txBody>
          <a:bodyPr/>
          <a:lstStyle/>
          <a:p>
            <a:fld id="{50902F5D-93A0-47DA-BFBC-C6664F86D8C4}" type="slidenum">
              <a:rPr lang="fr-FR" smtClean="0"/>
              <a:t>3</a:t>
            </a:fld>
            <a:endParaRPr lang="fr-FR"/>
          </a:p>
        </p:txBody>
      </p:sp>
    </p:spTree>
    <p:extLst>
      <p:ext uri="{BB962C8B-B14F-4D97-AF65-F5344CB8AC3E}">
        <p14:creationId xmlns:p14="http://schemas.microsoft.com/office/powerpoint/2010/main" val="85429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 coins arrondis 200">
            <a:extLst>
              <a:ext uri="{FF2B5EF4-FFF2-40B4-BE49-F238E27FC236}">
                <a16:creationId xmlns:a16="http://schemas.microsoft.com/office/drawing/2014/main" id="{D46FC190-FD65-4E6A-ABD3-25EF72654F26}"/>
              </a:ext>
            </a:extLst>
          </p:cNvPr>
          <p:cNvSpPr/>
          <p:nvPr/>
        </p:nvSpPr>
        <p:spPr>
          <a:xfrm>
            <a:off x="7233688" y="2493674"/>
            <a:ext cx="1784844" cy="4240141"/>
          </a:xfrm>
          <a:prstGeom prst="roundRect">
            <a:avLst>
              <a:gd name="adj" fmla="val 1071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sp>
        <p:nvSpPr>
          <p:cNvPr id="200" name="Rectangle : coins arrondis 199">
            <a:extLst>
              <a:ext uri="{FF2B5EF4-FFF2-40B4-BE49-F238E27FC236}">
                <a16:creationId xmlns:a16="http://schemas.microsoft.com/office/drawing/2014/main" id="{2270FE37-1498-4B02-BDE4-7CE6B284DCC3}"/>
              </a:ext>
            </a:extLst>
          </p:cNvPr>
          <p:cNvSpPr/>
          <p:nvPr/>
        </p:nvSpPr>
        <p:spPr>
          <a:xfrm>
            <a:off x="143507" y="3199458"/>
            <a:ext cx="6659629" cy="3534357"/>
          </a:xfrm>
          <a:prstGeom prst="roundRect">
            <a:avLst>
              <a:gd name="adj" fmla="val 474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6FB65153-88DA-40DB-9A2F-519EA7ED3920}"/>
              </a:ext>
            </a:extLst>
          </p:cNvPr>
          <p:cNvPicPr>
            <a:picLocks noChangeAspect="1"/>
          </p:cNvPicPr>
          <p:nvPr/>
        </p:nvPicPr>
        <p:blipFill>
          <a:blip r:embed="rId2"/>
          <a:stretch>
            <a:fillRect/>
          </a:stretch>
        </p:blipFill>
        <p:spPr>
          <a:xfrm rot="5400000" flipV="1">
            <a:off x="-163221" y="5022074"/>
            <a:ext cx="2890746" cy="288003"/>
          </a:xfrm>
          <a:prstGeom prst="rect">
            <a:avLst/>
          </a:prstGeom>
        </p:spPr>
      </p:pic>
      <p:sp>
        <p:nvSpPr>
          <p:cNvPr id="153" name="Rectangle 152">
            <a:extLst>
              <a:ext uri="{FF2B5EF4-FFF2-40B4-BE49-F238E27FC236}">
                <a16:creationId xmlns:a16="http://schemas.microsoft.com/office/drawing/2014/main" id="{AA1621D8-4A2C-44AA-9D2B-93361D908A3B}"/>
              </a:ext>
            </a:extLst>
          </p:cNvPr>
          <p:cNvSpPr/>
          <p:nvPr/>
        </p:nvSpPr>
        <p:spPr>
          <a:xfrm>
            <a:off x="1138152" y="4876344"/>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Connecteur droit avec flèche 87">
            <a:extLst>
              <a:ext uri="{FF2B5EF4-FFF2-40B4-BE49-F238E27FC236}">
                <a16:creationId xmlns:a16="http://schemas.microsoft.com/office/drawing/2014/main" id="{24B9459A-CA10-4BD3-929A-67EC56F6FEC7}"/>
              </a:ext>
            </a:extLst>
          </p:cNvPr>
          <p:cNvCxnSpPr>
            <a:cxnSpLocks/>
          </p:cNvCxnSpPr>
          <p:nvPr/>
        </p:nvCxnSpPr>
        <p:spPr>
          <a:xfrm flipH="1">
            <a:off x="6591233" y="3060927"/>
            <a:ext cx="1749587" cy="65908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6" name="Image 85">
            <a:extLst>
              <a:ext uri="{FF2B5EF4-FFF2-40B4-BE49-F238E27FC236}">
                <a16:creationId xmlns:a16="http://schemas.microsoft.com/office/drawing/2014/main" id="{2FF6B63C-7193-47AE-8965-3AC4A243E9AC}"/>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21493" y="4593561"/>
            <a:ext cx="612240" cy="607259"/>
          </a:xfrm>
          <a:prstGeom prst="rect">
            <a:avLst/>
          </a:prstGeom>
        </p:spPr>
      </p:pic>
      <p:sp>
        <p:nvSpPr>
          <p:cNvPr id="87" name="ZoneTexte 86">
            <a:extLst>
              <a:ext uri="{FF2B5EF4-FFF2-40B4-BE49-F238E27FC236}">
                <a16:creationId xmlns:a16="http://schemas.microsoft.com/office/drawing/2014/main" id="{41863098-8C50-402A-ABF9-26D34657F1BA}"/>
              </a:ext>
            </a:extLst>
          </p:cNvPr>
          <p:cNvSpPr txBox="1"/>
          <p:nvPr/>
        </p:nvSpPr>
        <p:spPr>
          <a:xfrm>
            <a:off x="145699" y="434790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1</a:t>
            </a:r>
          </a:p>
        </p:txBody>
      </p:sp>
      <p:cxnSp>
        <p:nvCxnSpPr>
          <p:cNvPr id="68" name="Connecteur droit avec flèche 67">
            <a:extLst>
              <a:ext uri="{FF2B5EF4-FFF2-40B4-BE49-F238E27FC236}">
                <a16:creationId xmlns:a16="http://schemas.microsoft.com/office/drawing/2014/main" id="{22332A4B-2E48-43A4-BE24-DEEC410FBD63}"/>
              </a:ext>
            </a:extLst>
          </p:cNvPr>
          <p:cNvCxnSpPr>
            <a:cxnSpLocks/>
          </p:cNvCxnSpPr>
          <p:nvPr/>
        </p:nvCxnSpPr>
        <p:spPr>
          <a:xfrm>
            <a:off x="842769" y="489718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Connecteur droit avec flèche 70">
            <a:extLst>
              <a:ext uri="{FF2B5EF4-FFF2-40B4-BE49-F238E27FC236}">
                <a16:creationId xmlns:a16="http://schemas.microsoft.com/office/drawing/2014/main" id="{23FAD7E0-A085-4DD0-B054-07D9B4DB9E25}"/>
              </a:ext>
            </a:extLst>
          </p:cNvPr>
          <p:cNvCxnSpPr>
            <a:cxnSpLocks/>
          </p:cNvCxnSpPr>
          <p:nvPr/>
        </p:nvCxnSpPr>
        <p:spPr>
          <a:xfrm flipH="1">
            <a:off x="6591233" y="5946692"/>
            <a:ext cx="1749587" cy="66286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FE34AD58-E6CD-41E0-B5D3-3E4C0F9A8990}"/>
              </a:ext>
            </a:extLst>
          </p:cNvPr>
          <p:cNvPicPr>
            <a:picLocks noChangeAspect="1"/>
          </p:cNvPicPr>
          <p:nvPr/>
        </p:nvPicPr>
        <p:blipFill>
          <a:blip r:embed="rId4"/>
          <a:stretch>
            <a:fillRect/>
          </a:stretch>
        </p:blipFill>
        <p:spPr>
          <a:xfrm rot="5400000" flipV="1">
            <a:off x="1101087" y="5018383"/>
            <a:ext cx="2890744" cy="294005"/>
          </a:xfrm>
          <a:prstGeom prst="rect">
            <a:avLst/>
          </a:prstGeom>
        </p:spPr>
      </p:pic>
      <p:pic>
        <p:nvPicPr>
          <p:cNvPr id="14" name="Image 13">
            <a:extLst>
              <a:ext uri="{FF2B5EF4-FFF2-40B4-BE49-F238E27FC236}">
                <a16:creationId xmlns:a16="http://schemas.microsoft.com/office/drawing/2014/main" id="{9D5D32B9-E3F5-46A8-9629-F444409F0E9F}"/>
              </a:ext>
            </a:extLst>
          </p:cNvPr>
          <p:cNvPicPr>
            <a:picLocks noChangeAspect="1"/>
          </p:cNvPicPr>
          <p:nvPr/>
        </p:nvPicPr>
        <p:blipFill>
          <a:blip r:embed="rId5"/>
          <a:stretch>
            <a:fillRect/>
          </a:stretch>
        </p:blipFill>
        <p:spPr>
          <a:xfrm rot="5400000" flipV="1">
            <a:off x="2372838" y="5018383"/>
            <a:ext cx="2890744" cy="294005"/>
          </a:xfrm>
          <a:prstGeom prst="rect">
            <a:avLst/>
          </a:prstGeom>
        </p:spPr>
      </p:pic>
      <p:pic>
        <p:nvPicPr>
          <p:cNvPr id="15" name="Image 14">
            <a:extLst>
              <a:ext uri="{FF2B5EF4-FFF2-40B4-BE49-F238E27FC236}">
                <a16:creationId xmlns:a16="http://schemas.microsoft.com/office/drawing/2014/main" id="{2C60B1C9-9946-4BA8-BA8A-5D82260892B7}"/>
              </a:ext>
            </a:extLst>
          </p:cNvPr>
          <p:cNvPicPr>
            <a:picLocks noChangeAspect="1"/>
          </p:cNvPicPr>
          <p:nvPr/>
        </p:nvPicPr>
        <p:blipFill>
          <a:blip r:embed="rId6"/>
          <a:stretch>
            <a:fillRect/>
          </a:stretch>
        </p:blipFill>
        <p:spPr>
          <a:xfrm rot="5400000" flipV="1">
            <a:off x="3687957" y="5021386"/>
            <a:ext cx="2890746" cy="288004"/>
          </a:xfrm>
          <a:prstGeom prst="rect">
            <a:avLst/>
          </a:prstGeom>
        </p:spPr>
      </p:pic>
      <p:pic>
        <p:nvPicPr>
          <p:cNvPr id="85" name="Image 84">
            <a:extLst>
              <a:ext uri="{FF2B5EF4-FFF2-40B4-BE49-F238E27FC236}">
                <a16:creationId xmlns:a16="http://schemas.microsoft.com/office/drawing/2014/main" id="{0AF3BD00-094D-495F-84B6-407E8BC22A88}"/>
              </a:ext>
            </a:extLst>
          </p:cNvPr>
          <p:cNvPicPr>
            <a:picLocks noChangeAspect="1"/>
          </p:cNvPicPr>
          <p:nvPr/>
        </p:nvPicPr>
        <p:blipFill>
          <a:blip r:embed="rId2"/>
          <a:stretch>
            <a:fillRect/>
          </a:stretch>
        </p:blipFill>
        <p:spPr>
          <a:xfrm rot="16200000" flipV="1">
            <a:off x="5006527" y="5022075"/>
            <a:ext cx="2890744" cy="288002"/>
          </a:xfrm>
          <a:prstGeom prst="rect">
            <a:avLst/>
          </a:prstGeom>
        </p:spPr>
      </p:pic>
      <p:pic>
        <p:nvPicPr>
          <p:cNvPr id="16" name="Image 15">
            <a:extLst>
              <a:ext uri="{FF2B5EF4-FFF2-40B4-BE49-F238E27FC236}">
                <a16:creationId xmlns:a16="http://schemas.microsoft.com/office/drawing/2014/main" id="{EA28D8DC-D054-4496-9D27-9E45F4475FD2}"/>
              </a:ext>
            </a:extLst>
          </p:cNvPr>
          <p:cNvPicPr>
            <a:picLocks noChangeAspect="1"/>
          </p:cNvPicPr>
          <p:nvPr/>
        </p:nvPicPr>
        <p:blipFill>
          <a:blip r:embed="rId7"/>
          <a:stretch>
            <a:fillRect/>
          </a:stretch>
        </p:blipFill>
        <p:spPr>
          <a:xfrm rot="5400000">
            <a:off x="6681409" y="4715359"/>
            <a:ext cx="3613920" cy="295096"/>
          </a:xfrm>
          <a:prstGeom prst="rect">
            <a:avLst/>
          </a:prstGeom>
        </p:spPr>
      </p:pic>
      <p:pic>
        <p:nvPicPr>
          <p:cNvPr id="112" name="Image 111">
            <a:extLst>
              <a:ext uri="{FF2B5EF4-FFF2-40B4-BE49-F238E27FC236}">
                <a16:creationId xmlns:a16="http://schemas.microsoft.com/office/drawing/2014/main" id="{CF93698E-9040-4D1C-BD15-171E8CB9687F}"/>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1548715" y="5064716"/>
            <a:ext cx="612240" cy="607259"/>
          </a:xfrm>
          <a:prstGeom prst="rect">
            <a:avLst/>
          </a:prstGeom>
        </p:spPr>
      </p:pic>
      <p:sp>
        <p:nvSpPr>
          <p:cNvPr id="113" name="ZoneTexte 112">
            <a:extLst>
              <a:ext uri="{FF2B5EF4-FFF2-40B4-BE49-F238E27FC236}">
                <a16:creationId xmlns:a16="http://schemas.microsoft.com/office/drawing/2014/main" id="{C7F188A5-09F0-4DC2-877C-51E49B0037AA}"/>
              </a:ext>
            </a:extLst>
          </p:cNvPr>
          <p:cNvSpPr txBox="1"/>
          <p:nvPr/>
        </p:nvSpPr>
        <p:spPr>
          <a:xfrm>
            <a:off x="1449472" y="4819062"/>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2</a:t>
            </a:r>
          </a:p>
        </p:txBody>
      </p:sp>
      <p:pic>
        <p:nvPicPr>
          <p:cNvPr id="117" name="Image 116">
            <a:extLst>
              <a:ext uri="{FF2B5EF4-FFF2-40B4-BE49-F238E27FC236}">
                <a16:creationId xmlns:a16="http://schemas.microsoft.com/office/drawing/2014/main" id="{9D3052F8-BD50-427B-880C-60DFCC1215A6}"/>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791950" y="4897190"/>
            <a:ext cx="612240" cy="607259"/>
          </a:xfrm>
          <a:prstGeom prst="rect">
            <a:avLst/>
          </a:prstGeom>
        </p:spPr>
      </p:pic>
      <p:sp>
        <p:nvSpPr>
          <p:cNvPr id="125" name="ZoneTexte 124">
            <a:extLst>
              <a:ext uri="{FF2B5EF4-FFF2-40B4-BE49-F238E27FC236}">
                <a16:creationId xmlns:a16="http://schemas.microsoft.com/office/drawing/2014/main" id="{56E8A680-A430-4AF3-9D4E-19DBF51C3C6E}"/>
              </a:ext>
            </a:extLst>
          </p:cNvPr>
          <p:cNvSpPr txBox="1"/>
          <p:nvPr/>
        </p:nvSpPr>
        <p:spPr>
          <a:xfrm>
            <a:off x="2716156" y="4651536"/>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3</a:t>
            </a:r>
          </a:p>
        </p:txBody>
      </p:sp>
      <p:cxnSp>
        <p:nvCxnSpPr>
          <p:cNvPr id="126" name="Connecteur droit avec flèche 125">
            <a:extLst>
              <a:ext uri="{FF2B5EF4-FFF2-40B4-BE49-F238E27FC236}">
                <a16:creationId xmlns:a16="http://schemas.microsoft.com/office/drawing/2014/main" id="{A45CF7EC-543B-4812-B13D-9963D2550C61}"/>
              </a:ext>
            </a:extLst>
          </p:cNvPr>
          <p:cNvCxnSpPr>
            <a:cxnSpLocks/>
            <a:stCxn id="117" idx="3"/>
          </p:cNvCxnSpPr>
          <p:nvPr/>
        </p:nvCxnSpPr>
        <p:spPr>
          <a:xfrm flipV="1">
            <a:off x="3404190" y="4402315"/>
            <a:ext cx="243095" cy="79850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1" name="ZoneTexte 130">
            <a:extLst>
              <a:ext uri="{FF2B5EF4-FFF2-40B4-BE49-F238E27FC236}">
                <a16:creationId xmlns:a16="http://schemas.microsoft.com/office/drawing/2014/main" id="{8C969B7D-DA0A-43F1-9A08-232BE98D5E34}"/>
              </a:ext>
            </a:extLst>
          </p:cNvPr>
          <p:cNvSpPr txBox="1"/>
          <p:nvPr/>
        </p:nvSpPr>
        <p:spPr>
          <a:xfrm>
            <a:off x="3970309" y="4252141"/>
            <a:ext cx="861133"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SMOTE 4</a:t>
            </a:r>
          </a:p>
        </p:txBody>
      </p:sp>
      <p:pic>
        <p:nvPicPr>
          <p:cNvPr id="133" name="Image 132">
            <a:extLst>
              <a:ext uri="{FF2B5EF4-FFF2-40B4-BE49-F238E27FC236}">
                <a16:creationId xmlns:a16="http://schemas.microsoft.com/office/drawing/2014/main" id="{38D46ABC-AE5F-4B5B-A25D-DC4293EE1874}"/>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5409366" y="5153931"/>
            <a:ext cx="612240" cy="607259"/>
          </a:xfrm>
          <a:prstGeom prst="rect">
            <a:avLst/>
          </a:prstGeom>
        </p:spPr>
      </p:pic>
      <p:sp>
        <p:nvSpPr>
          <p:cNvPr id="134" name="ZoneTexte 133">
            <a:extLst>
              <a:ext uri="{FF2B5EF4-FFF2-40B4-BE49-F238E27FC236}">
                <a16:creationId xmlns:a16="http://schemas.microsoft.com/office/drawing/2014/main" id="{CF0519A8-7F7D-4ABA-8C4B-4B54D0559BBB}"/>
              </a:ext>
            </a:extLst>
          </p:cNvPr>
          <p:cNvSpPr txBox="1"/>
          <p:nvPr/>
        </p:nvSpPr>
        <p:spPr>
          <a:xfrm>
            <a:off x="5333572" y="490827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5</a:t>
            </a:r>
          </a:p>
        </p:txBody>
      </p:sp>
      <p:pic>
        <p:nvPicPr>
          <p:cNvPr id="137" name="Image 136">
            <a:extLst>
              <a:ext uri="{FF2B5EF4-FFF2-40B4-BE49-F238E27FC236}">
                <a16:creationId xmlns:a16="http://schemas.microsoft.com/office/drawing/2014/main" id="{20B99910-CE9E-46A5-803E-D2534DB85B03}"/>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7442280" y="4200181"/>
            <a:ext cx="612240" cy="607259"/>
          </a:xfrm>
          <a:prstGeom prst="rect">
            <a:avLst/>
          </a:prstGeom>
        </p:spPr>
      </p:pic>
      <p:sp>
        <p:nvSpPr>
          <p:cNvPr id="139" name="ZoneTexte 138">
            <a:extLst>
              <a:ext uri="{FF2B5EF4-FFF2-40B4-BE49-F238E27FC236}">
                <a16:creationId xmlns:a16="http://schemas.microsoft.com/office/drawing/2014/main" id="{806DBF1E-70AF-4F43-A552-19DDEE0531DF}"/>
              </a:ext>
            </a:extLst>
          </p:cNvPr>
          <p:cNvSpPr txBox="1"/>
          <p:nvPr/>
        </p:nvSpPr>
        <p:spPr>
          <a:xfrm>
            <a:off x="7366486" y="395452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6</a:t>
            </a:r>
          </a:p>
        </p:txBody>
      </p:sp>
      <p:cxnSp>
        <p:nvCxnSpPr>
          <p:cNvPr id="140" name="Connecteur droit avec flèche 139">
            <a:extLst>
              <a:ext uri="{FF2B5EF4-FFF2-40B4-BE49-F238E27FC236}">
                <a16:creationId xmlns:a16="http://schemas.microsoft.com/office/drawing/2014/main" id="{2CCBA23E-3451-42C3-9DF2-AD6C63E88998}"/>
              </a:ext>
            </a:extLst>
          </p:cNvPr>
          <p:cNvCxnSpPr>
            <a:cxnSpLocks/>
          </p:cNvCxnSpPr>
          <p:nvPr/>
        </p:nvCxnSpPr>
        <p:spPr>
          <a:xfrm>
            <a:off x="8063556" y="450380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1" name="ZoneTexte 140">
            <a:extLst>
              <a:ext uri="{FF2B5EF4-FFF2-40B4-BE49-F238E27FC236}">
                <a16:creationId xmlns:a16="http://schemas.microsoft.com/office/drawing/2014/main" id="{920CDF0D-7B01-4C31-AF75-AC772CEDBFFE}"/>
              </a:ext>
            </a:extLst>
          </p:cNvPr>
          <p:cNvSpPr txBox="1"/>
          <p:nvPr/>
        </p:nvSpPr>
        <p:spPr>
          <a:xfrm>
            <a:off x="1075204" y="6161198"/>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2" name="ZoneTexte 141">
            <a:extLst>
              <a:ext uri="{FF2B5EF4-FFF2-40B4-BE49-F238E27FC236}">
                <a16:creationId xmlns:a16="http://schemas.microsoft.com/office/drawing/2014/main" id="{A85D60BC-6A4F-4D72-8927-EC9DECE057AB}"/>
              </a:ext>
            </a:extLst>
          </p:cNvPr>
          <p:cNvSpPr txBox="1"/>
          <p:nvPr/>
        </p:nvSpPr>
        <p:spPr>
          <a:xfrm>
            <a:off x="2339511" y="558533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3" name="ZoneTexte 142">
            <a:extLst>
              <a:ext uri="{FF2B5EF4-FFF2-40B4-BE49-F238E27FC236}">
                <a16:creationId xmlns:a16="http://schemas.microsoft.com/office/drawing/2014/main" id="{BA9D68B6-A765-4075-9FAB-4C003AF46EAD}"/>
              </a:ext>
            </a:extLst>
          </p:cNvPr>
          <p:cNvSpPr txBox="1"/>
          <p:nvPr/>
        </p:nvSpPr>
        <p:spPr>
          <a:xfrm>
            <a:off x="3611544" y="500527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4" name="ZoneTexte 143">
            <a:extLst>
              <a:ext uri="{FF2B5EF4-FFF2-40B4-BE49-F238E27FC236}">
                <a16:creationId xmlns:a16="http://schemas.microsoft.com/office/drawing/2014/main" id="{5B60FC56-2E90-4381-BF71-4263BAE6627B}"/>
              </a:ext>
            </a:extLst>
          </p:cNvPr>
          <p:cNvSpPr txBox="1"/>
          <p:nvPr/>
        </p:nvSpPr>
        <p:spPr>
          <a:xfrm>
            <a:off x="4926448" y="4418253"/>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5" name="ZoneTexte 144">
            <a:extLst>
              <a:ext uri="{FF2B5EF4-FFF2-40B4-BE49-F238E27FC236}">
                <a16:creationId xmlns:a16="http://schemas.microsoft.com/office/drawing/2014/main" id="{F7C0A3AB-1775-423A-A2ED-356038FEB7AC}"/>
              </a:ext>
            </a:extLst>
          </p:cNvPr>
          <p:cNvSpPr txBox="1"/>
          <p:nvPr/>
        </p:nvSpPr>
        <p:spPr>
          <a:xfrm>
            <a:off x="6244951" y="3850931"/>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6" name="ZoneTexte 145">
            <a:extLst>
              <a:ext uri="{FF2B5EF4-FFF2-40B4-BE49-F238E27FC236}">
                <a16:creationId xmlns:a16="http://schemas.microsoft.com/office/drawing/2014/main" id="{FC3FCBA9-F045-4FC6-8528-60C3FA30C8A8}"/>
              </a:ext>
            </a:extLst>
          </p:cNvPr>
          <p:cNvSpPr txBox="1"/>
          <p:nvPr/>
        </p:nvSpPr>
        <p:spPr>
          <a:xfrm>
            <a:off x="8279079" y="6113904"/>
            <a:ext cx="47320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test</a:t>
            </a:r>
          </a:p>
        </p:txBody>
      </p:sp>
      <p:sp>
        <p:nvSpPr>
          <p:cNvPr id="147" name="ZoneTexte 146">
            <a:extLst>
              <a:ext uri="{FF2B5EF4-FFF2-40B4-BE49-F238E27FC236}">
                <a16:creationId xmlns:a16="http://schemas.microsoft.com/office/drawing/2014/main" id="{B7AC9A99-5DEB-4626-96CB-1D2953767EAB}"/>
              </a:ext>
            </a:extLst>
          </p:cNvPr>
          <p:cNvSpPr txBox="1"/>
          <p:nvPr/>
        </p:nvSpPr>
        <p:spPr>
          <a:xfrm>
            <a:off x="8105153" y="4058426"/>
            <a:ext cx="761747"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148" name="ZoneTexte 147">
            <a:extLst>
              <a:ext uri="{FF2B5EF4-FFF2-40B4-BE49-F238E27FC236}">
                <a16:creationId xmlns:a16="http://schemas.microsoft.com/office/drawing/2014/main" id="{17CDA2D4-5F00-4336-A5E4-F8B0E9F54184}"/>
              </a:ext>
            </a:extLst>
          </p:cNvPr>
          <p:cNvSpPr txBox="1"/>
          <p:nvPr/>
        </p:nvSpPr>
        <p:spPr>
          <a:xfrm>
            <a:off x="1001097" y="4453270"/>
            <a:ext cx="532518"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train</a:t>
            </a:r>
          </a:p>
        </p:txBody>
      </p:sp>
      <p:sp>
        <p:nvSpPr>
          <p:cNvPr id="155" name="Rectangle 154">
            <a:extLst>
              <a:ext uri="{FF2B5EF4-FFF2-40B4-BE49-F238E27FC236}">
                <a16:creationId xmlns:a16="http://schemas.microsoft.com/office/drawing/2014/main" id="{279CABB7-807E-4A36-B4E5-0470DEFFB341}"/>
              </a:ext>
            </a:extLst>
          </p:cNvPr>
          <p:cNvSpPr/>
          <p:nvPr/>
        </p:nvSpPr>
        <p:spPr>
          <a:xfrm>
            <a:off x="2402459" y="4593562"/>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Rectangle 155">
            <a:extLst>
              <a:ext uri="{FF2B5EF4-FFF2-40B4-BE49-F238E27FC236}">
                <a16:creationId xmlns:a16="http://schemas.microsoft.com/office/drawing/2014/main" id="{6D8380C7-E4C6-40D1-BC66-9EBCC97BF34D}"/>
              </a:ext>
            </a:extLst>
          </p:cNvPr>
          <p:cNvSpPr/>
          <p:nvPr/>
        </p:nvSpPr>
        <p:spPr>
          <a:xfrm>
            <a:off x="2402459" y="6324139"/>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4" name="Connecteur droit avec flèche 113">
            <a:extLst>
              <a:ext uri="{FF2B5EF4-FFF2-40B4-BE49-F238E27FC236}">
                <a16:creationId xmlns:a16="http://schemas.microsoft.com/office/drawing/2014/main" id="{17F2323E-4632-4923-B365-0405748ED829}"/>
              </a:ext>
            </a:extLst>
          </p:cNvPr>
          <p:cNvCxnSpPr>
            <a:cxnSpLocks/>
            <a:stCxn id="112" idx="3"/>
          </p:cNvCxnSpPr>
          <p:nvPr/>
        </p:nvCxnSpPr>
        <p:spPr>
          <a:xfrm flipV="1">
            <a:off x="2160955" y="4769800"/>
            <a:ext cx="204479" cy="5985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7" name="Rectangle 156">
            <a:extLst>
              <a:ext uri="{FF2B5EF4-FFF2-40B4-BE49-F238E27FC236}">
                <a16:creationId xmlns:a16="http://schemas.microsoft.com/office/drawing/2014/main" id="{8272A5FB-6C93-49E3-894D-C502814F7D7C}"/>
              </a:ext>
            </a:extLst>
          </p:cNvPr>
          <p:cNvSpPr/>
          <p:nvPr/>
        </p:nvSpPr>
        <p:spPr>
          <a:xfrm>
            <a:off x="3673681" y="4302532"/>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Rectangle 157">
            <a:extLst>
              <a:ext uri="{FF2B5EF4-FFF2-40B4-BE49-F238E27FC236}">
                <a16:creationId xmlns:a16="http://schemas.microsoft.com/office/drawing/2014/main" id="{49AD438B-1511-4A62-BB43-843D7E27F9C8}"/>
              </a:ext>
            </a:extLst>
          </p:cNvPr>
          <p:cNvSpPr/>
          <p:nvPr/>
        </p:nvSpPr>
        <p:spPr>
          <a:xfrm>
            <a:off x="3673681" y="6021617"/>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158">
            <a:extLst>
              <a:ext uri="{FF2B5EF4-FFF2-40B4-BE49-F238E27FC236}">
                <a16:creationId xmlns:a16="http://schemas.microsoft.com/office/drawing/2014/main" id="{00A07732-F0EF-46D2-AD46-256ED7B25157}"/>
              </a:ext>
            </a:extLst>
          </p:cNvPr>
          <p:cNvSpPr/>
          <p:nvPr/>
        </p:nvSpPr>
        <p:spPr>
          <a:xfrm>
            <a:off x="4989330" y="4013132"/>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ectangle 159">
            <a:extLst>
              <a:ext uri="{FF2B5EF4-FFF2-40B4-BE49-F238E27FC236}">
                <a16:creationId xmlns:a16="http://schemas.microsoft.com/office/drawing/2014/main" id="{953D13E8-49DA-4066-9247-6786C7328CA1}"/>
              </a:ext>
            </a:extLst>
          </p:cNvPr>
          <p:cNvSpPr/>
          <p:nvPr/>
        </p:nvSpPr>
        <p:spPr>
          <a:xfrm>
            <a:off x="4980915" y="5747103"/>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Rectangle 160">
            <a:extLst>
              <a:ext uri="{FF2B5EF4-FFF2-40B4-BE49-F238E27FC236}">
                <a16:creationId xmlns:a16="http://schemas.microsoft.com/office/drawing/2014/main" id="{23558A0E-CA36-40E2-B338-2DF9EA4E475C}"/>
              </a:ext>
            </a:extLst>
          </p:cNvPr>
          <p:cNvSpPr/>
          <p:nvPr/>
        </p:nvSpPr>
        <p:spPr>
          <a:xfrm>
            <a:off x="6307898" y="5457561"/>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5" name="Connecteur droit avec flèche 134">
            <a:extLst>
              <a:ext uri="{FF2B5EF4-FFF2-40B4-BE49-F238E27FC236}">
                <a16:creationId xmlns:a16="http://schemas.microsoft.com/office/drawing/2014/main" id="{7956E43C-7F70-45A4-8F54-D7E03CDF7CEF}"/>
              </a:ext>
            </a:extLst>
          </p:cNvPr>
          <p:cNvCxnSpPr>
            <a:cxnSpLocks/>
          </p:cNvCxnSpPr>
          <p:nvPr/>
        </p:nvCxnSpPr>
        <p:spPr>
          <a:xfrm>
            <a:off x="6030642" y="545755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3" name="Rectangle 162">
            <a:extLst>
              <a:ext uri="{FF2B5EF4-FFF2-40B4-BE49-F238E27FC236}">
                <a16:creationId xmlns:a16="http://schemas.microsoft.com/office/drawing/2014/main" id="{B6DD15B8-FABD-44E7-AF14-D22625A593AD}"/>
              </a:ext>
            </a:extLst>
          </p:cNvPr>
          <p:cNvSpPr/>
          <p:nvPr/>
        </p:nvSpPr>
        <p:spPr>
          <a:xfrm rot="5400000">
            <a:off x="7762999" y="5073774"/>
            <a:ext cx="1450739" cy="295096"/>
          </a:xfrm>
          <a:prstGeom prst="rect">
            <a:avLst/>
          </a:prstGeom>
          <a:pattFill prst="pct75">
            <a:fgClr>
              <a:schemeClr val="accent2"/>
            </a:fgClr>
            <a:bgClr>
              <a:schemeClr val="bg1"/>
            </a:bgClr>
          </a:pattFill>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cxnSp>
        <p:nvCxnSpPr>
          <p:cNvPr id="164" name="Connecteur droit avec flèche 163">
            <a:extLst>
              <a:ext uri="{FF2B5EF4-FFF2-40B4-BE49-F238E27FC236}">
                <a16:creationId xmlns:a16="http://schemas.microsoft.com/office/drawing/2014/main" id="{62465EFB-6922-4809-A716-0F630DD62362}"/>
              </a:ext>
            </a:extLst>
          </p:cNvPr>
          <p:cNvCxnSpPr>
            <a:cxnSpLocks/>
            <a:stCxn id="117" idx="3"/>
          </p:cNvCxnSpPr>
          <p:nvPr/>
        </p:nvCxnSpPr>
        <p:spPr>
          <a:xfrm>
            <a:off x="3404190" y="5200820"/>
            <a:ext cx="231067" cy="8275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Connecteur droit avec flèche 164">
            <a:extLst>
              <a:ext uri="{FF2B5EF4-FFF2-40B4-BE49-F238E27FC236}">
                <a16:creationId xmlns:a16="http://schemas.microsoft.com/office/drawing/2014/main" id="{33C2C8CC-B618-4814-B33A-015B5FFCE880}"/>
              </a:ext>
            </a:extLst>
          </p:cNvPr>
          <p:cNvCxnSpPr>
            <a:cxnSpLocks/>
            <a:stCxn id="112" idx="3"/>
          </p:cNvCxnSpPr>
          <p:nvPr/>
        </p:nvCxnSpPr>
        <p:spPr>
          <a:xfrm>
            <a:off x="2160955" y="5368346"/>
            <a:ext cx="185407" cy="7858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6" name="Image 165">
            <a:extLst>
              <a:ext uri="{FF2B5EF4-FFF2-40B4-BE49-F238E27FC236}">
                <a16:creationId xmlns:a16="http://schemas.microsoft.com/office/drawing/2014/main" id="{43B24265-BBD6-4440-B6D4-BFC7540239C5}"/>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4121575" y="4490519"/>
            <a:ext cx="612240" cy="607259"/>
          </a:xfrm>
          <a:prstGeom prst="rect">
            <a:avLst/>
          </a:prstGeom>
        </p:spPr>
      </p:pic>
      <p:cxnSp>
        <p:nvCxnSpPr>
          <p:cNvPr id="167" name="Connecteur droit avec flèche 166">
            <a:extLst>
              <a:ext uri="{FF2B5EF4-FFF2-40B4-BE49-F238E27FC236}">
                <a16:creationId xmlns:a16="http://schemas.microsoft.com/office/drawing/2014/main" id="{37873D04-FBC8-497C-85BE-5A3467B8A15B}"/>
              </a:ext>
            </a:extLst>
          </p:cNvPr>
          <p:cNvCxnSpPr>
            <a:cxnSpLocks/>
            <a:stCxn id="166" idx="3"/>
          </p:cNvCxnSpPr>
          <p:nvPr/>
        </p:nvCxnSpPr>
        <p:spPr>
          <a:xfrm flipV="1">
            <a:off x="4733815" y="4120776"/>
            <a:ext cx="214872" cy="6733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Connecteur droit avec flèche 167">
            <a:extLst>
              <a:ext uri="{FF2B5EF4-FFF2-40B4-BE49-F238E27FC236}">
                <a16:creationId xmlns:a16="http://schemas.microsoft.com/office/drawing/2014/main" id="{66243884-E6E2-49A9-81E8-FDBD84B3F463}"/>
              </a:ext>
            </a:extLst>
          </p:cNvPr>
          <p:cNvCxnSpPr>
            <a:cxnSpLocks/>
            <a:stCxn id="166" idx="3"/>
          </p:cNvCxnSpPr>
          <p:nvPr/>
        </p:nvCxnSpPr>
        <p:spPr>
          <a:xfrm>
            <a:off x="4733815" y="4794149"/>
            <a:ext cx="191406" cy="8624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9" name="Rectangle 168">
            <a:extLst>
              <a:ext uri="{FF2B5EF4-FFF2-40B4-BE49-F238E27FC236}">
                <a16:creationId xmlns:a16="http://schemas.microsoft.com/office/drawing/2014/main" id="{C3B1B490-559C-492A-B485-C6CB7F975788}"/>
              </a:ext>
            </a:extLst>
          </p:cNvPr>
          <p:cNvSpPr/>
          <p:nvPr/>
        </p:nvSpPr>
        <p:spPr>
          <a:xfrm>
            <a:off x="1138152" y="6551961"/>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Rectangle 169">
            <a:extLst>
              <a:ext uri="{FF2B5EF4-FFF2-40B4-BE49-F238E27FC236}">
                <a16:creationId xmlns:a16="http://schemas.microsoft.com/office/drawing/2014/main" id="{9B7D4DB9-2AAC-47E9-9E07-9ACBE51D8C4B}"/>
              </a:ext>
            </a:extLst>
          </p:cNvPr>
          <p:cNvSpPr/>
          <p:nvPr/>
        </p:nvSpPr>
        <p:spPr>
          <a:xfrm>
            <a:off x="2406589" y="5971623"/>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Rectangle 170">
            <a:extLst>
              <a:ext uri="{FF2B5EF4-FFF2-40B4-BE49-F238E27FC236}">
                <a16:creationId xmlns:a16="http://schemas.microsoft.com/office/drawing/2014/main" id="{76A47C23-DA0D-4247-9D69-B61181D19B9E}"/>
              </a:ext>
            </a:extLst>
          </p:cNvPr>
          <p:cNvSpPr/>
          <p:nvPr/>
        </p:nvSpPr>
        <p:spPr>
          <a:xfrm>
            <a:off x="3672027" y="5392104"/>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Rectangle 174">
            <a:extLst>
              <a:ext uri="{FF2B5EF4-FFF2-40B4-BE49-F238E27FC236}">
                <a16:creationId xmlns:a16="http://schemas.microsoft.com/office/drawing/2014/main" id="{046F8452-07E4-4254-B473-5C4535C789B7}"/>
              </a:ext>
            </a:extLst>
          </p:cNvPr>
          <p:cNvSpPr/>
          <p:nvPr/>
        </p:nvSpPr>
        <p:spPr>
          <a:xfrm>
            <a:off x="4986132" y="4819138"/>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Rectangle 175">
            <a:extLst>
              <a:ext uri="{FF2B5EF4-FFF2-40B4-BE49-F238E27FC236}">
                <a16:creationId xmlns:a16="http://schemas.microsoft.com/office/drawing/2014/main" id="{FDCC0674-8AB6-4E73-B438-31E013D5F5E2}"/>
              </a:ext>
            </a:extLst>
          </p:cNvPr>
          <p:cNvSpPr/>
          <p:nvPr/>
        </p:nvSpPr>
        <p:spPr>
          <a:xfrm>
            <a:off x="6303232" y="4243532"/>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Rectangle 176">
            <a:extLst>
              <a:ext uri="{FF2B5EF4-FFF2-40B4-BE49-F238E27FC236}">
                <a16:creationId xmlns:a16="http://schemas.microsoft.com/office/drawing/2014/main" id="{6A9585E4-BC06-4DDB-A7AD-58A72414B6D7}"/>
              </a:ext>
            </a:extLst>
          </p:cNvPr>
          <p:cNvSpPr/>
          <p:nvPr/>
        </p:nvSpPr>
        <p:spPr>
          <a:xfrm>
            <a:off x="8344107" y="6597867"/>
            <a:ext cx="288000" cy="72000"/>
          </a:xfrm>
          <a:prstGeom prst="rect">
            <a:avLst/>
          </a:prstGeom>
          <a:pattFill prst="pct75">
            <a:fgClr>
              <a:schemeClr val="accent4"/>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185">
            <a:extLst>
              <a:ext uri="{FF2B5EF4-FFF2-40B4-BE49-F238E27FC236}">
                <a16:creationId xmlns:a16="http://schemas.microsoft.com/office/drawing/2014/main" id="{5265D616-9A04-4FC0-B01B-2EE6D369E2EE}"/>
              </a:ext>
            </a:extLst>
          </p:cNvPr>
          <p:cNvSpPr/>
          <p:nvPr/>
        </p:nvSpPr>
        <p:spPr>
          <a:xfrm>
            <a:off x="5149086" y="1676499"/>
            <a:ext cx="288000" cy="666449"/>
          </a:xfrm>
          <a:prstGeom prst="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a:extLst>
              <a:ext uri="{FF2B5EF4-FFF2-40B4-BE49-F238E27FC236}">
                <a16:creationId xmlns:a16="http://schemas.microsoft.com/office/drawing/2014/main" id="{F18C3100-0684-4A05-A9B0-5AF4777FA5EE}"/>
              </a:ext>
            </a:extLst>
          </p:cNvPr>
          <p:cNvSpPr/>
          <p:nvPr/>
        </p:nvSpPr>
        <p:spPr>
          <a:xfrm>
            <a:off x="5149086" y="2338837"/>
            <a:ext cx="288000" cy="666449"/>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Rectangle 189">
            <a:extLst>
              <a:ext uri="{FF2B5EF4-FFF2-40B4-BE49-F238E27FC236}">
                <a16:creationId xmlns:a16="http://schemas.microsoft.com/office/drawing/2014/main" id="{B056F1E5-9AAB-4F22-A46A-61D7536AB7E6}"/>
              </a:ext>
            </a:extLst>
          </p:cNvPr>
          <p:cNvSpPr/>
          <p:nvPr/>
        </p:nvSpPr>
        <p:spPr>
          <a:xfrm>
            <a:off x="1389615" y="1677685"/>
            <a:ext cx="288000" cy="1184616"/>
          </a:xfrm>
          <a:prstGeom prst="rect">
            <a:avLst/>
          </a:prstGeom>
          <a:solidFill>
            <a:schemeClr val="accent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Rectangle 190">
            <a:extLst>
              <a:ext uri="{FF2B5EF4-FFF2-40B4-BE49-F238E27FC236}">
                <a16:creationId xmlns:a16="http://schemas.microsoft.com/office/drawing/2014/main" id="{C7D2E50F-1E4E-4CF5-9827-7BC157430018}"/>
              </a:ext>
            </a:extLst>
          </p:cNvPr>
          <p:cNvSpPr/>
          <p:nvPr/>
        </p:nvSpPr>
        <p:spPr>
          <a:xfrm>
            <a:off x="1389615" y="2743840"/>
            <a:ext cx="288000" cy="118462"/>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ZoneTexte 191">
            <a:extLst>
              <a:ext uri="{FF2B5EF4-FFF2-40B4-BE49-F238E27FC236}">
                <a16:creationId xmlns:a16="http://schemas.microsoft.com/office/drawing/2014/main" id="{3E2EDF2A-F0F0-4FAB-A34F-1F13C16F3B3F}"/>
              </a:ext>
            </a:extLst>
          </p:cNvPr>
          <p:cNvSpPr txBox="1"/>
          <p:nvPr/>
        </p:nvSpPr>
        <p:spPr>
          <a:xfrm>
            <a:off x="5402549" y="2019799"/>
            <a:ext cx="872931"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Target = 0</a:t>
            </a:r>
          </a:p>
        </p:txBody>
      </p:sp>
      <p:sp>
        <p:nvSpPr>
          <p:cNvPr id="193" name="ZoneTexte 192">
            <a:extLst>
              <a:ext uri="{FF2B5EF4-FFF2-40B4-BE49-F238E27FC236}">
                <a16:creationId xmlns:a16="http://schemas.microsoft.com/office/drawing/2014/main" id="{A2BBC6A5-0BE0-4C31-BE82-462FE9462C87}"/>
              </a:ext>
            </a:extLst>
          </p:cNvPr>
          <p:cNvSpPr txBox="1"/>
          <p:nvPr/>
        </p:nvSpPr>
        <p:spPr>
          <a:xfrm>
            <a:off x="5402549" y="2591394"/>
            <a:ext cx="872931"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Target = 1</a:t>
            </a:r>
          </a:p>
        </p:txBody>
      </p:sp>
      <p:sp>
        <p:nvSpPr>
          <p:cNvPr id="194" name="ZoneTexte 193">
            <a:extLst>
              <a:ext uri="{FF2B5EF4-FFF2-40B4-BE49-F238E27FC236}">
                <a16:creationId xmlns:a16="http://schemas.microsoft.com/office/drawing/2014/main" id="{657E4D9A-3C75-42D2-8068-5066758DB686}"/>
              </a:ext>
            </a:extLst>
          </p:cNvPr>
          <p:cNvSpPr txBox="1"/>
          <p:nvPr/>
        </p:nvSpPr>
        <p:spPr>
          <a:xfrm>
            <a:off x="4985682" y="1334386"/>
            <a:ext cx="1035861" cy="276999"/>
          </a:xfrm>
          <a:prstGeom prst="rect">
            <a:avLst/>
          </a:prstGeom>
          <a:noFill/>
        </p:spPr>
        <p:txBody>
          <a:bodyPr wrap="none" rtlCol="0">
            <a:spAutoFit/>
          </a:bodyPr>
          <a:lstStyle/>
          <a:p>
            <a:pPr algn="ctr"/>
            <a:r>
              <a:rPr lang="fr-FR" sz="1200" u="sng" dirty="0">
                <a:latin typeface="Arial" panose="020B0604020202020204" pitchFamily="34" charset="0"/>
                <a:cs typeface="Arial" panose="020B0604020202020204" pitchFamily="34" charset="0"/>
              </a:rPr>
              <a:t>Set équilibré</a:t>
            </a:r>
          </a:p>
        </p:txBody>
      </p:sp>
      <p:sp>
        <p:nvSpPr>
          <p:cNvPr id="195" name="ZoneTexte 194">
            <a:extLst>
              <a:ext uri="{FF2B5EF4-FFF2-40B4-BE49-F238E27FC236}">
                <a16:creationId xmlns:a16="http://schemas.microsoft.com/office/drawing/2014/main" id="{FED81520-3E0F-4986-8BFB-78D94B74B8D1}"/>
              </a:ext>
            </a:extLst>
          </p:cNvPr>
          <p:cNvSpPr txBox="1"/>
          <p:nvPr/>
        </p:nvSpPr>
        <p:spPr>
          <a:xfrm>
            <a:off x="830800" y="1334386"/>
            <a:ext cx="1282723" cy="276999"/>
          </a:xfrm>
          <a:prstGeom prst="rect">
            <a:avLst/>
          </a:prstGeom>
          <a:noFill/>
        </p:spPr>
        <p:txBody>
          <a:bodyPr wrap="none" rtlCol="0">
            <a:spAutoFit/>
          </a:bodyPr>
          <a:lstStyle/>
          <a:p>
            <a:pPr algn="ctr"/>
            <a:r>
              <a:rPr lang="fr-FR" sz="1200" u="sng" dirty="0">
                <a:latin typeface="Arial" panose="020B0604020202020204" pitchFamily="34" charset="0"/>
                <a:cs typeface="Arial" panose="020B0604020202020204" pitchFamily="34" charset="0"/>
              </a:rPr>
              <a:t>Set déséquilibré</a:t>
            </a:r>
          </a:p>
        </p:txBody>
      </p:sp>
      <p:sp>
        <p:nvSpPr>
          <p:cNvPr id="196" name="ZoneTexte 195">
            <a:extLst>
              <a:ext uri="{FF2B5EF4-FFF2-40B4-BE49-F238E27FC236}">
                <a16:creationId xmlns:a16="http://schemas.microsoft.com/office/drawing/2014/main" id="{98B0FBCF-F717-4883-9884-7D41DF6D37D6}"/>
              </a:ext>
            </a:extLst>
          </p:cNvPr>
          <p:cNvSpPr txBox="1"/>
          <p:nvPr/>
        </p:nvSpPr>
        <p:spPr>
          <a:xfrm>
            <a:off x="530415" y="2030907"/>
            <a:ext cx="872931"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Target = 0</a:t>
            </a:r>
          </a:p>
        </p:txBody>
      </p:sp>
      <p:sp>
        <p:nvSpPr>
          <p:cNvPr id="197" name="ZoneTexte 196">
            <a:extLst>
              <a:ext uri="{FF2B5EF4-FFF2-40B4-BE49-F238E27FC236}">
                <a16:creationId xmlns:a16="http://schemas.microsoft.com/office/drawing/2014/main" id="{16746AF8-E9EB-49D5-81E6-3A488F9C9EEF}"/>
              </a:ext>
            </a:extLst>
          </p:cNvPr>
          <p:cNvSpPr txBox="1"/>
          <p:nvPr/>
        </p:nvSpPr>
        <p:spPr>
          <a:xfrm>
            <a:off x="530968" y="2701391"/>
            <a:ext cx="872931"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Target = 1</a:t>
            </a:r>
          </a:p>
        </p:txBody>
      </p:sp>
      <p:sp>
        <p:nvSpPr>
          <p:cNvPr id="198" name="ZoneTexte 197">
            <a:extLst>
              <a:ext uri="{FF2B5EF4-FFF2-40B4-BE49-F238E27FC236}">
                <a16:creationId xmlns:a16="http://schemas.microsoft.com/office/drawing/2014/main" id="{E93ABDDF-31A2-4786-B432-42CC39065756}"/>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202" name="ZoneTexte 201">
            <a:extLst>
              <a:ext uri="{FF2B5EF4-FFF2-40B4-BE49-F238E27FC236}">
                <a16:creationId xmlns:a16="http://schemas.microsoft.com/office/drawing/2014/main" id="{9B0E263A-7339-4D09-AAAB-E6CE99A13E7A}"/>
              </a:ext>
            </a:extLst>
          </p:cNvPr>
          <p:cNvSpPr txBox="1"/>
          <p:nvPr/>
        </p:nvSpPr>
        <p:spPr>
          <a:xfrm>
            <a:off x="1964621" y="3265719"/>
            <a:ext cx="3100529" cy="307777"/>
          </a:xfrm>
          <a:prstGeom prst="rect">
            <a:avLst/>
          </a:prstGeom>
          <a:noFill/>
        </p:spPr>
        <p:txBody>
          <a:bodyPr wrap="none" rtlCol="0">
            <a:spAutoFit/>
          </a:bodyP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sp>
        <p:nvSpPr>
          <p:cNvPr id="203" name="ZoneTexte 202">
            <a:extLst>
              <a:ext uri="{FF2B5EF4-FFF2-40B4-BE49-F238E27FC236}">
                <a16:creationId xmlns:a16="http://schemas.microsoft.com/office/drawing/2014/main" id="{0BA04A85-B33E-4F74-A5F3-32CBD92548EC}"/>
              </a:ext>
            </a:extLst>
          </p:cNvPr>
          <p:cNvSpPr txBox="1"/>
          <p:nvPr/>
        </p:nvSpPr>
        <p:spPr>
          <a:xfrm>
            <a:off x="7426475" y="2569238"/>
            <a:ext cx="1523492" cy="523220"/>
          </a:xfrm>
          <a:prstGeom prst="rect">
            <a:avLst/>
          </a:prstGeom>
          <a:noFill/>
        </p:spPr>
        <p:txBody>
          <a:bodyPr wrap="square" rtlCol="0">
            <a:spAutoFit/>
          </a:bodyP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sp>
        <p:nvSpPr>
          <p:cNvPr id="73" name="ZoneTexte 72">
            <a:extLst>
              <a:ext uri="{FF2B5EF4-FFF2-40B4-BE49-F238E27FC236}">
                <a16:creationId xmlns:a16="http://schemas.microsoft.com/office/drawing/2014/main" id="{1D518ACB-5483-4D94-8DD7-321691F65834}"/>
              </a:ext>
            </a:extLst>
          </p:cNvPr>
          <p:cNvSpPr txBox="1"/>
          <p:nvPr/>
        </p:nvSpPr>
        <p:spPr>
          <a:xfrm>
            <a:off x="354676" y="921336"/>
            <a:ext cx="376256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C. Jeu de données déséquilibré / SMOTE</a:t>
            </a:r>
          </a:p>
        </p:txBody>
      </p:sp>
      <p:cxnSp>
        <p:nvCxnSpPr>
          <p:cNvPr id="80" name="Connecteur droit avec flèche 79">
            <a:extLst>
              <a:ext uri="{FF2B5EF4-FFF2-40B4-BE49-F238E27FC236}">
                <a16:creationId xmlns:a16="http://schemas.microsoft.com/office/drawing/2014/main" id="{FCBED944-F590-4F6A-ABEC-F3B011322CF4}"/>
              </a:ext>
            </a:extLst>
          </p:cNvPr>
          <p:cNvCxnSpPr>
            <a:cxnSpLocks/>
          </p:cNvCxnSpPr>
          <p:nvPr/>
        </p:nvCxnSpPr>
        <p:spPr>
          <a:xfrm flipV="1">
            <a:off x="1801230" y="2664778"/>
            <a:ext cx="3263920" cy="1448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2" name="Image 81">
            <a:extLst>
              <a:ext uri="{FF2B5EF4-FFF2-40B4-BE49-F238E27FC236}">
                <a16:creationId xmlns:a16="http://schemas.microsoft.com/office/drawing/2014/main" id="{0AC95BDC-5A60-4BD6-9B05-CB8F4519BA19}"/>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3074852" y="2079725"/>
            <a:ext cx="612240" cy="607259"/>
          </a:xfrm>
          <a:prstGeom prst="rect">
            <a:avLst/>
          </a:prstGeom>
        </p:spPr>
      </p:pic>
      <p:sp>
        <p:nvSpPr>
          <p:cNvPr id="83" name="ZoneTexte 82">
            <a:extLst>
              <a:ext uri="{FF2B5EF4-FFF2-40B4-BE49-F238E27FC236}">
                <a16:creationId xmlns:a16="http://schemas.microsoft.com/office/drawing/2014/main" id="{14B01179-C317-4729-A25E-615182131BA4}"/>
              </a:ext>
            </a:extLst>
          </p:cNvPr>
          <p:cNvSpPr txBox="1"/>
          <p:nvPr/>
        </p:nvSpPr>
        <p:spPr>
          <a:xfrm>
            <a:off x="3063177" y="1834071"/>
            <a:ext cx="73289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a:t>
            </a:r>
          </a:p>
        </p:txBody>
      </p:sp>
      <p:sp>
        <p:nvSpPr>
          <p:cNvPr id="3" name="Espace réservé du numéro de diapositive 2">
            <a:extLst>
              <a:ext uri="{FF2B5EF4-FFF2-40B4-BE49-F238E27FC236}">
                <a16:creationId xmlns:a16="http://schemas.microsoft.com/office/drawing/2014/main" id="{B407F197-749D-4585-B73F-E68AE3746455}"/>
              </a:ext>
            </a:extLst>
          </p:cNvPr>
          <p:cNvSpPr>
            <a:spLocks noGrp="1"/>
          </p:cNvSpPr>
          <p:nvPr>
            <p:ph type="sldNum" sz="quarter" idx="12"/>
          </p:nvPr>
        </p:nvSpPr>
        <p:spPr/>
        <p:txBody>
          <a:bodyPr/>
          <a:lstStyle/>
          <a:p>
            <a:fld id="{50902F5D-93A0-47DA-BFBC-C6664F86D8C4}" type="slidenum">
              <a:rPr lang="fr-FR" smtClean="0"/>
              <a:t>4</a:t>
            </a:fld>
            <a:endParaRPr lang="fr-FR"/>
          </a:p>
        </p:txBody>
      </p:sp>
    </p:spTree>
    <p:extLst>
      <p:ext uri="{BB962C8B-B14F-4D97-AF65-F5344CB8AC3E}">
        <p14:creationId xmlns:p14="http://schemas.microsoft.com/office/powerpoint/2010/main" val="69432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4D533E27-B346-47E4-A0D0-AFB400478E2F}"/>
              </a:ext>
            </a:extLst>
          </p:cNvPr>
          <p:cNvSpPr/>
          <p:nvPr/>
        </p:nvSpPr>
        <p:spPr>
          <a:xfrm>
            <a:off x="120483" y="3935460"/>
            <a:ext cx="2515473"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sp>
        <p:nvSpPr>
          <p:cNvPr id="75" name="Rectangle : coins arrondis 74">
            <a:extLst>
              <a:ext uri="{FF2B5EF4-FFF2-40B4-BE49-F238E27FC236}">
                <a16:creationId xmlns:a16="http://schemas.microsoft.com/office/drawing/2014/main" id="{55C7D70D-AF7B-4684-B59C-F243CF889636}"/>
              </a:ext>
            </a:extLst>
          </p:cNvPr>
          <p:cNvSpPr/>
          <p:nvPr/>
        </p:nvSpPr>
        <p:spPr>
          <a:xfrm>
            <a:off x="3103455" y="5151114"/>
            <a:ext cx="2463134" cy="669301"/>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sp>
        <p:nvSpPr>
          <p:cNvPr id="34" name="Rectangle : coins arrondis 33">
            <a:extLst>
              <a:ext uri="{FF2B5EF4-FFF2-40B4-BE49-F238E27FC236}">
                <a16:creationId xmlns:a16="http://schemas.microsoft.com/office/drawing/2014/main" id="{BBB98AA8-83FE-42B3-B353-E4ECF7BBEDA4}"/>
              </a:ext>
            </a:extLst>
          </p:cNvPr>
          <p:cNvSpPr/>
          <p:nvPr/>
        </p:nvSpPr>
        <p:spPr>
          <a:xfrm>
            <a:off x="5741346" y="1282595"/>
            <a:ext cx="3079471"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E0B5ED5-8046-48DA-BF3D-474F0A592B66}"/>
              </a:ext>
            </a:extLst>
          </p:cNvPr>
          <p:cNvSpPr/>
          <p:nvPr/>
        </p:nvSpPr>
        <p:spPr>
          <a:xfrm>
            <a:off x="3087016" y="1724775"/>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7C7E200-318F-4501-8204-91D57EDB49AB}"/>
              </a:ext>
            </a:extLst>
          </p:cNvPr>
          <p:cNvSpPr/>
          <p:nvPr/>
        </p:nvSpPr>
        <p:spPr>
          <a:xfrm>
            <a:off x="4370647" y="1724775"/>
            <a:ext cx="1281466" cy="1281466"/>
          </a:xfrm>
          <a:prstGeom prst="rect">
            <a:avLst/>
          </a:prstGeom>
          <a:pattFill prst="ltHorz">
            <a:fgClr>
              <a:srgbClr val="FF0000"/>
            </a:fgClr>
            <a:bgClr>
              <a:schemeClr val="bg1"/>
            </a:bgClr>
          </a:patt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Positive</a:t>
            </a:r>
          </a:p>
        </p:txBody>
      </p:sp>
      <p:sp>
        <p:nvSpPr>
          <p:cNvPr id="39" name="Rectangle 38">
            <a:extLst>
              <a:ext uri="{FF2B5EF4-FFF2-40B4-BE49-F238E27FC236}">
                <a16:creationId xmlns:a16="http://schemas.microsoft.com/office/drawing/2014/main" id="{9880866E-8CF1-4ABB-8A12-9094EB7FFD09}"/>
              </a:ext>
            </a:extLst>
          </p:cNvPr>
          <p:cNvSpPr/>
          <p:nvPr/>
        </p:nvSpPr>
        <p:spPr>
          <a:xfrm>
            <a:off x="4368482" y="3006241"/>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a:latin typeface="Arial" panose="020B0604020202020204" pitchFamily="34" charset="0"/>
                <a:cs typeface="Arial" panose="020B0604020202020204" pitchFamily="34" charset="0"/>
              </a:rPr>
              <a:t>Positive</a:t>
            </a:r>
          </a:p>
        </p:txBody>
      </p:sp>
      <p:sp>
        <p:nvSpPr>
          <p:cNvPr id="40" name="Rectangle 39">
            <a:extLst>
              <a:ext uri="{FF2B5EF4-FFF2-40B4-BE49-F238E27FC236}">
                <a16:creationId xmlns:a16="http://schemas.microsoft.com/office/drawing/2014/main" id="{69915DEA-C254-4C95-85DB-05257314B556}"/>
              </a:ext>
            </a:extLst>
          </p:cNvPr>
          <p:cNvSpPr/>
          <p:nvPr/>
        </p:nvSpPr>
        <p:spPr>
          <a:xfrm>
            <a:off x="3087016" y="3010024"/>
            <a:ext cx="1281466" cy="1281466"/>
          </a:xfrm>
          <a:prstGeom prst="rect">
            <a:avLst/>
          </a:prstGeom>
          <a:pattFill prst="ltVert">
            <a:fgClr>
              <a:srgbClr val="FF0000"/>
            </a:fgClr>
            <a:bgClr>
              <a:schemeClr val="bg1"/>
            </a:bgClr>
          </a:pattFill>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a:t>
            </a: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sp>
        <p:nvSpPr>
          <p:cNvPr id="41" name="ZoneTexte 40">
            <a:extLst>
              <a:ext uri="{FF2B5EF4-FFF2-40B4-BE49-F238E27FC236}">
                <a16:creationId xmlns:a16="http://schemas.microsoft.com/office/drawing/2014/main" id="{30D7C5B5-275E-4DCA-B9FE-90F93EEE00E2}"/>
              </a:ext>
            </a:extLst>
          </p:cNvPr>
          <p:cNvSpPr txBox="1"/>
          <p:nvPr/>
        </p:nvSpPr>
        <p:spPr>
          <a:xfrm>
            <a:off x="5790263" y="1338915"/>
            <a:ext cx="2962821" cy="738664"/>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FP</a:t>
            </a:r>
            <a:r>
              <a:rPr lang="fr-FR" sz="1400" dirty="0">
                <a:latin typeface="Arial" panose="020B0604020202020204" pitchFamily="34" charset="0"/>
                <a:cs typeface="Arial" panose="020B0604020202020204" pitchFamily="34" charset="0"/>
              </a:rPr>
              <a:t> : On </a:t>
            </a:r>
            <a:r>
              <a:rPr lang="fr-FR" sz="1400" b="1" dirty="0">
                <a:solidFill>
                  <a:srgbClr val="00B050"/>
                </a:solidFill>
                <a:latin typeface="Arial" panose="020B0604020202020204" pitchFamily="34" charset="0"/>
                <a:cs typeface="Arial" panose="020B0604020202020204" pitchFamily="34" charset="0"/>
              </a:rPr>
              <a:t>accorde</a:t>
            </a:r>
            <a:r>
              <a:rPr lang="fr-FR" sz="1400" dirty="0">
                <a:latin typeface="Arial" panose="020B0604020202020204" pitchFamily="34" charset="0"/>
                <a:cs typeface="Arial" panose="020B0604020202020204" pitchFamily="34" charset="0"/>
              </a:rPr>
              <a:t> le crédit à un candidat </a:t>
            </a:r>
            <a:r>
              <a:rPr lang="fr-FR" sz="1400" b="1" dirty="0">
                <a:solidFill>
                  <a:srgbClr val="FF0000"/>
                </a:solidFill>
                <a:latin typeface="Arial" panose="020B0604020202020204" pitchFamily="34" charset="0"/>
                <a:cs typeface="Arial" panose="020B0604020202020204" pitchFamily="34" charset="0"/>
              </a:rPr>
              <a:t>non solvable</a:t>
            </a:r>
          </a:p>
          <a:p>
            <a:r>
              <a:rPr lang="fr-FR" sz="1400" b="1" dirty="0">
                <a:solidFill>
                  <a:srgbClr val="FF0000"/>
                </a:solidFill>
                <a:latin typeface="Arial" panose="020B0604020202020204" pitchFamily="34" charset="0"/>
                <a:cs typeface="Arial" panose="020B0604020202020204" pitchFamily="34" charset="0"/>
              </a:rPr>
              <a:t>→ perte d’argent</a:t>
            </a:r>
          </a:p>
        </p:txBody>
      </p:sp>
      <p:sp>
        <p:nvSpPr>
          <p:cNvPr id="46" name="ZoneTexte 45">
            <a:extLst>
              <a:ext uri="{FF2B5EF4-FFF2-40B4-BE49-F238E27FC236}">
                <a16:creationId xmlns:a16="http://schemas.microsoft.com/office/drawing/2014/main" id="{CAED99B0-6F84-4CD9-825D-77BEE1108406}"/>
              </a:ext>
            </a:extLst>
          </p:cNvPr>
          <p:cNvSpPr txBox="1"/>
          <p:nvPr/>
        </p:nvSpPr>
        <p:spPr>
          <a:xfrm>
            <a:off x="124178" y="3969548"/>
            <a:ext cx="2870756" cy="738664"/>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FN</a:t>
            </a:r>
            <a:r>
              <a:rPr lang="fr-FR" sz="1400" dirty="0">
                <a:latin typeface="Arial" panose="020B0604020202020204" pitchFamily="34" charset="0"/>
                <a:cs typeface="Arial" panose="020B0604020202020204" pitchFamily="34" charset="0"/>
              </a:rPr>
              <a:t> : On </a:t>
            </a:r>
            <a:r>
              <a:rPr lang="fr-FR" sz="1400" b="1" dirty="0">
                <a:solidFill>
                  <a:srgbClr val="FF0000"/>
                </a:solidFill>
                <a:latin typeface="Arial" panose="020B0604020202020204" pitchFamily="34" charset="0"/>
                <a:cs typeface="Arial" panose="020B0604020202020204" pitchFamily="34" charset="0"/>
              </a:rPr>
              <a:t>refuse</a:t>
            </a:r>
            <a:r>
              <a:rPr lang="fr-FR" sz="1400" b="1" dirty="0">
                <a:latin typeface="Arial" panose="020B0604020202020204" pitchFamily="34" charset="0"/>
                <a:cs typeface="Arial" panose="020B0604020202020204" pitchFamily="34" charset="0"/>
              </a:rPr>
              <a:t> </a:t>
            </a:r>
            <a:r>
              <a:rPr lang="fr-FR" sz="1400" dirty="0">
                <a:latin typeface="Arial" panose="020B0604020202020204" pitchFamily="34" charset="0"/>
                <a:cs typeface="Arial" panose="020B0604020202020204" pitchFamily="34" charset="0"/>
              </a:rPr>
              <a:t>le crédit à un candidat </a:t>
            </a:r>
            <a:r>
              <a:rPr lang="fr-FR" sz="1400" b="1" dirty="0">
                <a:solidFill>
                  <a:srgbClr val="00B050"/>
                </a:solidFill>
                <a:latin typeface="Arial" panose="020B0604020202020204" pitchFamily="34" charset="0"/>
                <a:cs typeface="Arial" panose="020B0604020202020204" pitchFamily="34" charset="0"/>
              </a:rPr>
              <a:t>solvable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perte de client</a:t>
            </a:r>
          </a:p>
        </p:txBody>
      </p:sp>
      <p:sp>
        <p:nvSpPr>
          <p:cNvPr id="54" name="ZoneTexte 53">
            <a:extLst>
              <a:ext uri="{FF2B5EF4-FFF2-40B4-BE49-F238E27FC236}">
                <a16:creationId xmlns:a16="http://schemas.microsoft.com/office/drawing/2014/main" id="{B0736312-D08C-4352-9596-D04425A19920}"/>
              </a:ext>
            </a:extLst>
          </p:cNvPr>
          <p:cNvSpPr txBox="1"/>
          <p:nvPr/>
        </p:nvSpPr>
        <p:spPr>
          <a:xfrm>
            <a:off x="3186814" y="5224155"/>
            <a:ext cx="2363335"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Evaluer la </a:t>
            </a:r>
            <a:r>
              <a:rPr lang="fr-FR" sz="1400" b="1" dirty="0">
                <a:latin typeface="Arial" panose="020B0604020202020204" pitchFamily="34" charset="0"/>
                <a:cs typeface="Arial" panose="020B0604020202020204" pitchFamily="34" charset="0"/>
              </a:rPr>
              <a:t>perte réelle FP</a:t>
            </a:r>
            <a:r>
              <a:rPr lang="fr-FR" sz="1400" dirty="0">
                <a:latin typeface="Arial" panose="020B0604020202020204" pitchFamily="34" charset="0"/>
                <a:cs typeface="Arial" panose="020B0604020202020204" pitchFamily="34" charset="0"/>
              </a:rPr>
              <a:t> et le </a:t>
            </a:r>
            <a:r>
              <a:rPr lang="fr-FR" sz="1400" b="1" dirty="0">
                <a:latin typeface="Arial" panose="020B0604020202020204" pitchFamily="34" charset="0"/>
                <a:cs typeface="Arial" panose="020B0604020202020204" pitchFamily="34" charset="0"/>
              </a:rPr>
              <a:t>gain</a:t>
            </a:r>
            <a:r>
              <a:rPr lang="fr-FR" sz="1400" dirty="0">
                <a:latin typeface="Arial" panose="020B0604020202020204" pitchFamily="34" charset="0"/>
                <a:cs typeface="Arial" panose="020B0604020202020204" pitchFamily="34" charset="0"/>
              </a:rPr>
              <a:t> </a:t>
            </a:r>
            <a:r>
              <a:rPr lang="fr-FR" sz="1400" b="1" dirty="0">
                <a:latin typeface="Arial" panose="020B0604020202020204" pitchFamily="34" charset="0"/>
                <a:cs typeface="Arial" panose="020B0604020202020204" pitchFamily="34" charset="0"/>
              </a:rPr>
              <a:t>non réalisé FN</a:t>
            </a:r>
          </a:p>
        </p:txBody>
      </p:sp>
      <p:cxnSp>
        <p:nvCxnSpPr>
          <p:cNvPr id="19" name="Connecteur droit 18">
            <a:extLst>
              <a:ext uri="{FF2B5EF4-FFF2-40B4-BE49-F238E27FC236}">
                <a16:creationId xmlns:a16="http://schemas.microsoft.com/office/drawing/2014/main" id="{3A315B25-AA93-48C8-AB1A-C5E60455872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a:extLst>
              <a:ext uri="{FF2B5EF4-FFF2-40B4-BE49-F238E27FC236}">
                <a16:creationId xmlns:a16="http://schemas.microsoft.com/office/drawing/2014/main" id="{E88AE03C-29E0-4AA1-8403-EED182567D17}"/>
              </a:ext>
            </a:extLst>
          </p:cNvPr>
          <p:cNvSpPr txBox="1"/>
          <p:nvPr/>
        </p:nvSpPr>
        <p:spPr>
          <a:xfrm>
            <a:off x="354676" y="921336"/>
            <a:ext cx="180209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fonction coût</a:t>
            </a:r>
          </a:p>
        </p:txBody>
      </p:sp>
      <p:sp>
        <p:nvSpPr>
          <p:cNvPr id="16" name="ZoneTexte 15">
            <a:extLst>
              <a:ext uri="{FF2B5EF4-FFF2-40B4-BE49-F238E27FC236}">
                <a16:creationId xmlns:a16="http://schemas.microsoft.com/office/drawing/2014/main" id="{3E1D82AE-D5AA-43A2-BD35-F341CE62F287}"/>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sp>
        <p:nvSpPr>
          <p:cNvPr id="28" name="ZoneTexte 27">
            <a:extLst>
              <a:ext uri="{FF2B5EF4-FFF2-40B4-BE49-F238E27FC236}">
                <a16:creationId xmlns:a16="http://schemas.microsoft.com/office/drawing/2014/main" id="{2C424455-BA71-44E7-92E7-A6CB7A14B084}"/>
              </a:ext>
            </a:extLst>
          </p:cNvPr>
          <p:cNvSpPr txBox="1"/>
          <p:nvPr/>
        </p:nvSpPr>
        <p:spPr>
          <a:xfrm>
            <a:off x="2140407" y="6059011"/>
            <a:ext cx="4863187" cy="523220"/>
          </a:xfrm>
          <a:prstGeom prst="rect">
            <a:avLst/>
          </a:prstGeom>
          <a:noFill/>
        </p:spPr>
        <p:txBody>
          <a:bodyPr wrap="square" rtlCol="0">
            <a:spAutoFit/>
          </a:bodyPr>
          <a:lstStyle/>
          <a:p>
            <a:pPr algn="ctr"/>
            <a:r>
              <a:rPr lang="fr-FR" sz="1400" dirty="0" err="1">
                <a:latin typeface="Arial" panose="020B0604020202020204" pitchFamily="34" charset="0"/>
                <a:cs typeface="Arial" panose="020B0604020202020204" pitchFamily="34" charset="0"/>
              </a:rPr>
              <a:t>Feature</a:t>
            </a:r>
            <a:r>
              <a:rPr lang="fr-FR" sz="1400" dirty="0">
                <a:latin typeface="Arial" panose="020B0604020202020204" pitchFamily="34" charset="0"/>
                <a:cs typeface="Arial" panose="020B0604020202020204" pitchFamily="34" charset="0"/>
              </a:rPr>
              <a:t> finalement retenue pour la fonction coût :</a:t>
            </a:r>
          </a:p>
          <a:p>
            <a:pPr algn="ctr"/>
            <a:r>
              <a:rPr lang="fr-FR" sz="1400" b="1" dirty="0">
                <a:latin typeface="Arial" panose="020B0604020202020204" pitchFamily="34" charset="0"/>
                <a:cs typeface="Arial" panose="020B0604020202020204" pitchFamily="34" charset="0"/>
              </a:rPr>
              <a:t>AMT_ANNUITY</a:t>
            </a:r>
            <a:r>
              <a:rPr lang="fr-FR" sz="1400" dirty="0">
                <a:latin typeface="Arial" panose="020B0604020202020204" pitchFamily="34" charset="0"/>
                <a:cs typeface="Arial" panose="020B0604020202020204" pitchFamily="34" charset="0"/>
              </a:rPr>
              <a:t>, les intérêts annuels connus du candidat</a:t>
            </a:r>
          </a:p>
        </p:txBody>
      </p:sp>
      <p:sp>
        <p:nvSpPr>
          <p:cNvPr id="78" name="Forme libre : forme 77">
            <a:extLst>
              <a:ext uri="{FF2B5EF4-FFF2-40B4-BE49-F238E27FC236}">
                <a16:creationId xmlns:a16="http://schemas.microsoft.com/office/drawing/2014/main" id="{DB2B76EA-6E0D-4D65-92FC-459BCD7DEB44}"/>
              </a:ext>
            </a:extLst>
          </p:cNvPr>
          <p:cNvSpPr/>
          <p:nvPr/>
        </p:nvSpPr>
        <p:spPr>
          <a:xfrm>
            <a:off x="5655822" y="2235201"/>
            <a:ext cx="2777680" cy="3283879"/>
          </a:xfrm>
          <a:custGeom>
            <a:avLst/>
            <a:gdLst>
              <a:gd name="connsiteX0" fmla="*/ 2286000 w 2777680"/>
              <a:gd name="connsiteY0" fmla="*/ 0 h 3725255"/>
              <a:gd name="connsiteX1" fmla="*/ 2613378 w 2777680"/>
              <a:gd name="connsiteY1" fmla="*/ 3149600 h 3725255"/>
              <a:gd name="connsiteX2" fmla="*/ 0 w 2777680"/>
              <a:gd name="connsiteY2" fmla="*/ 3714045 h 3725255"/>
            </a:gdLst>
            <a:ahLst/>
            <a:cxnLst>
              <a:cxn ang="0">
                <a:pos x="connsiteX0" y="connsiteY0"/>
              </a:cxn>
              <a:cxn ang="0">
                <a:pos x="connsiteX1" y="connsiteY1"/>
              </a:cxn>
              <a:cxn ang="0">
                <a:pos x="connsiteX2" y="connsiteY2"/>
              </a:cxn>
            </a:cxnLst>
            <a:rect l="l" t="t" r="r" b="b"/>
            <a:pathLst>
              <a:path w="2777680" h="3725255">
                <a:moveTo>
                  <a:pt x="2286000" y="0"/>
                </a:moveTo>
                <a:cubicBezTo>
                  <a:pt x="2640189" y="1265296"/>
                  <a:pt x="2994378" y="2530593"/>
                  <a:pt x="2613378" y="3149600"/>
                </a:cubicBezTo>
                <a:cubicBezTo>
                  <a:pt x="2232378" y="3768607"/>
                  <a:pt x="1116189" y="3741326"/>
                  <a:pt x="0" y="3714045"/>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79" name="Forme libre : forme 78">
            <a:extLst>
              <a:ext uri="{FF2B5EF4-FFF2-40B4-BE49-F238E27FC236}">
                <a16:creationId xmlns:a16="http://schemas.microsoft.com/office/drawing/2014/main" id="{04D48ED6-822A-427B-AE74-53B6B408F7C9}"/>
              </a:ext>
            </a:extLst>
          </p:cNvPr>
          <p:cNvSpPr/>
          <p:nvPr/>
        </p:nvSpPr>
        <p:spPr>
          <a:xfrm>
            <a:off x="1639159" y="4797778"/>
            <a:ext cx="1380619" cy="771052"/>
          </a:xfrm>
          <a:custGeom>
            <a:avLst/>
            <a:gdLst>
              <a:gd name="connsiteX0" fmla="*/ 133197 w 1380619"/>
              <a:gd name="connsiteY0" fmla="*/ 0 h 771052"/>
              <a:gd name="connsiteX1" fmla="*/ 116263 w 1380619"/>
              <a:gd name="connsiteY1" fmla="*/ 699911 h 771052"/>
              <a:gd name="connsiteX2" fmla="*/ 1380619 w 1380619"/>
              <a:gd name="connsiteY2" fmla="*/ 711200 h 771052"/>
            </a:gdLst>
            <a:ahLst/>
            <a:cxnLst>
              <a:cxn ang="0">
                <a:pos x="connsiteX0" y="connsiteY0"/>
              </a:cxn>
              <a:cxn ang="0">
                <a:pos x="connsiteX1" y="connsiteY1"/>
              </a:cxn>
              <a:cxn ang="0">
                <a:pos x="connsiteX2" y="connsiteY2"/>
              </a:cxn>
            </a:cxnLst>
            <a:rect l="l" t="t" r="r" b="b"/>
            <a:pathLst>
              <a:path w="1380619" h="771052">
                <a:moveTo>
                  <a:pt x="133197" y="0"/>
                </a:moveTo>
                <a:cubicBezTo>
                  <a:pt x="20778" y="290689"/>
                  <a:pt x="-91641" y="581378"/>
                  <a:pt x="116263" y="699911"/>
                </a:cubicBezTo>
                <a:cubicBezTo>
                  <a:pt x="324167" y="818444"/>
                  <a:pt x="852393" y="764822"/>
                  <a:pt x="1380619" y="711200"/>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2" name="Espace réservé du numéro de diapositive 1">
            <a:extLst>
              <a:ext uri="{FF2B5EF4-FFF2-40B4-BE49-F238E27FC236}">
                <a16:creationId xmlns:a16="http://schemas.microsoft.com/office/drawing/2014/main" id="{FCDB4775-69E0-479F-87E1-5425C1B3B3B2}"/>
              </a:ext>
            </a:extLst>
          </p:cNvPr>
          <p:cNvSpPr>
            <a:spLocks noGrp="1"/>
          </p:cNvSpPr>
          <p:nvPr>
            <p:ph type="sldNum" sz="quarter" idx="12"/>
          </p:nvPr>
        </p:nvSpPr>
        <p:spPr/>
        <p:txBody>
          <a:bodyPr/>
          <a:lstStyle/>
          <a:p>
            <a:fld id="{50902F5D-93A0-47DA-BFBC-C6664F86D8C4}" type="slidenum">
              <a:rPr lang="fr-FR" smtClean="0"/>
              <a:t>5</a:t>
            </a:fld>
            <a:endParaRPr lang="fr-FR"/>
          </a:p>
        </p:txBody>
      </p:sp>
    </p:spTree>
    <p:extLst>
      <p:ext uri="{BB962C8B-B14F-4D97-AF65-F5344CB8AC3E}">
        <p14:creationId xmlns:p14="http://schemas.microsoft.com/office/powerpoint/2010/main" val="415883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 coins arrondis 29">
            <a:extLst>
              <a:ext uri="{FF2B5EF4-FFF2-40B4-BE49-F238E27FC236}">
                <a16:creationId xmlns:a16="http://schemas.microsoft.com/office/drawing/2014/main" id="{0D1E1847-BF8A-43DD-9A68-A1992C6A945E}"/>
              </a:ext>
            </a:extLst>
          </p:cNvPr>
          <p:cNvSpPr/>
          <p:nvPr/>
        </p:nvSpPr>
        <p:spPr>
          <a:xfrm>
            <a:off x="5334683" y="1194480"/>
            <a:ext cx="3706268" cy="5161871"/>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8" name="Rectangle : coins arrondis 27">
            <a:extLst>
              <a:ext uri="{FF2B5EF4-FFF2-40B4-BE49-F238E27FC236}">
                <a16:creationId xmlns:a16="http://schemas.microsoft.com/office/drawing/2014/main" id="{50E01D0B-A538-47A4-B8F2-53089E3B6896}"/>
              </a:ext>
            </a:extLst>
          </p:cNvPr>
          <p:cNvSpPr/>
          <p:nvPr/>
        </p:nvSpPr>
        <p:spPr>
          <a:xfrm>
            <a:off x="265290" y="2314931"/>
            <a:ext cx="4965603" cy="4041420"/>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 Le </a:t>
            </a:r>
            <a:r>
              <a:rPr lang="fr-FR" sz="1400" b="1" dirty="0" err="1">
                <a:latin typeface="Arial" panose="020B0604020202020204" pitchFamily="34" charset="0"/>
                <a:cs typeface="Arial" panose="020B0604020202020204" pitchFamily="34" charset="0"/>
              </a:rPr>
              <a:t>versionnement</a:t>
            </a:r>
            <a:endParaRPr lang="fr-FR" sz="1400" b="1"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5B7BEA43-61C4-4182-896F-11CC9C740FD1}"/>
              </a:ext>
            </a:extLst>
          </p:cNvPr>
          <p:cNvPicPr>
            <a:picLocks noChangeAspect="1"/>
          </p:cNvPicPr>
          <p:nvPr/>
        </p:nvPicPr>
        <p:blipFill>
          <a:blip r:embed="rId2"/>
          <a:stretch>
            <a:fillRect/>
          </a:stretch>
        </p:blipFill>
        <p:spPr>
          <a:xfrm>
            <a:off x="5478434" y="1603681"/>
            <a:ext cx="3477535" cy="4684105"/>
          </a:xfrm>
          <a:prstGeom prst="rect">
            <a:avLst/>
          </a:prstGeom>
        </p:spPr>
      </p:pic>
      <p:pic>
        <p:nvPicPr>
          <p:cNvPr id="20" name="Image 19">
            <a:extLst>
              <a:ext uri="{FF2B5EF4-FFF2-40B4-BE49-F238E27FC236}">
                <a16:creationId xmlns:a16="http://schemas.microsoft.com/office/drawing/2014/main" id="{70BE3CDD-C7D6-4059-9614-2C44834EE734}"/>
              </a:ext>
            </a:extLst>
          </p:cNvPr>
          <p:cNvPicPr>
            <a:picLocks noChangeAspect="1"/>
          </p:cNvPicPr>
          <p:nvPr/>
        </p:nvPicPr>
        <p:blipFill>
          <a:blip r:embed="rId3"/>
          <a:stretch>
            <a:fillRect/>
          </a:stretch>
        </p:blipFill>
        <p:spPr>
          <a:xfrm>
            <a:off x="578164" y="1337523"/>
            <a:ext cx="695566" cy="696262"/>
          </a:xfrm>
          <a:prstGeom prst="rect">
            <a:avLst/>
          </a:prstGeom>
        </p:spPr>
      </p:pic>
      <p:sp>
        <p:nvSpPr>
          <p:cNvPr id="21" name="ZoneTexte 20">
            <a:extLst>
              <a:ext uri="{FF2B5EF4-FFF2-40B4-BE49-F238E27FC236}">
                <a16:creationId xmlns:a16="http://schemas.microsoft.com/office/drawing/2014/main" id="{0D30B410-6EE5-47C9-8B6A-8BEADE3F1D99}"/>
              </a:ext>
            </a:extLst>
          </p:cNvPr>
          <p:cNvSpPr txBox="1"/>
          <p:nvPr/>
        </p:nvSpPr>
        <p:spPr>
          <a:xfrm>
            <a:off x="1312599" y="1547154"/>
            <a:ext cx="2914580"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Git : seule la branche main a été utilisée</a:t>
            </a:r>
          </a:p>
        </p:txBody>
      </p:sp>
      <p:sp>
        <p:nvSpPr>
          <p:cNvPr id="23" name="ZoneTexte 22">
            <a:extLst>
              <a:ext uri="{FF2B5EF4-FFF2-40B4-BE49-F238E27FC236}">
                <a16:creationId xmlns:a16="http://schemas.microsoft.com/office/drawing/2014/main" id="{434E1AB8-93DA-45A7-B1D9-C4B595121C34}"/>
              </a:ext>
            </a:extLst>
          </p:cNvPr>
          <p:cNvSpPr txBox="1"/>
          <p:nvPr/>
        </p:nvSpPr>
        <p:spPr>
          <a:xfrm>
            <a:off x="580555" y="4698357"/>
            <a:ext cx="662361"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GitHub</a:t>
            </a:r>
          </a:p>
        </p:txBody>
      </p:sp>
      <p:pic>
        <p:nvPicPr>
          <p:cNvPr id="24" name="Image 23">
            <a:extLst>
              <a:ext uri="{FF2B5EF4-FFF2-40B4-BE49-F238E27FC236}">
                <a16:creationId xmlns:a16="http://schemas.microsoft.com/office/drawing/2014/main" id="{CC616729-F5E1-4C81-8D67-3A51C19A541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63256" y="3955571"/>
            <a:ext cx="696959" cy="696262"/>
          </a:xfrm>
          <a:prstGeom prst="rect">
            <a:avLst/>
          </a:prstGeom>
        </p:spPr>
      </p:pic>
      <p:cxnSp>
        <p:nvCxnSpPr>
          <p:cNvPr id="25" name="Connecteur droit avec flèche 24">
            <a:extLst>
              <a:ext uri="{FF2B5EF4-FFF2-40B4-BE49-F238E27FC236}">
                <a16:creationId xmlns:a16="http://schemas.microsoft.com/office/drawing/2014/main" id="{2C9455F4-9F16-4B2E-BA49-EDE2869CF418}"/>
              </a:ext>
            </a:extLst>
          </p:cNvPr>
          <p:cNvCxnSpPr>
            <a:cxnSpLocks/>
          </p:cNvCxnSpPr>
          <p:nvPr/>
        </p:nvCxnSpPr>
        <p:spPr>
          <a:xfrm>
            <a:off x="915858" y="2154547"/>
            <a:ext cx="0" cy="16730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369CFC6B-A91D-472A-A6B4-C1743507420C}"/>
              </a:ext>
            </a:extLst>
          </p:cNvPr>
          <p:cNvPicPr>
            <a:picLocks noChangeAspect="1"/>
          </p:cNvPicPr>
          <p:nvPr/>
        </p:nvPicPr>
        <p:blipFill rotWithShape="1">
          <a:blip r:embed="rId5"/>
          <a:srcRect t="7407" b="19177"/>
          <a:stretch/>
        </p:blipFill>
        <p:spPr>
          <a:xfrm>
            <a:off x="1633219" y="2448590"/>
            <a:ext cx="3431752" cy="3782750"/>
          </a:xfrm>
          <a:prstGeom prst="rect">
            <a:avLst/>
          </a:prstGeom>
          <a:effectLst>
            <a:outerShdw blurRad="50800" dist="38100" dir="2700000" algn="tl" rotWithShape="0">
              <a:prstClr val="black">
                <a:alpha val="40000"/>
              </a:prstClr>
            </a:outerShdw>
          </a:effectLst>
        </p:spPr>
      </p:pic>
      <p:sp>
        <p:nvSpPr>
          <p:cNvPr id="14" name="Espace réservé du numéro de diapositive 13">
            <a:extLst>
              <a:ext uri="{FF2B5EF4-FFF2-40B4-BE49-F238E27FC236}">
                <a16:creationId xmlns:a16="http://schemas.microsoft.com/office/drawing/2014/main" id="{F497D4EE-0C11-4995-AFC4-25AF5D4005AE}"/>
              </a:ext>
            </a:extLst>
          </p:cNvPr>
          <p:cNvSpPr>
            <a:spLocks noGrp="1"/>
          </p:cNvSpPr>
          <p:nvPr>
            <p:ph type="sldNum" sz="quarter" idx="12"/>
          </p:nvPr>
        </p:nvSpPr>
        <p:spPr/>
        <p:txBody>
          <a:bodyPr/>
          <a:lstStyle/>
          <a:p>
            <a:fld id="{50902F5D-93A0-47DA-BFBC-C6664F86D8C4}" type="slidenum">
              <a:rPr lang="fr-FR" smtClean="0"/>
              <a:t>6</a:t>
            </a:fld>
            <a:endParaRPr lang="fr-FR"/>
          </a:p>
        </p:txBody>
      </p:sp>
      <p:sp>
        <p:nvSpPr>
          <p:cNvPr id="32" name="ZoneTexte 31">
            <a:extLst>
              <a:ext uri="{FF2B5EF4-FFF2-40B4-BE49-F238E27FC236}">
                <a16:creationId xmlns:a16="http://schemas.microsoft.com/office/drawing/2014/main" id="{2BD65264-7306-4573-88FB-EB8814058700}"/>
              </a:ext>
            </a:extLst>
          </p:cNvPr>
          <p:cNvSpPr txBox="1"/>
          <p:nvPr/>
        </p:nvSpPr>
        <p:spPr>
          <a:xfrm>
            <a:off x="6399509" y="1258117"/>
            <a:ext cx="1635384"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Analyse des </a:t>
            </a:r>
            <a:r>
              <a:rPr lang="fr-FR" sz="1200" dirty="0" err="1">
                <a:latin typeface="Arial" panose="020B0604020202020204" pitchFamily="34" charset="0"/>
                <a:cs typeface="Arial" panose="020B0604020202020204" pitchFamily="34" charset="0"/>
              </a:rPr>
              <a:t>commits</a:t>
            </a:r>
            <a:endParaRPr lang="fr-FR" sz="1200" dirty="0">
              <a:latin typeface="Arial" panose="020B0604020202020204" pitchFamily="34" charset="0"/>
              <a:cs typeface="Arial" panose="020B0604020202020204" pitchFamily="34" charset="0"/>
            </a:endParaRPr>
          </a:p>
        </p:txBody>
      </p:sp>
      <p:sp>
        <p:nvSpPr>
          <p:cNvPr id="36" name="ZoneTexte 35">
            <a:extLst>
              <a:ext uri="{FF2B5EF4-FFF2-40B4-BE49-F238E27FC236}">
                <a16:creationId xmlns:a16="http://schemas.microsoft.com/office/drawing/2014/main" id="{4D9EFA82-FA2F-402E-B7B6-2F82821DBACF}"/>
              </a:ext>
            </a:extLst>
          </p:cNvPr>
          <p:cNvSpPr txBox="1"/>
          <p:nvPr/>
        </p:nvSpPr>
        <p:spPr>
          <a:xfrm>
            <a:off x="1497280" y="6448170"/>
            <a:ext cx="6236003"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Certaines tentatives d’amélioration du </a:t>
            </a:r>
            <a:r>
              <a:rPr lang="fr-FR" sz="1200" dirty="0" err="1">
                <a:latin typeface="Arial" panose="020B0604020202020204" pitchFamily="34" charset="0"/>
                <a:cs typeface="Arial" panose="020B0604020202020204" pitchFamily="34" charset="0"/>
              </a:rPr>
              <a:t>dashboard</a:t>
            </a:r>
            <a:r>
              <a:rPr lang="fr-FR" sz="1200" dirty="0">
                <a:latin typeface="Arial" panose="020B0604020202020204" pitchFamily="34" charset="0"/>
                <a:cs typeface="Arial" panose="020B0604020202020204" pitchFamily="34" charset="0"/>
              </a:rPr>
              <a:t> auraient pu faire l’objet de branches.</a:t>
            </a:r>
          </a:p>
        </p:txBody>
      </p:sp>
    </p:spTree>
    <p:extLst>
      <p:ext uri="{BB962C8B-B14F-4D97-AF65-F5344CB8AC3E}">
        <p14:creationId xmlns:p14="http://schemas.microsoft.com/office/powerpoint/2010/main" val="59594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E. Le choix de l'algorithme</a:t>
            </a:r>
          </a:p>
        </p:txBody>
      </p:sp>
      <p:sp>
        <p:nvSpPr>
          <p:cNvPr id="9" name="ZoneTexte 8">
            <a:extLst>
              <a:ext uri="{FF2B5EF4-FFF2-40B4-BE49-F238E27FC236}">
                <a16:creationId xmlns:a16="http://schemas.microsoft.com/office/drawing/2014/main" id="{39180BF0-A0FD-4BD5-BA55-308F31EDA3DB}"/>
              </a:ext>
            </a:extLst>
          </p:cNvPr>
          <p:cNvSpPr txBox="1"/>
          <p:nvPr/>
        </p:nvSpPr>
        <p:spPr>
          <a:xfrm>
            <a:off x="1748674" y="1457854"/>
            <a:ext cx="1417376"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Random</a:t>
            </a:r>
            <a:r>
              <a:rPr lang="fr-FR" sz="1400" dirty="0">
                <a:latin typeface="Arial" panose="020B0604020202020204" pitchFamily="34" charset="0"/>
                <a:cs typeface="Arial" panose="020B0604020202020204" pitchFamily="34" charset="0"/>
              </a:rPr>
              <a:t> Forest</a:t>
            </a:r>
          </a:p>
        </p:txBody>
      </p:sp>
      <p:sp>
        <p:nvSpPr>
          <p:cNvPr id="11" name="ZoneTexte 10">
            <a:extLst>
              <a:ext uri="{FF2B5EF4-FFF2-40B4-BE49-F238E27FC236}">
                <a16:creationId xmlns:a16="http://schemas.microsoft.com/office/drawing/2014/main" id="{8936D57E-4E20-4B0F-BC6D-FB8098B7692D}"/>
              </a:ext>
            </a:extLst>
          </p:cNvPr>
          <p:cNvSpPr txBox="1"/>
          <p:nvPr/>
        </p:nvSpPr>
        <p:spPr>
          <a:xfrm>
            <a:off x="4203891" y="1457854"/>
            <a:ext cx="1617751"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Gradient </a:t>
            </a:r>
            <a:r>
              <a:rPr lang="fr-FR" sz="1400" dirty="0" err="1">
                <a:latin typeface="Arial" panose="020B0604020202020204" pitchFamily="34" charset="0"/>
                <a:cs typeface="Arial" panose="020B0604020202020204" pitchFamily="34" charset="0"/>
              </a:rPr>
              <a:t>Boosting</a:t>
            </a:r>
            <a:endParaRPr lang="fr-FR" sz="140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09F9EC3C-4D13-4024-B8C7-83D2185733BA}"/>
              </a:ext>
            </a:extLst>
          </p:cNvPr>
          <p:cNvSpPr txBox="1"/>
          <p:nvPr/>
        </p:nvSpPr>
        <p:spPr>
          <a:xfrm>
            <a:off x="7280895" y="1457854"/>
            <a:ext cx="95250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XG Boost</a:t>
            </a:r>
          </a:p>
        </p:txBody>
      </p:sp>
      <p:sp>
        <p:nvSpPr>
          <p:cNvPr id="26" name="ZoneTexte 25">
            <a:extLst>
              <a:ext uri="{FF2B5EF4-FFF2-40B4-BE49-F238E27FC236}">
                <a16:creationId xmlns:a16="http://schemas.microsoft.com/office/drawing/2014/main" id="{FDE534BD-3314-4FB7-9BCE-78BE679BE8D4}"/>
              </a:ext>
            </a:extLst>
          </p:cNvPr>
          <p:cNvSpPr txBox="1"/>
          <p:nvPr/>
        </p:nvSpPr>
        <p:spPr>
          <a:xfrm>
            <a:off x="24984" y="2566850"/>
            <a:ext cx="1193827" cy="646331"/>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Courbe précision - rappel</a:t>
            </a:r>
          </a:p>
        </p:txBody>
      </p:sp>
      <p:sp>
        <p:nvSpPr>
          <p:cNvPr id="27" name="ZoneTexte 26">
            <a:extLst>
              <a:ext uri="{FF2B5EF4-FFF2-40B4-BE49-F238E27FC236}">
                <a16:creationId xmlns:a16="http://schemas.microsoft.com/office/drawing/2014/main" id="{9C553EC3-5953-4506-BD39-D87EACE91F34}"/>
              </a:ext>
            </a:extLst>
          </p:cNvPr>
          <p:cNvSpPr txBox="1"/>
          <p:nvPr/>
        </p:nvSpPr>
        <p:spPr>
          <a:xfrm>
            <a:off x="24984" y="5009756"/>
            <a:ext cx="1193827"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Courbe ROC</a:t>
            </a:r>
          </a:p>
        </p:txBody>
      </p:sp>
      <p:pic>
        <p:nvPicPr>
          <p:cNvPr id="1026" name="Picture 2">
            <a:extLst>
              <a:ext uri="{FF2B5EF4-FFF2-40B4-BE49-F238E27FC236}">
                <a16:creationId xmlns:a16="http://schemas.microsoft.com/office/drawing/2014/main" id="{E33C5132-2C81-4A24-B69F-7B67FB04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575" y="1923629"/>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6108A8A8-332E-44FE-A6A0-AFEEA492C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811" y="4210622"/>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541DE3F-51BE-4E8C-9B68-5031594CF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953" y="1923629"/>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D9DAE97-8E0E-4EBB-8F81-3C03750AC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3189" y="4210622"/>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A0104E2F-624D-4ED8-9BF6-2E3D8E8021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59332" y="1923629"/>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AE81F85-87A2-4D20-9D01-F7CB802D89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7568" y="4215151"/>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3A7AD9C8-727B-4197-8AC4-B65F20A1A094}"/>
              </a:ext>
            </a:extLst>
          </p:cNvPr>
          <p:cNvSpPr txBox="1"/>
          <p:nvPr/>
        </p:nvSpPr>
        <p:spPr>
          <a:xfrm>
            <a:off x="24984" y="6497057"/>
            <a:ext cx="1193827"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Coût minimal</a:t>
            </a:r>
          </a:p>
        </p:txBody>
      </p:sp>
      <p:sp>
        <p:nvSpPr>
          <p:cNvPr id="4" name="Espace réservé du numéro de diapositive 3">
            <a:extLst>
              <a:ext uri="{FF2B5EF4-FFF2-40B4-BE49-F238E27FC236}">
                <a16:creationId xmlns:a16="http://schemas.microsoft.com/office/drawing/2014/main" id="{4FF0B688-BF4B-4D7F-A370-6B64165FA3B5}"/>
              </a:ext>
            </a:extLst>
          </p:cNvPr>
          <p:cNvSpPr>
            <a:spLocks noGrp="1"/>
          </p:cNvSpPr>
          <p:nvPr>
            <p:ph type="sldNum" sz="quarter" idx="12"/>
          </p:nvPr>
        </p:nvSpPr>
        <p:spPr/>
        <p:txBody>
          <a:bodyPr/>
          <a:lstStyle/>
          <a:p>
            <a:fld id="{50902F5D-93A0-47DA-BFBC-C6664F86D8C4}" type="slidenum">
              <a:rPr lang="fr-FR" smtClean="0"/>
              <a:t>7</a:t>
            </a:fld>
            <a:endParaRPr lang="fr-FR"/>
          </a:p>
        </p:txBody>
      </p:sp>
    </p:spTree>
    <p:extLst>
      <p:ext uri="{BB962C8B-B14F-4D97-AF65-F5344CB8AC3E}">
        <p14:creationId xmlns:p14="http://schemas.microsoft.com/office/powerpoint/2010/main" val="2515298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 coins arrondis 45">
            <a:extLst>
              <a:ext uri="{FF2B5EF4-FFF2-40B4-BE49-F238E27FC236}">
                <a16:creationId xmlns:a16="http://schemas.microsoft.com/office/drawing/2014/main" id="{AC92F0BE-477A-4A1F-9967-582850F11B4F}"/>
              </a:ext>
            </a:extLst>
          </p:cNvPr>
          <p:cNvSpPr/>
          <p:nvPr/>
        </p:nvSpPr>
        <p:spPr>
          <a:xfrm>
            <a:off x="4109615" y="1438345"/>
            <a:ext cx="4502088" cy="4962449"/>
          </a:xfrm>
          <a:prstGeom prst="roundRect">
            <a:avLst>
              <a:gd name="adj" fmla="val 362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603F333D-A367-4DE9-8B9F-40E709EE70DD}"/>
              </a:ext>
            </a:extLst>
          </p:cNvPr>
          <p:cNvSpPr/>
          <p:nvPr/>
        </p:nvSpPr>
        <p:spPr>
          <a:xfrm>
            <a:off x="842896" y="1438345"/>
            <a:ext cx="2182682" cy="4330275"/>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4" name="Espace réservé du numéro de diapositive 3">
            <a:extLst>
              <a:ext uri="{FF2B5EF4-FFF2-40B4-BE49-F238E27FC236}">
                <a16:creationId xmlns:a16="http://schemas.microsoft.com/office/drawing/2014/main" id="{338A02D6-880D-4E52-87D8-BC70D1876A81}"/>
              </a:ext>
            </a:extLst>
          </p:cNvPr>
          <p:cNvSpPr>
            <a:spLocks noGrp="1"/>
          </p:cNvSpPr>
          <p:nvPr>
            <p:ph type="sldNum" sz="quarter" idx="12"/>
          </p:nvPr>
        </p:nvSpPr>
        <p:spPr/>
        <p:txBody>
          <a:bodyPr/>
          <a:lstStyle/>
          <a:p>
            <a:fld id="{50902F5D-93A0-47DA-BFBC-C6664F86D8C4}" type="slidenum">
              <a:rPr lang="fr-FR" smtClean="0"/>
              <a:t>8</a:t>
            </a:fld>
            <a:endParaRPr lang="fr-FR"/>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70A8D757-E638-481A-B7F6-919F6AB0A54A}"/>
              </a:ext>
            </a:extLst>
          </p:cNvPr>
          <p:cNvSpPr txBox="1"/>
          <p:nvPr/>
        </p:nvSpPr>
        <p:spPr>
          <a:xfrm>
            <a:off x="354676" y="917190"/>
            <a:ext cx="2022990"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A. Les sections</a:t>
            </a:r>
          </a:p>
        </p:txBody>
      </p:sp>
      <p:sp>
        <p:nvSpPr>
          <p:cNvPr id="23" name="ZoneTexte 22">
            <a:extLst>
              <a:ext uri="{FF2B5EF4-FFF2-40B4-BE49-F238E27FC236}">
                <a16:creationId xmlns:a16="http://schemas.microsoft.com/office/drawing/2014/main" id="{26E508ED-4C4E-4BBF-8F71-3713B62A2644}"/>
              </a:ext>
            </a:extLst>
          </p:cNvPr>
          <p:cNvSpPr txBox="1"/>
          <p:nvPr/>
        </p:nvSpPr>
        <p:spPr>
          <a:xfrm>
            <a:off x="1015694" y="2181478"/>
            <a:ext cx="1852300"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Choix du candidat</a:t>
            </a:r>
          </a:p>
        </p:txBody>
      </p:sp>
      <p:sp>
        <p:nvSpPr>
          <p:cNvPr id="24" name="ZoneTexte 23">
            <a:extLst>
              <a:ext uri="{FF2B5EF4-FFF2-40B4-BE49-F238E27FC236}">
                <a16:creationId xmlns:a16="http://schemas.microsoft.com/office/drawing/2014/main" id="{74E8F549-AD6F-431E-9801-9C225F1F1826}"/>
              </a:ext>
            </a:extLst>
          </p:cNvPr>
          <p:cNvSpPr txBox="1"/>
          <p:nvPr/>
        </p:nvSpPr>
        <p:spPr>
          <a:xfrm>
            <a:off x="1015694" y="3764153"/>
            <a:ext cx="1852300" cy="738664"/>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Ajustement des caractéristiques les plus importantes</a:t>
            </a:r>
          </a:p>
        </p:txBody>
      </p:sp>
      <p:sp>
        <p:nvSpPr>
          <p:cNvPr id="28" name="ZoneTexte 27">
            <a:extLst>
              <a:ext uri="{FF2B5EF4-FFF2-40B4-BE49-F238E27FC236}">
                <a16:creationId xmlns:a16="http://schemas.microsoft.com/office/drawing/2014/main" id="{E22E5F2A-3603-45DA-80AC-694F318B9DF7}"/>
              </a:ext>
            </a:extLst>
          </p:cNvPr>
          <p:cNvSpPr txBox="1"/>
          <p:nvPr/>
        </p:nvSpPr>
        <p:spPr>
          <a:xfrm>
            <a:off x="5437961" y="2181478"/>
            <a:ext cx="1852300"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Evaluation générale</a:t>
            </a:r>
          </a:p>
        </p:txBody>
      </p:sp>
      <p:sp>
        <p:nvSpPr>
          <p:cNvPr id="29" name="ZoneTexte 28">
            <a:extLst>
              <a:ext uri="{FF2B5EF4-FFF2-40B4-BE49-F238E27FC236}">
                <a16:creationId xmlns:a16="http://schemas.microsoft.com/office/drawing/2014/main" id="{F0DA21DC-DBC6-4BE1-B581-70326C3DCC01}"/>
              </a:ext>
            </a:extLst>
          </p:cNvPr>
          <p:cNvSpPr txBox="1"/>
          <p:nvPr/>
        </p:nvSpPr>
        <p:spPr>
          <a:xfrm>
            <a:off x="4380089" y="3598105"/>
            <a:ext cx="3968044"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Positionnement du candidat sur les caractéristiques les plus importantes</a:t>
            </a:r>
          </a:p>
        </p:txBody>
      </p:sp>
      <p:sp>
        <p:nvSpPr>
          <p:cNvPr id="30" name="Rectangle 29">
            <a:extLst>
              <a:ext uri="{FF2B5EF4-FFF2-40B4-BE49-F238E27FC236}">
                <a16:creationId xmlns:a16="http://schemas.microsoft.com/office/drawing/2014/main" id="{33E9B81E-DCF5-479D-BD49-48F3F267C4D9}"/>
              </a:ext>
            </a:extLst>
          </p:cNvPr>
          <p:cNvSpPr/>
          <p:nvPr/>
        </p:nvSpPr>
        <p:spPr>
          <a:xfrm>
            <a:off x="990755" y="1980033"/>
            <a:ext cx="1902176"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1" name="Rectangle 30">
            <a:extLst>
              <a:ext uri="{FF2B5EF4-FFF2-40B4-BE49-F238E27FC236}">
                <a16:creationId xmlns:a16="http://schemas.microsoft.com/office/drawing/2014/main" id="{D5B94041-B3DC-4F1A-A140-65DAABBCAABC}"/>
              </a:ext>
            </a:extLst>
          </p:cNvPr>
          <p:cNvSpPr/>
          <p:nvPr/>
        </p:nvSpPr>
        <p:spPr>
          <a:xfrm>
            <a:off x="990755" y="2755170"/>
            <a:ext cx="1902176" cy="27566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2" name="Rectangle 31">
            <a:extLst>
              <a:ext uri="{FF2B5EF4-FFF2-40B4-BE49-F238E27FC236}">
                <a16:creationId xmlns:a16="http://schemas.microsoft.com/office/drawing/2014/main" id="{CCCE87D6-06D6-4644-9A1A-C5A967954DDF}"/>
              </a:ext>
            </a:extLst>
          </p:cNvPr>
          <p:cNvSpPr/>
          <p:nvPr/>
        </p:nvSpPr>
        <p:spPr>
          <a:xfrm>
            <a:off x="4242262" y="1980033"/>
            <a:ext cx="4218759"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3" name="Rectangle 32">
            <a:extLst>
              <a:ext uri="{FF2B5EF4-FFF2-40B4-BE49-F238E27FC236}">
                <a16:creationId xmlns:a16="http://schemas.microsoft.com/office/drawing/2014/main" id="{C30089C9-F816-4799-B54D-B43698355F89}"/>
              </a:ext>
            </a:extLst>
          </p:cNvPr>
          <p:cNvSpPr/>
          <p:nvPr/>
        </p:nvSpPr>
        <p:spPr>
          <a:xfrm>
            <a:off x="4242262" y="2762226"/>
            <a:ext cx="4218759" cy="219497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4" name="Rectangle 33">
            <a:extLst>
              <a:ext uri="{FF2B5EF4-FFF2-40B4-BE49-F238E27FC236}">
                <a16:creationId xmlns:a16="http://schemas.microsoft.com/office/drawing/2014/main" id="{7EEE5BF3-0910-4FC1-8D51-C1681741FC03}"/>
              </a:ext>
            </a:extLst>
          </p:cNvPr>
          <p:cNvSpPr/>
          <p:nvPr/>
        </p:nvSpPr>
        <p:spPr>
          <a:xfrm>
            <a:off x="4242262" y="5053350"/>
            <a:ext cx="4218759" cy="12068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5" name="ZoneTexte 34">
            <a:extLst>
              <a:ext uri="{FF2B5EF4-FFF2-40B4-BE49-F238E27FC236}">
                <a16:creationId xmlns:a16="http://schemas.microsoft.com/office/drawing/2014/main" id="{7065E8A0-B09F-4DEE-B96B-1292072A7EC7}"/>
              </a:ext>
            </a:extLst>
          </p:cNvPr>
          <p:cNvSpPr txBox="1"/>
          <p:nvPr/>
        </p:nvSpPr>
        <p:spPr>
          <a:xfrm>
            <a:off x="4594578" y="5395167"/>
            <a:ext cx="3539066"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Positionnement du candidat sur une caractéristique au choix</a:t>
            </a:r>
          </a:p>
        </p:txBody>
      </p:sp>
      <p:sp>
        <p:nvSpPr>
          <p:cNvPr id="36" name="ZoneTexte 35">
            <a:extLst>
              <a:ext uri="{FF2B5EF4-FFF2-40B4-BE49-F238E27FC236}">
                <a16:creationId xmlns:a16="http://schemas.microsoft.com/office/drawing/2014/main" id="{F7D49635-06F0-47A2-B6A9-CA76F0967B20}"/>
              </a:ext>
            </a:extLst>
          </p:cNvPr>
          <p:cNvSpPr txBox="1"/>
          <p:nvPr/>
        </p:nvSpPr>
        <p:spPr>
          <a:xfrm>
            <a:off x="930348" y="1505551"/>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Inputs</a:t>
            </a:r>
          </a:p>
        </p:txBody>
      </p:sp>
      <p:sp>
        <p:nvSpPr>
          <p:cNvPr id="37" name="ZoneTexte 36">
            <a:extLst>
              <a:ext uri="{FF2B5EF4-FFF2-40B4-BE49-F238E27FC236}">
                <a16:creationId xmlns:a16="http://schemas.microsoft.com/office/drawing/2014/main" id="{0C52146B-B4C0-4F6E-9245-F2DAF94362F3}"/>
              </a:ext>
            </a:extLst>
          </p:cNvPr>
          <p:cNvSpPr txBox="1"/>
          <p:nvPr/>
        </p:nvSpPr>
        <p:spPr>
          <a:xfrm>
            <a:off x="5340146" y="1481372"/>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Outputs</a:t>
            </a:r>
          </a:p>
        </p:txBody>
      </p:sp>
      <p:cxnSp>
        <p:nvCxnSpPr>
          <p:cNvPr id="42" name="Connecteur droit avec flèche 41">
            <a:extLst>
              <a:ext uri="{FF2B5EF4-FFF2-40B4-BE49-F238E27FC236}">
                <a16:creationId xmlns:a16="http://schemas.microsoft.com/office/drawing/2014/main" id="{C8E580E1-F133-4B0A-95A2-EF1097DA83DF}"/>
              </a:ext>
            </a:extLst>
          </p:cNvPr>
          <p:cNvCxnSpPr>
            <a:cxnSpLocks/>
          </p:cNvCxnSpPr>
          <p:nvPr/>
        </p:nvCxnSpPr>
        <p:spPr>
          <a:xfrm>
            <a:off x="3211689" y="3818339"/>
            <a:ext cx="7732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9364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DEAC2F1-B7F4-4054-8699-E3793499DB1F}"/>
              </a:ext>
            </a:extLst>
          </p:cNvPr>
          <p:cNvSpPr>
            <a:spLocks noGrp="1"/>
          </p:cNvSpPr>
          <p:nvPr>
            <p:ph type="sldNum" sz="quarter" idx="12"/>
          </p:nvPr>
        </p:nvSpPr>
        <p:spPr/>
        <p:txBody>
          <a:bodyPr/>
          <a:lstStyle/>
          <a:p>
            <a:fld id="{50902F5D-93A0-47DA-BFBC-C6664F86D8C4}" type="slidenum">
              <a:rPr lang="fr-FR" smtClean="0"/>
              <a:t>9</a:t>
            </a:fld>
            <a:endParaRPr lang="fr-FR"/>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pic>
        <p:nvPicPr>
          <p:cNvPr id="4" name="Image 3">
            <a:extLst>
              <a:ext uri="{FF2B5EF4-FFF2-40B4-BE49-F238E27FC236}">
                <a16:creationId xmlns:a16="http://schemas.microsoft.com/office/drawing/2014/main" id="{99DC0B50-736E-4CF9-A212-A5D7EA8950A8}"/>
              </a:ext>
            </a:extLst>
          </p:cNvPr>
          <p:cNvPicPr>
            <a:picLocks noChangeAspect="1"/>
          </p:cNvPicPr>
          <p:nvPr/>
        </p:nvPicPr>
        <p:blipFill>
          <a:blip r:embed="rId2"/>
          <a:stretch>
            <a:fillRect/>
          </a:stretch>
        </p:blipFill>
        <p:spPr>
          <a:xfrm>
            <a:off x="115743" y="1467774"/>
            <a:ext cx="5959224" cy="4124615"/>
          </a:xfrm>
          <a:prstGeom prst="rect">
            <a:avLst/>
          </a:prstGeom>
          <a:effectLst>
            <a:outerShdw blurRad="50800" dist="38100" dir="2700000" algn="tl" rotWithShape="0">
              <a:prstClr val="black">
                <a:alpha val="40000"/>
              </a:prstClr>
            </a:outerShdw>
          </a:effectLst>
        </p:spPr>
      </p:pic>
      <p:sp>
        <p:nvSpPr>
          <p:cNvPr id="7" name="ZoneTexte 6">
            <a:extLst>
              <a:ext uri="{FF2B5EF4-FFF2-40B4-BE49-F238E27FC236}">
                <a16:creationId xmlns:a16="http://schemas.microsoft.com/office/drawing/2014/main" id="{B4D63FDA-F758-4996-95E1-234591AC4FD8}"/>
              </a:ext>
            </a:extLst>
          </p:cNvPr>
          <p:cNvSpPr txBox="1"/>
          <p:nvPr/>
        </p:nvSpPr>
        <p:spPr>
          <a:xfrm>
            <a:off x="354676" y="921336"/>
            <a:ext cx="2580899"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E. L’analyse supplémentaire</a:t>
            </a:r>
          </a:p>
        </p:txBody>
      </p:sp>
      <p:sp>
        <p:nvSpPr>
          <p:cNvPr id="8" name="ZoneTexte 7">
            <a:extLst>
              <a:ext uri="{FF2B5EF4-FFF2-40B4-BE49-F238E27FC236}">
                <a16:creationId xmlns:a16="http://schemas.microsoft.com/office/drawing/2014/main" id="{508564FB-6320-4138-B288-4BF211B311DF}"/>
              </a:ext>
            </a:extLst>
          </p:cNvPr>
          <p:cNvSpPr txBox="1"/>
          <p:nvPr/>
        </p:nvSpPr>
        <p:spPr>
          <a:xfrm>
            <a:off x="6258639" y="2265066"/>
            <a:ext cx="2358338" cy="276999"/>
          </a:xfrm>
          <a:prstGeom prst="rect">
            <a:avLst/>
          </a:prstGeom>
          <a:noFill/>
        </p:spPr>
        <p:txBody>
          <a:bodyPr wrap="none" rtlCol="0">
            <a:spAutoFit/>
          </a:bodyPr>
          <a:lstStyle/>
          <a:p>
            <a:r>
              <a:rPr lang="fr-FR" sz="1200" dirty="0" err="1">
                <a:latin typeface="Arial" panose="020B0604020202020204" pitchFamily="34" charset="0"/>
                <a:cs typeface="Arial" panose="020B0604020202020204" pitchFamily="34" charset="0"/>
              </a:rPr>
              <a:t>Feature</a:t>
            </a:r>
            <a:r>
              <a:rPr lang="fr-FR" sz="1200" dirty="0">
                <a:latin typeface="Arial" panose="020B0604020202020204" pitchFamily="34" charset="0"/>
                <a:cs typeface="Arial" panose="020B0604020202020204" pitchFamily="34" charset="0"/>
              </a:rPr>
              <a:t> à choisir par l’utilisateur</a:t>
            </a:r>
          </a:p>
        </p:txBody>
      </p:sp>
      <p:sp>
        <p:nvSpPr>
          <p:cNvPr id="9" name="ZoneTexte 8">
            <a:extLst>
              <a:ext uri="{FF2B5EF4-FFF2-40B4-BE49-F238E27FC236}">
                <a16:creationId xmlns:a16="http://schemas.microsoft.com/office/drawing/2014/main" id="{01DD7AB8-8C5E-42DC-AB46-D913A38EDE83}"/>
              </a:ext>
            </a:extLst>
          </p:cNvPr>
          <p:cNvSpPr txBox="1"/>
          <p:nvPr/>
        </p:nvSpPr>
        <p:spPr>
          <a:xfrm>
            <a:off x="6260514" y="3098727"/>
            <a:ext cx="150874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Boîte à moustache</a:t>
            </a:r>
          </a:p>
        </p:txBody>
      </p:sp>
      <p:sp>
        <p:nvSpPr>
          <p:cNvPr id="10" name="ZoneTexte 9">
            <a:extLst>
              <a:ext uri="{FF2B5EF4-FFF2-40B4-BE49-F238E27FC236}">
                <a16:creationId xmlns:a16="http://schemas.microsoft.com/office/drawing/2014/main" id="{0C2597D5-80D7-4252-A09A-0DC3D81FCBF8}"/>
              </a:ext>
            </a:extLst>
          </p:cNvPr>
          <p:cNvSpPr txBox="1"/>
          <p:nvPr/>
        </p:nvSpPr>
        <p:spPr>
          <a:xfrm>
            <a:off x="6260514" y="3932388"/>
            <a:ext cx="259718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Distribution des candidats acceptés</a:t>
            </a:r>
          </a:p>
        </p:txBody>
      </p:sp>
      <p:sp>
        <p:nvSpPr>
          <p:cNvPr id="13" name="ZoneTexte 12">
            <a:extLst>
              <a:ext uri="{FF2B5EF4-FFF2-40B4-BE49-F238E27FC236}">
                <a16:creationId xmlns:a16="http://schemas.microsoft.com/office/drawing/2014/main" id="{AA7BC3C8-2E96-492F-8CEC-4CA25F0EDFA5}"/>
              </a:ext>
            </a:extLst>
          </p:cNvPr>
          <p:cNvSpPr txBox="1"/>
          <p:nvPr/>
        </p:nvSpPr>
        <p:spPr>
          <a:xfrm>
            <a:off x="6260514" y="4766050"/>
            <a:ext cx="2382383"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Position du candidat sélectionné</a:t>
            </a:r>
          </a:p>
        </p:txBody>
      </p:sp>
      <p:cxnSp>
        <p:nvCxnSpPr>
          <p:cNvPr id="5" name="Connecteur droit avec flèche 4">
            <a:extLst>
              <a:ext uri="{FF2B5EF4-FFF2-40B4-BE49-F238E27FC236}">
                <a16:creationId xmlns:a16="http://schemas.microsoft.com/office/drawing/2014/main" id="{FCAB9643-4484-4107-9216-2A5992EE4040}"/>
              </a:ext>
            </a:extLst>
          </p:cNvPr>
          <p:cNvCxnSpPr>
            <a:cxnSpLocks/>
            <a:stCxn id="8" idx="1"/>
          </p:cNvCxnSpPr>
          <p:nvPr/>
        </p:nvCxnSpPr>
        <p:spPr>
          <a:xfrm flipH="1">
            <a:off x="4803423" y="2403566"/>
            <a:ext cx="145521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eur droit avec flèche 13">
            <a:extLst>
              <a:ext uri="{FF2B5EF4-FFF2-40B4-BE49-F238E27FC236}">
                <a16:creationId xmlns:a16="http://schemas.microsoft.com/office/drawing/2014/main" id="{C0DDEA1D-2A7E-4D07-B6FA-2B1074A95D9C}"/>
              </a:ext>
            </a:extLst>
          </p:cNvPr>
          <p:cNvCxnSpPr>
            <a:cxnSpLocks/>
            <a:stCxn id="9" idx="1"/>
          </p:cNvCxnSpPr>
          <p:nvPr/>
        </p:nvCxnSpPr>
        <p:spPr>
          <a:xfrm flipH="1">
            <a:off x="4758267" y="3237227"/>
            <a:ext cx="150224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CCD50DA2-7751-40E5-8AA0-6D432667C0C1}"/>
              </a:ext>
            </a:extLst>
          </p:cNvPr>
          <p:cNvCxnSpPr>
            <a:cxnSpLocks/>
            <a:stCxn id="10" idx="1"/>
          </p:cNvCxnSpPr>
          <p:nvPr/>
        </p:nvCxnSpPr>
        <p:spPr>
          <a:xfrm flipH="1" flipV="1">
            <a:off x="4159956" y="4067228"/>
            <a:ext cx="2100558" cy="36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avec flèche 18">
            <a:extLst>
              <a:ext uri="{FF2B5EF4-FFF2-40B4-BE49-F238E27FC236}">
                <a16:creationId xmlns:a16="http://schemas.microsoft.com/office/drawing/2014/main" id="{C82EEED7-79B5-4090-B989-7E7A5F2CAC17}"/>
              </a:ext>
            </a:extLst>
          </p:cNvPr>
          <p:cNvCxnSpPr>
            <a:cxnSpLocks/>
            <a:stCxn id="13" idx="1"/>
          </p:cNvCxnSpPr>
          <p:nvPr/>
        </p:nvCxnSpPr>
        <p:spPr>
          <a:xfrm flipH="1">
            <a:off x="2884311" y="4904550"/>
            <a:ext cx="337620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ZoneTexte 30">
            <a:extLst>
              <a:ext uri="{FF2B5EF4-FFF2-40B4-BE49-F238E27FC236}">
                <a16:creationId xmlns:a16="http://schemas.microsoft.com/office/drawing/2014/main" id="{426BC815-6195-43D1-AFA5-12F46D65FF1D}"/>
              </a:ext>
            </a:extLst>
          </p:cNvPr>
          <p:cNvSpPr txBox="1"/>
          <p:nvPr/>
        </p:nvSpPr>
        <p:spPr>
          <a:xfrm>
            <a:off x="115743" y="5742871"/>
            <a:ext cx="7538124" cy="95410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 Le candidat se trouve en dehors des quartiles, et en dessous de la médiane</a:t>
            </a:r>
          </a:p>
          <a:p>
            <a:endParaRPr lang="fr-FR" sz="1400" dirty="0">
              <a:latin typeface="Arial" panose="020B0604020202020204" pitchFamily="34" charset="0"/>
              <a:cs typeface="Arial" panose="020B0604020202020204" pitchFamily="34" charset="0"/>
            </a:endParaRPr>
          </a:p>
          <a:p>
            <a:r>
              <a:rPr lang="fr-FR" sz="1400" dirty="0">
                <a:latin typeface="Arial" panose="020B0604020202020204" pitchFamily="34" charset="0"/>
                <a:cs typeface="Arial" panose="020B0604020202020204" pitchFamily="34" charset="0"/>
              </a:rPr>
              <a:t>En l’occurrence, il s’agit d’un candidat un peu jeune par rapport à aux candidats acceptés par le passé.</a:t>
            </a:r>
          </a:p>
        </p:txBody>
      </p:sp>
    </p:spTree>
    <p:extLst>
      <p:ext uri="{BB962C8B-B14F-4D97-AF65-F5344CB8AC3E}">
        <p14:creationId xmlns:p14="http://schemas.microsoft.com/office/powerpoint/2010/main" val="37674899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TotalTime>
  <Words>694</Words>
  <Application>Microsoft Office PowerPoint</Application>
  <PresentationFormat>Affichage à l'écran (4:3)</PresentationFormat>
  <Paragraphs>163</Paragraphs>
  <Slides>14</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Delorme</dc:creator>
  <cp:lastModifiedBy>Benoit Delorme</cp:lastModifiedBy>
  <cp:revision>155</cp:revision>
  <dcterms:created xsi:type="dcterms:W3CDTF">2020-08-26T18:56:21Z</dcterms:created>
  <dcterms:modified xsi:type="dcterms:W3CDTF">2021-09-23T09:01:29Z</dcterms:modified>
</cp:coreProperties>
</file>