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4" r:id="rId3"/>
    <p:sldId id="316" r:id="rId4"/>
    <p:sldId id="261" r:id="rId5"/>
    <p:sldId id="315" r:id="rId6"/>
    <p:sldId id="257" r:id="rId7"/>
    <p:sldId id="258" r:id="rId8"/>
    <p:sldId id="317" r:id="rId9"/>
    <p:sldId id="325" r:id="rId10"/>
    <p:sldId id="319" r:id="rId11"/>
    <p:sldId id="264" r:id="rId12"/>
    <p:sldId id="320" r:id="rId13"/>
    <p:sldId id="321" r:id="rId14"/>
    <p:sldId id="322" r:id="rId15"/>
    <p:sldId id="263" r:id="rId16"/>
    <p:sldId id="265" r:id="rId17"/>
    <p:sldId id="324" r:id="rId18"/>
    <p:sldId id="313" r:id="rId19"/>
    <p:sldId id="309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BC5B34F-2E20-4DB1-88C2-0AECB36F2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09E214-5C40-4BBB-A50B-1EC2AECB79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1C412-0F2D-4FF5-9343-F19F8FA55E3A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F01EFC-4333-41E7-AF58-1370E50BB1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730E7C-9724-4661-A448-D01F57A5DE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706B2-F8A9-42E9-9F2B-3A5D042337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1597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9076C-0443-4335-AAF9-512C02A51392}" type="datetimeFigureOut">
              <a:rPr lang="fr-FR" smtClean="0"/>
              <a:t>08/01/2022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565C9-046D-49BD-BA07-C568D6D068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8221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16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6926-8A4B-42ED-9E84-5DB9F1CE50A1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5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7646-CD87-4353-B034-817600503570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17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1285-039B-4181-97EB-2C585DC8ADBF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56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33EA-6B76-42DE-BA32-60206DCD8785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0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F4B07-BCCC-4C20-A2E6-39F0758F2516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05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D723-02A5-4C5B-958F-C30C58C4527A}" type="datetime1">
              <a:rPr lang="fr-FR" smtClean="0"/>
              <a:t>08/01/2022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6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BCA6-C6DD-46FC-8B98-A1EC7E76452D}" type="datetime1">
              <a:rPr lang="fr-FR" smtClean="0"/>
              <a:t>08/01/2022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5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D5AA-A5CB-43C9-91F3-F3E8F1D4B83E}" type="datetime1">
              <a:rPr lang="fr-FR" smtClean="0"/>
              <a:t>08/01/2022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43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F5C6-537C-4B8E-ABA5-6A26E733E2F7}" type="datetime1">
              <a:rPr lang="fr-FR" smtClean="0"/>
              <a:t>08/01/2022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3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5D2E-8131-4F15-9FB7-0679A938AA83}" type="datetime1">
              <a:rPr lang="fr-FR" smtClean="0"/>
              <a:t>08/01/2022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3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D14C-FCFA-443F-930B-CF03124F60D9}" type="datetime1">
              <a:rPr lang="fr-FR" smtClean="0"/>
              <a:t>08/01/2022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6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A5C0-9273-4B33-9C3D-04A24D75A194}" type="datetime1">
              <a:rPr lang="fr-FR" smtClean="0"/>
              <a:t>08/01/2022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2F5D-93A0-47DA-BFBC-C6664F86D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7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81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79.png"/><Relationship Id="rId5" Type="http://schemas.microsoft.com/office/2007/relationships/hdphoto" Target="../media/hdphoto4.wdp"/><Relationship Id="rId10" Type="http://schemas.openxmlformats.org/officeDocument/2006/relationships/image" Target="../media/image78.png"/><Relationship Id="rId4" Type="http://schemas.openxmlformats.org/officeDocument/2006/relationships/image" Target="../media/image76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0.png"/><Relationship Id="rId5" Type="http://schemas.openxmlformats.org/officeDocument/2006/relationships/image" Target="../media/image85.png"/><Relationship Id="rId10" Type="http://schemas.openxmlformats.org/officeDocument/2006/relationships/image" Target="../media/image89.png"/><Relationship Id="rId4" Type="http://schemas.openxmlformats.org/officeDocument/2006/relationships/image" Target="../media/image84.png"/><Relationship Id="rId9" Type="http://schemas.openxmlformats.org/officeDocument/2006/relationships/image" Target="../media/image5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eg"/><Relationship Id="rId13" Type="http://schemas.openxmlformats.org/officeDocument/2006/relationships/image" Target="../media/image66.png"/><Relationship Id="rId3" Type="http://schemas.openxmlformats.org/officeDocument/2006/relationships/image" Target="../media/image92.jpeg"/><Relationship Id="rId7" Type="http://schemas.openxmlformats.org/officeDocument/2006/relationships/image" Target="../media/image96.jpeg"/><Relationship Id="rId12" Type="http://schemas.openxmlformats.org/officeDocument/2006/relationships/image" Target="../media/image101.jpe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jpeg"/><Relationship Id="rId11" Type="http://schemas.openxmlformats.org/officeDocument/2006/relationships/image" Target="../media/image100.jpeg"/><Relationship Id="rId5" Type="http://schemas.openxmlformats.org/officeDocument/2006/relationships/image" Target="../media/image94.jpeg"/><Relationship Id="rId10" Type="http://schemas.openxmlformats.org/officeDocument/2006/relationships/image" Target="../media/image99.jpeg"/><Relationship Id="rId4" Type="http://schemas.openxmlformats.org/officeDocument/2006/relationships/image" Target="../media/image93.jpeg"/><Relationship Id="rId9" Type="http://schemas.openxmlformats.org/officeDocument/2006/relationships/image" Target="../media/image9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microsoft.com/office/2007/relationships/hdphoto" Target="../media/hdphoto7.wdp"/><Relationship Id="rId4" Type="http://schemas.openxmlformats.org/officeDocument/2006/relationships/image" Target="../media/image107.png"/><Relationship Id="rId9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jpeg"/><Relationship Id="rId4" Type="http://schemas.openxmlformats.org/officeDocument/2006/relationships/image" Target="../media/image1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image" Target="../media/image4.jpeg"/><Relationship Id="rId21" Type="http://schemas.openxmlformats.org/officeDocument/2006/relationships/image" Target="../media/image22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jpe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microsoft.com/office/2007/relationships/hdphoto" Target="../media/hdphoto2.wdp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0.jpe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23.pn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jpeg"/><Relationship Id="rId11" Type="http://schemas.openxmlformats.org/officeDocument/2006/relationships/image" Target="../media/image63.png"/><Relationship Id="rId5" Type="http://schemas.openxmlformats.org/officeDocument/2006/relationships/image" Target="../media/image46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webp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25D6F1-3C35-4EBF-A786-0067E626DAB9}"/>
              </a:ext>
            </a:extLst>
          </p:cNvPr>
          <p:cNvSpPr txBox="1"/>
          <p:nvPr/>
        </p:nvSpPr>
        <p:spPr>
          <a:xfrm>
            <a:off x="2543246" y="3720274"/>
            <a:ext cx="405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P8 Déployez un modèle dans le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30AD26-5266-4618-9FCF-519F7B8E5192}"/>
              </a:ext>
            </a:extLst>
          </p:cNvPr>
          <p:cNvSpPr txBox="1"/>
          <p:nvPr/>
        </p:nvSpPr>
        <p:spPr>
          <a:xfrm>
            <a:off x="3767934" y="25696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623BC5-FA4F-4A87-B0AC-4975339A830A}"/>
              </a:ext>
            </a:extLst>
          </p:cNvPr>
          <p:cNvSpPr txBox="1"/>
          <p:nvPr/>
        </p:nvSpPr>
        <p:spPr>
          <a:xfrm>
            <a:off x="2953608" y="220035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Parcours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OpenClassRooms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FC72D36-6AF5-4DE7-9416-33B3C3092B5F}"/>
              </a:ext>
            </a:extLst>
          </p:cNvPr>
          <p:cNvCxnSpPr>
            <a:cxnSpLocks/>
          </p:cNvCxnSpPr>
          <p:nvPr/>
        </p:nvCxnSpPr>
        <p:spPr>
          <a:xfrm>
            <a:off x="3362093" y="3350942"/>
            <a:ext cx="2419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FE0D2A0C-4ED7-454A-A793-0A49742C35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0408" y="197132"/>
            <a:ext cx="553998" cy="5539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3640796-5314-40E9-BDCA-FEC45EBCF5EA}"/>
              </a:ext>
            </a:extLst>
          </p:cNvPr>
          <p:cNvSpPr txBox="1"/>
          <p:nvPr/>
        </p:nvSpPr>
        <p:spPr>
          <a:xfrm>
            <a:off x="3095196" y="6356351"/>
            <a:ext cx="295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Benoît DELORME</a:t>
            </a:r>
          </a:p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13 janvier 2022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A9D4B7D-7FDC-4899-85EF-9BC3351280E4}"/>
              </a:ext>
            </a:extLst>
          </p:cNvPr>
          <p:cNvSpPr txBox="1"/>
          <p:nvPr/>
        </p:nvSpPr>
        <p:spPr>
          <a:xfrm>
            <a:off x="1511405" y="5069090"/>
            <a:ext cx="612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Pictures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440FD5A-FF17-427E-8C5F-69C01B0E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797" y="4092131"/>
            <a:ext cx="1262407" cy="9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8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1844633-AE28-4B87-A53A-3C7617B11ECF}"/>
              </a:ext>
            </a:extLst>
          </p:cNvPr>
          <p:cNvSpPr/>
          <p:nvPr/>
        </p:nvSpPr>
        <p:spPr>
          <a:xfrm>
            <a:off x="870065" y="1399736"/>
            <a:ext cx="4213147" cy="3044588"/>
          </a:xfrm>
          <a:prstGeom prst="roundRect">
            <a:avLst>
              <a:gd name="adj" fmla="val 471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E7E04C6-1905-4A4A-A3E5-87972BDACEFF}"/>
              </a:ext>
            </a:extLst>
          </p:cNvPr>
          <p:cNvSpPr/>
          <p:nvPr/>
        </p:nvSpPr>
        <p:spPr>
          <a:xfrm>
            <a:off x="1048094" y="2544490"/>
            <a:ext cx="2252528" cy="1601519"/>
          </a:xfrm>
          <a:prstGeom prst="roundRect">
            <a:avLst>
              <a:gd name="adj" fmla="val 645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31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Programme Spark</a:t>
            </a:r>
          </a:p>
          <a:p>
            <a:pPr algn="ctr"/>
            <a:endParaRPr lang="fr-FR" dirty="0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3804485-2C21-430B-ACA6-7074659E57FF}"/>
              </a:ext>
            </a:extLst>
          </p:cNvPr>
          <p:cNvSpPr/>
          <p:nvPr/>
        </p:nvSpPr>
        <p:spPr>
          <a:xfrm>
            <a:off x="5766506" y="1394599"/>
            <a:ext cx="2451435" cy="3049725"/>
          </a:xfrm>
          <a:prstGeom prst="roundRect">
            <a:avLst>
              <a:gd name="adj" fmla="val 644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06C1032-D29B-45E7-992B-4B7C5EF6EE63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322AC99-9956-4691-9924-4EAB1AFBCC08}"/>
              </a:ext>
            </a:extLst>
          </p:cNvPr>
          <p:cNvSpPr txBox="1"/>
          <p:nvPr/>
        </p:nvSpPr>
        <p:spPr>
          <a:xfrm>
            <a:off x="354676" y="799178"/>
            <a:ext cx="3554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5) Principe de fonctionnement de Spark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08FEE934-D5F9-4082-974A-FF7759513798}"/>
              </a:ext>
            </a:extLst>
          </p:cNvPr>
          <p:cNvSpPr/>
          <p:nvPr/>
        </p:nvSpPr>
        <p:spPr>
          <a:xfrm>
            <a:off x="3480387" y="3152043"/>
            <a:ext cx="1412928" cy="1201265"/>
          </a:xfrm>
          <a:prstGeom prst="roundRect">
            <a:avLst>
              <a:gd name="adj" fmla="val 13044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DAGScheduler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8BB4896-B4CC-4F68-B917-F00E6818B7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0193" y="3393482"/>
            <a:ext cx="1818901" cy="180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DDBF921-D78C-4D12-AB75-D6902D2E24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7342" y="3494938"/>
            <a:ext cx="979018" cy="744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83170F-E57C-4A6D-B8C4-0BAE215FDAD2}"/>
              </a:ext>
            </a:extLst>
          </p:cNvPr>
          <p:cNvSpPr/>
          <p:nvPr/>
        </p:nvSpPr>
        <p:spPr>
          <a:xfrm>
            <a:off x="3480387" y="1743755"/>
            <a:ext cx="1412928" cy="1284502"/>
          </a:xfrm>
          <a:prstGeom prst="roundRect">
            <a:avLst>
              <a:gd name="adj" fmla="val 904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RDD Graph</a:t>
            </a:r>
          </a:p>
        </p:txBody>
      </p:sp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AD332887-D20B-415D-81C8-13BFAC79D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09274"/>
              </p:ext>
            </p:extLst>
          </p:nvPr>
        </p:nvGraphicFramePr>
        <p:xfrm>
          <a:off x="139251" y="4705462"/>
          <a:ext cx="598964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642">
                  <a:extLst>
                    <a:ext uri="{9D8B030D-6E8A-4147-A177-3AD203B41FA5}">
                      <a16:colId xmlns:a16="http://schemas.microsoft.com/office/drawing/2014/main" val="1380888076"/>
                    </a:ext>
                  </a:extLst>
                </a:gridCol>
                <a:gridCol w="4356000">
                  <a:extLst>
                    <a:ext uri="{9D8B030D-6E8A-4147-A177-3AD203B41FA5}">
                      <a16:colId xmlns:a16="http://schemas.microsoft.com/office/drawing/2014/main" val="191274959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Programme Spark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Exécute les instructions Spark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50103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RDD Graph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Transformations</a:t>
                      </a:r>
                      <a:r>
                        <a:rPr lang="fr-F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</a:t>
                      </a:r>
                      <a:r>
                        <a:rPr lang="fr-FR" sz="12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actions</a:t>
                      </a:r>
                      <a:r>
                        <a:rPr lang="fr-F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Spark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1394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DAGScheduler</a:t>
                      </a:r>
                      <a:endParaRPr lang="fr-F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Distribue les calculs selon le schéma MapReduce de Hadoop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9749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Répartit les calculs entre les </a:t>
                      </a:r>
                      <a:r>
                        <a:rPr lang="fr-FR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workers</a:t>
                      </a:r>
                      <a:endParaRPr lang="fr-F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17193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Workers</a:t>
                      </a:r>
                      <a:endParaRPr lang="fr-FR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Exécutent les calculs</a:t>
                      </a:r>
                      <a:endParaRPr lang="fr-F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7602898"/>
                  </a:ext>
                </a:extLst>
              </a:tr>
            </a:tbl>
          </a:graphicData>
        </a:graphic>
      </p:graphicFrame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FD84D11F-B4DC-4F64-BEBF-2EA5D46EF42D}"/>
              </a:ext>
            </a:extLst>
          </p:cNvPr>
          <p:cNvSpPr/>
          <p:nvPr/>
        </p:nvSpPr>
        <p:spPr>
          <a:xfrm rot="10800000">
            <a:off x="6241303" y="4996019"/>
            <a:ext cx="130376" cy="527662"/>
          </a:xfrm>
          <a:prstGeom prst="leftBrace">
            <a:avLst>
              <a:gd name="adj1" fmla="val 440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5590101-31FA-4EDB-AB9A-9DA2B0551AC7}"/>
              </a:ext>
            </a:extLst>
          </p:cNvPr>
          <p:cNvSpPr txBox="1"/>
          <p:nvPr/>
        </p:nvSpPr>
        <p:spPr>
          <a:xfrm>
            <a:off x="6397440" y="4998240"/>
            <a:ext cx="2400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Opérations effectuées par Spark en arrière-plan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90E4EA68-9EFE-4BA5-BD15-1B48A0B9C73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8032" y="2118180"/>
            <a:ext cx="1283512" cy="841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FF795A9-542D-4DFF-8CCB-BFCFBC84443B}"/>
              </a:ext>
            </a:extLst>
          </p:cNvPr>
          <p:cNvCxnSpPr>
            <a:cxnSpLocks/>
          </p:cNvCxnSpPr>
          <p:nvPr/>
        </p:nvCxnSpPr>
        <p:spPr>
          <a:xfrm flipV="1">
            <a:off x="6813290" y="2639736"/>
            <a:ext cx="352600" cy="171768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6FDB8BF-665F-448E-91FB-FFC166E49EDB}"/>
              </a:ext>
            </a:extLst>
          </p:cNvPr>
          <p:cNvCxnSpPr>
            <a:cxnSpLocks/>
          </p:cNvCxnSpPr>
          <p:nvPr/>
        </p:nvCxnSpPr>
        <p:spPr>
          <a:xfrm flipH="1">
            <a:off x="6795820" y="2516162"/>
            <a:ext cx="333264" cy="162348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F97C78E-4989-430D-9E3B-DA299B6A4A6B}"/>
              </a:ext>
            </a:extLst>
          </p:cNvPr>
          <p:cNvCxnSpPr>
            <a:cxnSpLocks/>
          </p:cNvCxnSpPr>
          <p:nvPr/>
        </p:nvCxnSpPr>
        <p:spPr>
          <a:xfrm>
            <a:off x="6792040" y="3516001"/>
            <a:ext cx="395101" cy="204048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640E681F-41EF-4F6D-A8A3-B4BDBC7B0EBD}"/>
              </a:ext>
            </a:extLst>
          </p:cNvPr>
          <p:cNvCxnSpPr>
            <a:cxnSpLocks/>
          </p:cNvCxnSpPr>
          <p:nvPr/>
        </p:nvCxnSpPr>
        <p:spPr>
          <a:xfrm flipH="1" flipV="1">
            <a:off x="6783095" y="3657232"/>
            <a:ext cx="412990" cy="213288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EE27B5CA-24EC-4A30-B183-048BC6B4280A}"/>
              </a:ext>
            </a:extLst>
          </p:cNvPr>
          <p:cNvSpPr txBox="1"/>
          <p:nvPr/>
        </p:nvSpPr>
        <p:spPr>
          <a:xfrm>
            <a:off x="5995758" y="3532745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F46AEEA-3088-4F8E-9CE1-5FA099B3EABA}"/>
              </a:ext>
            </a:extLst>
          </p:cNvPr>
          <p:cNvSpPr txBox="1"/>
          <p:nvPr/>
        </p:nvSpPr>
        <p:spPr>
          <a:xfrm>
            <a:off x="7269206" y="2635583"/>
            <a:ext cx="805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3DED33D-8E48-49FF-B256-1F499E387E47}"/>
              </a:ext>
            </a:extLst>
          </p:cNvPr>
          <p:cNvSpPr txBox="1"/>
          <p:nvPr/>
        </p:nvSpPr>
        <p:spPr>
          <a:xfrm>
            <a:off x="7269206" y="4110960"/>
            <a:ext cx="805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ECA9EAC9-65DD-4C84-9AE0-25ECC0B5476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0314" y="2731649"/>
            <a:ext cx="525234" cy="81000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A7E949DC-5E24-4DE4-8DDF-E7A2BF2A0BA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9327" y="1832993"/>
            <a:ext cx="525234" cy="8100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0AB3D839-1B5B-4EE0-AE45-9245540378C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9327" y="3295309"/>
            <a:ext cx="525234" cy="810000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268F1804-DF7F-4CFD-A341-3DE2C44A929D}"/>
              </a:ext>
            </a:extLst>
          </p:cNvPr>
          <p:cNvCxnSpPr>
            <a:cxnSpLocks/>
          </p:cNvCxnSpPr>
          <p:nvPr/>
        </p:nvCxnSpPr>
        <p:spPr>
          <a:xfrm>
            <a:off x="5176695" y="3063724"/>
            <a:ext cx="478919" cy="0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562BEB2-F131-45ED-A6EB-890DF5455ED4}"/>
              </a:ext>
            </a:extLst>
          </p:cNvPr>
          <p:cNvCxnSpPr>
            <a:cxnSpLocks/>
          </p:cNvCxnSpPr>
          <p:nvPr/>
        </p:nvCxnSpPr>
        <p:spPr>
          <a:xfrm flipH="1">
            <a:off x="5176696" y="3243059"/>
            <a:ext cx="478918" cy="0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AA8130A-73EF-4175-886E-4FB17BC39116}"/>
              </a:ext>
            </a:extLst>
          </p:cNvPr>
          <p:cNvSpPr txBox="1"/>
          <p:nvPr/>
        </p:nvSpPr>
        <p:spPr>
          <a:xfrm>
            <a:off x="354676" y="178170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L'environnement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BigData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A414D84C-B611-489B-B41F-F4DD0DFDECD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0193" y="3720111"/>
            <a:ext cx="2099862" cy="292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2CD48A6-CE81-43A0-86BF-7C42F10D986F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87" y="2932448"/>
            <a:ext cx="1771150" cy="330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DE4394B-D9A2-4EC9-8A8E-90B8A97DF46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446" y="1500709"/>
            <a:ext cx="596834" cy="59504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F809CD4-11A0-48F4-BE42-07AFB75CD5DF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1383" y="1471608"/>
            <a:ext cx="654545" cy="65324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5DA5C1D0-373C-4D55-B716-4AB4576F233C}"/>
              </a:ext>
            </a:extLst>
          </p:cNvPr>
          <p:cNvSpPr txBox="1"/>
          <p:nvPr/>
        </p:nvSpPr>
        <p:spPr>
          <a:xfrm>
            <a:off x="960211" y="205972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2E92E27-70FD-4F3E-A66F-2FB1F2862119}"/>
              </a:ext>
            </a:extLst>
          </p:cNvPr>
          <p:cNvSpPr txBox="1"/>
          <p:nvPr/>
        </p:nvSpPr>
        <p:spPr>
          <a:xfrm>
            <a:off x="5941604" y="205972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EMR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63DC951-B33E-4F95-90BE-7067D3EF6F54}"/>
              </a:ext>
            </a:extLst>
          </p:cNvPr>
          <p:cNvSpPr txBox="1"/>
          <p:nvPr/>
        </p:nvSpPr>
        <p:spPr>
          <a:xfrm>
            <a:off x="1508485" y="6222982"/>
            <a:ext cx="6355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Dans le cadre de ce projet, le master et les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sont hébergés sur le même serveur, l’instance EC2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EB92A1-0379-49A3-A56E-BC47D014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10</a:t>
            </a:fld>
            <a:endParaRPr lang="fr-FR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6F7803B3-9B24-40CF-846D-C6BD14677DD1}"/>
              </a:ext>
            </a:extLst>
          </p:cNvPr>
          <p:cNvCxnSpPr>
            <a:cxnSpLocks/>
          </p:cNvCxnSpPr>
          <p:nvPr/>
        </p:nvCxnSpPr>
        <p:spPr>
          <a:xfrm flipH="1">
            <a:off x="5173175" y="2355866"/>
            <a:ext cx="2039459" cy="81174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8F08DC3-768C-49A0-B70A-9E1F15862C11}"/>
              </a:ext>
            </a:extLst>
          </p:cNvPr>
          <p:cNvCxnSpPr>
            <a:cxnSpLocks/>
          </p:cNvCxnSpPr>
          <p:nvPr/>
        </p:nvCxnSpPr>
        <p:spPr>
          <a:xfrm flipH="1">
            <a:off x="5136555" y="3979255"/>
            <a:ext cx="2039459" cy="81174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08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720B2E-CD12-4BDD-86F3-404FFA069B63}"/>
              </a:ext>
            </a:extLst>
          </p:cNvPr>
          <p:cNvSpPr/>
          <p:nvPr/>
        </p:nvSpPr>
        <p:spPr>
          <a:xfrm>
            <a:off x="141138" y="3429000"/>
            <a:ext cx="4270149" cy="2539732"/>
          </a:xfrm>
          <a:prstGeom prst="roundRect">
            <a:avLst>
              <a:gd name="adj" fmla="val 4438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3C44ED66-263D-490E-BD36-E89D3DC78ADD}"/>
              </a:ext>
            </a:extLst>
          </p:cNvPr>
          <p:cNvSpPr/>
          <p:nvPr/>
        </p:nvSpPr>
        <p:spPr>
          <a:xfrm>
            <a:off x="202799" y="4729944"/>
            <a:ext cx="4158611" cy="1136981"/>
          </a:xfrm>
          <a:prstGeom prst="roundRect">
            <a:avLst>
              <a:gd name="adj" fmla="val 638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1E56FBA-0783-41E5-826C-BD440955C1DE}"/>
              </a:ext>
            </a:extLst>
          </p:cNvPr>
          <p:cNvSpPr/>
          <p:nvPr/>
        </p:nvSpPr>
        <p:spPr>
          <a:xfrm>
            <a:off x="202800" y="3557468"/>
            <a:ext cx="4158610" cy="1019586"/>
          </a:xfrm>
          <a:prstGeom prst="roundRect">
            <a:avLst>
              <a:gd name="adj" fmla="val 931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592F0C-3B63-48AD-BCF4-847FCFCBA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9399" y="2191283"/>
            <a:ext cx="3566681" cy="1029368"/>
          </a:xfrm>
          <a:prstGeom prst="rect">
            <a:avLst/>
          </a:prstGeom>
        </p:spPr>
      </p:pic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33FF85DD-E246-43C2-96C7-E1B6E1568E9C}"/>
              </a:ext>
            </a:extLst>
          </p:cNvPr>
          <p:cNvSpPr/>
          <p:nvPr/>
        </p:nvSpPr>
        <p:spPr>
          <a:xfrm>
            <a:off x="4732712" y="3429000"/>
            <a:ext cx="4270149" cy="2539732"/>
          </a:xfrm>
          <a:prstGeom prst="roundRect">
            <a:avLst>
              <a:gd name="adj" fmla="val 4438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90A29F6-921E-464C-8BE0-962A496F72E1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E5F5E88A-3CDA-4D1E-9BF5-F558A49736A8}"/>
              </a:ext>
            </a:extLst>
          </p:cNvPr>
          <p:cNvSpPr txBox="1"/>
          <p:nvPr/>
        </p:nvSpPr>
        <p:spPr>
          <a:xfrm>
            <a:off x="354676" y="799178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6) Les librairies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 utilisées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4FC3984-DAA4-4BA9-9553-0020EF50E3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4631" y="3857130"/>
            <a:ext cx="2009084" cy="185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58F9BB7-DBA8-4271-A7DB-52CAD3EEEF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925" y="5351726"/>
            <a:ext cx="3270167" cy="4558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9B6C4E7-F2DB-48B0-B9F0-AAED436EAB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624" y="3869823"/>
            <a:ext cx="2422046" cy="193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24A79C1-47FA-4046-BB68-9C7F9F58EC1C}"/>
              </a:ext>
            </a:extLst>
          </p:cNvPr>
          <p:cNvCxnSpPr>
            <a:cxnSpLocks/>
          </p:cNvCxnSpPr>
          <p:nvPr/>
        </p:nvCxnSpPr>
        <p:spPr>
          <a:xfrm flipH="1">
            <a:off x="3036025" y="2914934"/>
            <a:ext cx="178230" cy="427412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2FBC1E5-EADF-496E-A028-DE48F5865821}"/>
              </a:ext>
            </a:extLst>
          </p:cNvPr>
          <p:cNvCxnSpPr>
            <a:cxnSpLocks/>
          </p:cNvCxnSpPr>
          <p:nvPr/>
        </p:nvCxnSpPr>
        <p:spPr>
          <a:xfrm>
            <a:off x="5547360" y="2914934"/>
            <a:ext cx="127000" cy="427412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B2FC180-239F-495D-83FB-7F784C40133E}"/>
              </a:ext>
            </a:extLst>
          </p:cNvPr>
          <p:cNvSpPr/>
          <p:nvPr/>
        </p:nvSpPr>
        <p:spPr>
          <a:xfrm>
            <a:off x="5712170" y="3795388"/>
            <a:ext cx="309418" cy="30941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6C81A124-7DB2-4920-B04E-3DDEE37BAFD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286"/>
          <a:stretch/>
        </p:blipFill>
        <p:spPr>
          <a:xfrm>
            <a:off x="1042925" y="4109551"/>
            <a:ext cx="2110587" cy="375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C30FFA8-D832-4B5D-96AD-B99B6C460EF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625" y="5128035"/>
            <a:ext cx="2581304" cy="1712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6A7E2256-7339-4344-8CBE-BAAF2324037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7499" y="4286928"/>
            <a:ext cx="3900573" cy="70151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CA0AD1A-D242-40BB-A18A-53E6D676E170}"/>
              </a:ext>
            </a:extLst>
          </p:cNvPr>
          <p:cNvSpPr txBox="1"/>
          <p:nvPr/>
        </p:nvSpPr>
        <p:spPr>
          <a:xfrm>
            <a:off x="6046977" y="2536059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← Librairies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D4EE903-3FA5-47F5-9635-96653BBBC41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44" y="1374143"/>
            <a:ext cx="1113942" cy="456794"/>
          </a:xfrm>
          <a:prstGeom prst="rect">
            <a:avLst/>
          </a:prstGeom>
        </p:spPr>
      </p:pic>
      <p:sp>
        <p:nvSpPr>
          <p:cNvPr id="61" name="Ellipse 60">
            <a:extLst>
              <a:ext uri="{FF2B5EF4-FFF2-40B4-BE49-F238E27FC236}">
                <a16:creationId xmlns:a16="http://schemas.microsoft.com/office/drawing/2014/main" id="{B411B9E4-3D32-4786-9DEC-926A8A31D37A}"/>
              </a:ext>
            </a:extLst>
          </p:cNvPr>
          <p:cNvSpPr/>
          <p:nvPr/>
        </p:nvSpPr>
        <p:spPr>
          <a:xfrm>
            <a:off x="5274815" y="2408332"/>
            <a:ext cx="453020" cy="45302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CD465CD5-02D1-439A-A93D-7CAF2CAEFD2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3715" y="3857130"/>
            <a:ext cx="1019550" cy="185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A9291C4-8DD9-46D3-9A8E-B971FB970D85}"/>
              </a:ext>
            </a:extLst>
          </p:cNvPr>
          <p:cNvSpPr txBox="1"/>
          <p:nvPr/>
        </p:nvSpPr>
        <p:spPr>
          <a:xfrm>
            <a:off x="235421" y="3555157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1) Méthodes propres à la librairie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6F3A4D1-DC4E-4752-8227-47424D9BDDA5}"/>
              </a:ext>
            </a:extLst>
          </p:cNvPr>
          <p:cNvSpPr txBox="1"/>
          <p:nvPr/>
        </p:nvSpPr>
        <p:spPr>
          <a:xfrm>
            <a:off x="235421" y="4777255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2) Décorateurs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8328A8F-E20B-45C0-9907-F2F410D40CB5}"/>
              </a:ext>
            </a:extLst>
          </p:cNvPr>
          <p:cNvSpPr/>
          <p:nvPr/>
        </p:nvSpPr>
        <p:spPr>
          <a:xfrm>
            <a:off x="3036025" y="2375080"/>
            <a:ext cx="453020" cy="45302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4D4E4FB2-16E4-4ED9-A457-1A19928DB73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9399" y="1347327"/>
            <a:ext cx="3566681" cy="828707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4FE051D2-4B53-4AAF-AD6E-5CE1501A7F00}"/>
              </a:ext>
            </a:extLst>
          </p:cNvPr>
          <p:cNvSpPr txBox="1"/>
          <p:nvPr/>
        </p:nvSpPr>
        <p:spPr>
          <a:xfrm>
            <a:off x="354676" y="178170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L'environnement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BigData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46C250B-896C-4DDB-9E01-F02D22D2FBDD}"/>
              </a:ext>
            </a:extLst>
          </p:cNvPr>
          <p:cNvSpPr txBox="1"/>
          <p:nvPr/>
        </p:nvSpPr>
        <p:spPr>
          <a:xfrm>
            <a:off x="202799" y="1830937"/>
            <a:ext cx="2190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(API Python pour Spark)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026D5F-59DD-48C0-AA0E-2FCA887DAA52}"/>
              </a:ext>
            </a:extLst>
          </p:cNvPr>
          <p:cNvSpPr txBox="1"/>
          <p:nvPr/>
        </p:nvSpPr>
        <p:spPr>
          <a:xfrm>
            <a:off x="202799" y="6146735"/>
            <a:ext cx="777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On peut distribuer les calculs avec des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méthodes propres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aux librairies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ou bien des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fonctions décorées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5DFC1D-8F70-4639-A0AE-48F876D0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64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7DE762E-B775-4AAE-9199-D1826B1A96A7}"/>
              </a:ext>
            </a:extLst>
          </p:cNvPr>
          <p:cNvSpPr/>
          <p:nvPr/>
        </p:nvSpPr>
        <p:spPr>
          <a:xfrm>
            <a:off x="4074377" y="1528036"/>
            <a:ext cx="4647140" cy="4895334"/>
          </a:xfrm>
          <a:prstGeom prst="roundRect">
            <a:avLst>
              <a:gd name="adj" fmla="val 535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74CE3050-A72C-44E2-BA41-8D0B357EB4DB}"/>
              </a:ext>
            </a:extLst>
          </p:cNvPr>
          <p:cNvSpPr/>
          <p:nvPr/>
        </p:nvSpPr>
        <p:spPr>
          <a:xfrm>
            <a:off x="4225541" y="2666149"/>
            <a:ext cx="1417988" cy="2762472"/>
          </a:xfrm>
          <a:prstGeom prst="roundRect">
            <a:avLst>
              <a:gd name="adj" fmla="val 600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112DBD3-7DE3-4A45-A537-9E15ADF54693}"/>
              </a:ext>
            </a:extLst>
          </p:cNvPr>
          <p:cNvSpPr/>
          <p:nvPr/>
        </p:nvSpPr>
        <p:spPr>
          <a:xfrm>
            <a:off x="354676" y="1528035"/>
            <a:ext cx="3470322" cy="4895334"/>
          </a:xfrm>
          <a:prstGeom prst="roundRect">
            <a:avLst>
              <a:gd name="adj" fmla="val 600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9067E3F-641D-4589-861A-400B71945179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84D2A8C3-B13D-4D2C-B02D-57F3EC469457}"/>
              </a:ext>
            </a:extLst>
          </p:cNvPr>
          <p:cNvSpPr txBox="1"/>
          <p:nvPr/>
        </p:nvSpPr>
        <p:spPr>
          <a:xfrm>
            <a:off x="2742697" y="572917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Pomme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547E127-1990-40A5-90A0-71706863F901}"/>
              </a:ext>
            </a:extLst>
          </p:cNvPr>
          <p:cNvSpPr txBox="1"/>
          <p:nvPr/>
        </p:nvSpPr>
        <p:spPr>
          <a:xfrm>
            <a:off x="7525492" y="5642269"/>
            <a:ext cx="91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Pink lady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BE8ECE-F726-40A7-9C3D-A9BD28CA8250}"/>
              </a:ext>
            </a:extLst>
          </p:cNvPr>
          <p:cNvSpPr txBox="1"/>
          <p:nvPr/>
        </p:nvSpPr>
        <p:spPr>
          <a:xfrm>
            <a:off x="6793208" y="6005623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Pomme abîmée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7F2936F-C2CB-438D-8237-D26D0EB82107}"/>
              </a:ext>
            </a:extLst>
          </p:cNvPr>
          <p:cNvSpPr txBox="1"/>
          <p:nvPr/>
        </p:nvSpPr>
        <p:spPr>
          <a:xfrm>
            <a:off x="7576398" y="5270674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Golden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32A6077-3FC7-4F19-886E-02EA830A241D}"/>
              </a:ext>
            </a:extLst>
          </p:cNvPr>
          <p:cNvSpPr txBox="1"/>
          <p:nvPr/>
        </p:nvSpPr>
        <p:spPr>
          <a:xfrm>
            <a:off x="2487884" y="4926657"/>
            <a:ext cx="770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Tomate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6571399-25C1-49DA-A68B-4539182785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589466" y="3613909"/>
            <a:ext cx="1088946" cy="1093426"/>
          </a:xfrm>
          <a:prstGeom prst="rect">
            <a:avLst/>
          </a:prstGeom>
        </p:spPr>
      </p:pic>
      <p:pic>
        <p:nvPicPr>
          <p:cNvPr id="1026" name="Picture 2" descr="Free Images : fruit, sweet, flower, ripe, food, produce, pink, delicious, red  apple, vitamins, flowering plant, rose family, land plant, rose order  3000x4000 - - 1294894 - Free stock photos - PxHere">
            <a:extLst>
              <a:ext uri="{FF2B5EF4-FFF2-40B4-BE49-F238E27FC236}">
                <a16:creationId xmlns:a16="http://schemas.microsoft.com/office/drawing/2014/main" id="{1B12E928-41B0-48A9-A59D-EC9D2437C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68305" y="2184902"/>
            <a:ext cx="1043063" cy="100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97575B2-6889-4E43-A103-DADB31889AAB}"/>
              </a:ext>
            </a:extLst>
          </p:cNvPr>
          <p:cNvCxnSpPr>
            <a:cxnSpLocks/>
          </p:cNvCxnSpPr>
          <p:nvPr/>
        </p:nvCxnSpPr>
        <p:spPr>
          <a:xfrm>
            <a:off x="2089836" y="3213251"/>
            <a:ext cx="0" cy="3986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54674A4-35D6-474B-9DF0-D21D58D356A6}"/>
              </a:ext>
            </a:extLst>
          </p:cNvPr>
          <p:cNvSpPr txBox="1"/>
          <p:nvPr/>
        </p:nvSpPr>
        <p:spPr>
          <a:xfrm>
            <a:off x="550911" y="5086833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Feu rouge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60DF027-D433-4B09-991F-203E3731339E}"/>
              </a:ext>
            </a:extLst>
          </p:cNvPr>
          <p:cNvSpPr txBox="1"/>
          <p:nvPr/>
        </p:nvSpPr>
        <p:spPr>
          <a:xfrm>
            <a:off x="2175940" y="5436786"/>
            <a:ext cx="623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Soleil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AFF2982-F451-4B37-96C0-FB2E6A4A113F}"/>
              </a:ext>
            </a:extLst>
          </p:cNvPr>
          <p:cNvSpPr txBox="1"/>
          <p:nvPr/>
        </p:nvSpPr>
        <p:spPr>
          <a:xfrm>
            <a:off x="3129396" y="517908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Lune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F4E6217-6B1C-44F5-AE44-366AB1662F0E}"/>
              </a:ext>
            </a:extLst>
          </p:cNvPr>
          <p:cNvSpPr txBox="1"/>
          <p:nvPr/>
        </p:nvSpPr>
        <p:spPr>
          <a:xfrm>
            <a:off x="1946556" y="6115593"/>
            <a:ext cx="729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Visage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BD3E76C-4881-4780-AB85-3B27DC9B88AE}"/>
              </a:ext>
            </a:extLst>
          </p:cNvPr>
          <p:cNvSpPr txBox="1"/>
          <p:nvPr/>
        </p:nvSpPr>
        <p:spPr>
          <a:xfrm>
            <a:off x="857084" y="5928962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Pêche</a:t>
            </a:r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E42B0E7-40A6-44BF-BDBA-25E6A28B517B}"/>
              </a:ext>
            </a:extLst>
          </p:cNvPr>
          <p:cNvSpPr/>
          <p:nvPr/>
        </p:nvSpPr>
        <p:spPr>
          <a:xfrm>
            <a:off x="2094438" y="4757980"/>
            <a:ext cx="1012642" cy="966748"/>
          </a:xfrm>
          <a:custGeom>
            <a:avLst/>
            <a:gdLst>
              <a:gd name="connsiteX0" fmla="*/ 0 w 1012642"/>
              <a:gd name="connsiteY0" fmla="*/ 0 h 1209124"/>
              <a:gd name="connsiteX1" fmla="*/ 287167 w 1012642"/>
              <a:gd name="connsiteY1" fmla="*/ 740589 h 1209124"/>
              <a:gd name="connsiteX2" fmla="*/ 823716 w 1012642"/>
              <a:gd name="connsiteY2" fmla="*/ 869058 h 1209124"/>
              <a:gd name="connsiteX3" fmla="*/ 1012642 w 1012642"/>
              <a:gd name="connsiteY3" fmla="*/ 1209124 h 120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642" h="1209124">
                <a:moveTo>
                  <a:pt x="0" y="0"/>
                </a:moveTo>
                <a:cubicBezTo>
                  <a:pt x="74940" y="297873"/>
                  <a:pt x="149881" y="595746"/>
                  <a:pt x="287167" y="740589"/>
                </a:cubicBezTo>
                <a:cubicBezTo>
                  <a:pt x="424453" y="885432"/>
                  <a:pt x="702804" y="790969"/>
                  <a:pt x="823716" y="869058"/>
                </a:cubicBezTo>
                <a:cubicBezTo>
                  <a:pt x="944628" y="947147"/>
                  <a:pt x="978635" y="1078135"/>
                  <a:pt x="1012642" y="120912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DFAA0E6-3FE4-4274-8483-1D6A95A25E60}"/>
              </a:ext>
            </a:extLst>
          </p:cNvPr>
          <p:cNvSpPr txBox="1"/>
          <p:nvPr/>
        </p:nvSpPr>
        <p:spPr>
          <a:xfrm>
            <a:off x="742163" y="559090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Rond-point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DA17A76-AE34-44C1-AE23-B45FEB16D9CA}"/>
              </a:ext>
            </a:extLst>
          </p:cNvPr>
          <p:cNvSpPr txBox="1"/>
          <p:nvPr/>
        </p:nvSpPr>
        <p:spPr>
          <a:xfrm>
            <a:off x="969215" y="4840005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Sens interdit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11750C8-7A0C-4026-A071-FB243DC99FA4}"/>
              </a:ext>
            </a:extLst>
          </p:cNvPr>
          <p:cNvSpPr txBox="1"/>
          <p:nvPr/>
        </p:nvSpPr>
        <p:spPr>
          <a:xfrm>
            <a:off x="1836568" y="580525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Lampe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7BB3746-E5A6-440E-8621-334C72B4940D}"/>
              </a:ext>
            </a:extLst>
          </p:cNvPr>
          <p:cNvSpPr txBox="1"/>
          <p:nvPr/>
        </p:nvSpPr>
        <p:spPr>
          <a:xfrm>
            <a:off x="5665845" y="5296571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Concombre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37C31EF-787D-43CB-9C44-F2A18B09B3F8}"/>
              </a:ext>
            </a:extLst>
          </p:cNvPr>
          <p:cNvSpPr txBox="1"/>
          <p:nvPr/>
        </p:nvSpPr>
        <p:spPr>
          <a:xfrm>
            <a:off x="6434433" y="556220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Choux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2D8665-8ECD-49D6-BD92-FE644D786E4F}"/>
              </a:ext>
            </a:extLst>
          </p:cNvPr>
          <p:cNvSpPr txBox="1"/>
          <p:nvPr/>
        </p:nvSpPr>
        <p:spPr>
          <a:xfrm>
            <a:off x="5679140" y="582782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Cornichon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CC2085D-F014-49F3-97C5-C645BD13C6D9}"/>
              </a:ext>
            </a:extLst>
          </p:cNvPr>
          <p:cNvSpPr txBox="1"/>
          <p:nvPr/>
        </p:nvSpPr>
        <p:spPr>
          <a:xfrm>
            <a:off x="7867015" y="489907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Poire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E2948EF5-E512-4596-8E3F-1D0FB74F69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374" y="1991523"/>
            <a:ext cx="949091" cy="920464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1DC1F422-895D-4AF9-947D-B77FAE8C1A25}"/>
              </a:ext>
            </a:extLst>
          </p:cNvPr>
          <p:cNvSpPr txBox="1"/>
          <p:nvPr/>
        </p:nvSpPr>
        <p:spPr>
          <a:xfrm>
            <a:off x="6902057" y="5016500"/>
            <a:ext cx="771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Carotte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B6D4805D-DE42-4DE9-9516-39905B37E6F4}"/>
              </a:ext>
            </a:extLst>
          </p:cNvPr>
          <p:cNvCxnSpPr>
            <a:cxnSpLocks/>
          </p:cNvCxnSpPr>
          <p:nvPr/>
        </p:nvCxnSpPr>
        <p:spPr>
          <a:xfrm>
            <a:off x="6732919" y="2948554"/>
            <a:ext cx="0" cy="3986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F02B43D6-945C-4FE5-8089-12B7950F7323}"/>
              </a:ext>
            </a:extLst>
          </p:cNvPr>
          <p:cNvSpPr/>
          <p:nvPr/>
        </p:nvSpPr>
        <p:spPr>
          <a:xfrm>
            <a:off x="6695216" y="4498573"/>
            <a:ext cx="462429" cy="1425682"/>
          </a:xfrm>
          <a:custGeom>
            <a:avLst/>
            <a:gdLst>
              <a:gd name="connsiteX0" fmla="*/ 9007 w 462429"/>
              <a:gd name="connsiteY0" fmla="*/ 0 h 1571861"/>
              <a:gd name="connsiteX1" fmla="*/ 46793 w 462429"/>
              <a:gd name="connsiteY1" fmla="*/ 778374 h 1571861"/>
              <a:gd name="connsiteX2" fmla="*/ 371745 w 462429"/>
              <a:gd name="connsiteY2" fmla="*/ 1095769 h 1571861"/>
              <a:gd name="connsiteX3" fmla="*/ 462429 w 462429"/>
              <a:gd name="connsiteY3" fmla="*/ 1571861 h 157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429" h="1571861">
                <a:moveTo>
                  <a:pt x="9007" y="0"/>
                </a:moveTo>
                <a:cubicBezTo>
                  <a:pt x="-2328" y="297873"/>
                  <a:pt x="-13663" y="595746"/>
                  <a:pt x="46793" y="778374"/>
                </a:cubicBezTo>
                <a:cubicBezTo>
                  <a:pt x="107249" y="961002"/>
                  <a:pt x="302472" y="963521"/>
                  <a:pt x="371745" y="1095769"/>
                </a:cubicBezTo>
                <a:cubicBezTo>
                  <a:pt x="441018" y="1228017"/>
                  <a:pt x="451723" y="1399939"/>
                  <a:pt x="462429" y="1571861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F7CF44BA-A9CE-451B-A42C-5988D44509B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1389" y="4351481"/>
            <a:ext cx="335885" cy="317493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9AC4F0E1-DC7E-4CE0-B720-1E1EAB2B148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118998" y="3787260"/>
            <a:ext cx="214419" cy="671771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066D4607-25FD-436C-A1D0-322AA855FD5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738701" y="4841991"/>
            <a:ext cx="275966" cy="671771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F94AA3B4-1C4D-47A7-8AA7-C8A9E25F023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6249" y="4649419"/>
            <a:ext cx="335885" cy="423473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E4D0D0A6-F3B3-4B42-8D9F-EE7BD6F2B64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129690" y="4491548"/>
            <a:ext cx="178663" cy="671771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74549246-13BD-424E-88E7-927BEC1ED94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720" y="4015936"/>
            <a:ext cx="335885" cy="374756"/>
          </a:xfrm>
          <a:prstGeom prst="rect">
            <a:avLst/>
          </a:prstGeom>
        </p:spPr>
      </p:pic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7C3D1808-84D3-423A-9948-10CAFEEF2935}"/>
              </a:ext>
            </a:extLst>
          </p:cNvPr>
          <p:cNvSpPr/>
          <p:nvPr/>
        </p:nvSpPr>
        <p:spPr>
          <a:xfrm>
            <a:off x="5705554" y="3683285"/>
            <a:ext cx="377648" cy="479057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3A92F0-0A05-4CAE-8A11-38DFCB35F260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243" y="4318315"/>
            <a:ext cx="364222" cy="35729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002A280-5080-496E-873A-9B0974E88C5C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792" y="4962199"/>
            <a:ext cx="361237" cy="315684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FFC8FDB4-4491-4883-A131-C48D2B6950DC}"/>
              </a:ext>
            </a:extLst>
          </p:cNvPr>
          <p:cNvSpPr txBox="1"/>
          <p:nvPr/>
        </p:nvSpPr>
        <p:spPr>
          <a:xfrm>
            <a:off x="550910" y="1665788"/>
            <a:ext cx="321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général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entraîné sur un large jeu d’images :</a:t>
            </a:r>
            <a:endParaRPr lang="fr-FR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D263074-27BB-41FA-B15F-312A2024CCE6}"/>
              </a:ext>
            </a:extLst>
          </p:cNvPr>
          <p:cNvSpPr txBox="1"/>
          <p:nvPr/>
        </p:nvSpPr>
        <p:spPr>
          <a:xfrm>
            <a:off x="4173171" y="1665788"/>
            <a:ext cx="44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spécifique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issu du </a:t>
            </a:r>
            <a:r>
              <a:rPr lang="fr-FR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 général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entraîné sur ce jeu d’images :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9D5791F-7B2D-4A45-9FE2-D24E68CDCD43}"/>
              </a:ext>
            </a:extLst>
          </p:cNvPr>
          <p:cNvSpPr/>
          <p:nvPr/>
        </p:nvSpPr>
        <p:spPr>
          <a:xfrm>
            <a:off x="2772459" y="5711256"/>
            <a:ext cx="731290" cy="357117"/>
          </a:xfrm>
          <a:prstGeom prst="roundRect">
            <a:avLst>
              <a:gd name="adj" fmla="val 26723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C917312-03BE-44EF-B974-140FCC7E3495}"/>
              </a:ext>
            </a:extLst>
          </p:cNvPr>
          <p:cNvSpPr/>
          <p:nvPr/>
        </p:nvSpPr>
        <p:spPr>
          <a:xfrm>
            <a:off x="4647872" y="4254438"/>
            <a:ext cx="476329" cy="452417"/>
          </a:xfrm>
          <a:prstGeom prst="roundRect">
            <a:avLst>
              <a:gd name="adj" fmla="val 26723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B04E9664-0B04-42B5-A580-D529256B3111}"/>
              </a:ext>
            </a:extLst>
          </p:cNvPr>
          <p:cNvSpPr/>
          <p:nvPr/>
        </p:nvSpPr>
        <p:spPr>
          <a:xfrm>
            <a:off x="6794789" y="5965622"/>
            <a:ext cx="1446251" cy="421266"/>
          </a:xfrm>
          <a:prstGeom prst="roundRect">
            <a:avLst>
              <a:gd name="adj" fmla="val 26723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9310A03-A18C-47C2-800F-F1292DD662BB}"/>
              </a:ext>
            </a:extLst>
          </p:cNvPr>
          <p:cNvSpPr txBox="1"/>
          <p:nvPr/>
        </p:nvSpPr>
        <p:spPr>
          <a:xfrm>
            <a:off x="354676" y="799178"/>
            <a:ext cx="447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1) Transfer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 sur réseau de neurones CNN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69C172D-2BE8-458B-BBEB-43A0CA85EBED}"/>
              </a:ext>
            </a:extLst>
          </p:cNvPr>
          <p:cNvSpPr txBox="1"/>
          <p:nvPr/>
        </p:nvSpPr>
        <p:spPr>
          <a:xfrm>
            <a:off x="354676" y="17817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Le traitement d’image avec Spark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3515074-8A71-406B-846D-52D4710714C8}"/>
              </a:ext>
            </a:extLst>
          </p:cNvPr>
          <p:cNvSpPr txBox="1"/>
          <p:nvPr/>
        </p:nvSpPr>
        <p:spPr>
          <a:xfrm>
            <a:off x="1387671" y="1193016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↓ Pour ce projet ↓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86B45E-392E-45A5-BDD5-E9AFD1A96750}"/>
              </a:ext>
            </a:extLst>
          </p:cNvPr>
          <p:cNvSpPr txBox="1"/>
          <p:nvPr/>
        </p:nvSpPr>
        <p:spPr>
          <a:xfrm>
            <a:off x="5132639" y="1193016"/>
            <a:ext cx="2603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↓ Pour le passage à l’échelle ↓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DEA3BCF-3C61-4A0F-A0B9-B7AA521BD612}"/>
              </a:ext>
            </a:extLst>
          </p:cNvPr>
          <p:cNvSpPr txBox="1"/>
          <p:nvPr/>
        </p:nvSpPr>
        <p:spPr>
          <a:xfrm>
            <a:off x="2724937" y="3917504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ResNet50,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VGG16, …</a:t>
            </a: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76A3553F-4E0F-4AE8-B5AC-DF86AB94DB50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2572" y="3310662"/>
            <a:ext cx="575423" cy="57542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44DEEF-1CC2-47A7-9B04-9B8BA739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12</a:t>
            </a:fld>
            <a:endParaRPr lang="fr-FR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EC065E5E-8D5A-4BA5-BC00-277B1715DC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450872" y="2722988"/>
            <a:ext cx="1088946" cy="1093426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CED14EBE-2E6E-40A0-85B6-3BF39A9293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196554" y="3349538"/>
            <a:ext cx="1088946" cy="10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2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E9EBAEAA-6DE6-463E-B35A-B5A09971D7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535" y="3606898"/>
            <a:ext cx="1951539" cy="57859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FE131F-48E0-4CB4-A9DD-F5BF60D9ED7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535" y="1678596"/>
            <a:ext cx="4832919" cy="1685163"/>
          </a:xfrm>
          <a:prstGeom prst="rect">
            <a:avLst/>
          </a:prstGeom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DCEC0EA-FDDA-4B7B-B803-8C76F2ECDD05}"/>
              </a:ext>
            </a:extLst>
          </p:cNvPr>
          <p:cNvSpPr/>
          <p:nvPr/>
        </p:nvSpPr>
        <p:spPr>
          <a:xfrm>
            <a:off x="120449" y="4724312"/>
            <a:ext cx="3672120" cy="1282459"/>
          </a:xfrm>
          <a:prstGeom prst="roundRect">
            <a:avLst>
              <a:gd name="adj" fmla="val 1186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boto3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“</a:t>
            </a:r>
            <a:r>
              <a:rPr kumimoji="0" lang="fr-FR" sz="14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 Software </a:t>
            </a:r>
            <a:r>
              <a:rPr kumimoji="0" lang="fr-FR" sz="1400" b="0" i="1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Development</a:t>
            </a:r>
            <a:r>
              <a:rPr kumimoji="0" lang="fr-FR" sz="1400" b="0" i="1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Kit</a:t>
            </a:r>
            <a:r>
              <a:rPr kumimoji="0" lang="fr-FR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 conçu pour configurer et gérer des </a:t>
            </a:r>
            <a:r>
              <a:rPr kumimoji="0" lang="fr-FR" sz="14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services AWS</a:t>
            </a:r>
            <a:r>
              <a:rPr kumimoji="0" lang="fr-FR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nous sert à configurer la connexion à </a:t>
            </a:r>
            <a:r>
              <a:rPr kumimoji="0" lang="fr-FR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S3</a:t>
            </a:r>
            <a:endParaRPr lang="fr-FR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F73DABC-B468-4C33-9B90-EC7B945473B7}"/>
              </a:ext>
            </a:extLst>
          </p:cNvPr>
          <p:cNvSpPr/>
          <p:nvPr/>
        </p:nvSpPr>
        <p:spPr>
          <a:xfrm>
            <a:off x="120449" y="3619337"/>
            <a:ext cx="3672120" cy="650886"/>
          </a:xfrm>
          <a:prstGeom prst="roundRect">
            <a:avLst>
              <a:gd name="adj" fmla="val 19149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SparkContext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connexion à un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cluster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master-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workers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fr-FR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9BEAF25-294D-4B1B-82EA-9052122BDC29}"/>
              </a:ext>
            </a:extLst>
          </p:cNvPr>
          <p:cNvSpPr/>
          <p:nvPr/>
        </p:nvSpPr>
        <p:spPr>
          <a:xfrm>
            <a:off x="120449" y="1712179"/>
            <a:ext cx="3672120" cy="1241610"/>
          </a:xfrm>
          <a:prstGeom prst="roundRect">
            <a:avLst>
              <a:gd name="adj" fmla="val 1124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SparkSession</a:t>
            </a:r>
            <a:endParaRPr kumimoji="0" lang="fr-FR" sz="1400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point d’entrée des fonctionnalités de Spark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englobe tous les types de </a:t>
            </a:r>
            <a:r>
              <a:rPr kumimoji="0" lang="fr-FR" sz="1400" b="0" i="1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context</a:t>
            </a:r>
            <a:r>
              <a:rPr kumimoji="0" lang="fr-FR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: Spark, </a:t>
            </a:r>
            <a:r>
              <a:rPr kumimoji="0" lang="fr-FR" sz="14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Hive</a:t>
            </a:r>
            <a:r>
              <a:rPr kumimoji="0" lang="fr-FR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SQL, …</a:t>
            </a:r>
            <a:endParaRPr kumimoji="0" lang="fr-FR" sz="1400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06C1032-D29B-45E7-992B-4B7C5EF6EE63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322AC99-9956-4691-9924-4EAB1AFBCC08}"/>
              </a:ext>
            </a:extLst>
          </p:cNvPr>
          <p:cNvSpPr txBox="1"/>
          <p:nvPr/>
        </p:nvSpPr>
        <p:spPr>
          <a:xfrm>
            <a:off x="354676" y="799178"/>
            <a:ext cx="3417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2) Configuration du programme Spark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04F4C2-CEF4-43AA-B2A4-32950AD6E52D}"/>
              </a:ext>
            </a:extLst>
          </p:cNvPr>
          <p:cNvSpPr txBox="1"/>
          <p:nvPr/>
        </p:nvSpPr>
        <p:spPr>
          <a:xfrm>
            <a:off x="354676" y="17817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Le traitement d’image avec Spark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933F60-5908-4A20-B037-02F9844BED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7021" b="20827"/>
          <a:stretch/>
        </p:blipFill>
        <p:spPr>
          <a:xfrm>
            <a:off x="3883508" y="4703431"/>
            <a:ext cx="4080085" cy="1000669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937EF5B6-AA4A-464E-99FC-E4BB6C9C86FC}"/>
              </a:ext>
            </a:extLst>
          </p:cNvPr>
          <p:cNvSpPr/>
          <p:nvPr/>
        </p:nvSpPr>
        <p:spPr>
          <a:xfrm>
            <a:off x="4405746" y="1902826"/>
            <a:ext cx="881149" cy="1828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B6AD32E-52B4-427C-827A-2221724602FF}"/>
              </a:ext>
            </a:extLst>
          </p:cNvPr>
          <p:cNvSpPr/>
          <p:nvPr/>
        </p:nvSpPr>
        <p:spPr>
          <a:xfrm>
            <a:off x="4189614" y="4932530"/>
            <a:ext cx="410095" cy="1828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1BBBC83-5246-44F9-9993-F583AC3D0A43}"/>
              </a:ext>
            </a:extLst>
          </p:cNvPr>
          <p:cNvSpPr txBox="1"/>
          <p:nvPr/>
        </p:nvSpPr>
        <p:spPr>
          <a:xfrm>
            <a:off x="1370643" y="6277332"/>
            <a:ext cx="6402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On peut maintenant charger les images et utiliser les méthodes de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80EB87C-DA13-4072-B571-68D51D006ABD}"/>
              </a:ext>
            </a:extLst>
          </p:cNvPr>
          <p:cNvSpPr txBox="1"/>
          <p:nvPr/>
        </p:nvSpPr>
        <p:spPr>
          <a:xfrm>
            <a:off x="146853" y="1147418"/>
            <a:ext cx="861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Un programme Spark nécessite des paramétrages supplémentaires par rapport à un programme Python habituel.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135B24-7458-4165-BC60-7A5108AD3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912" y="3522170"/>
            <a:ext cx="624491" cy="748053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6B516F6-5230-4112-AF46-84B68D3F167E}"/>
              </a:ext>
            </a:extLst>
          </p:cNvPr>
          <p:cNvCxnSpPr>
            <a:cxnSpLocks/>
          </p:cNvCxnSpPr>
          <p:nvPr/>
        </p:nvCxnSpPr>
        <p:spPr>
          <a:xfrm>
            <a:off x="5990705" y="3896196"/>
            <a:ext cx="53755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62426B10-DB71-4072-8C5E-2A6C327E267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5282" y="4980234"/>
            <a:ext cx="447063" cy="447063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0C73D7D-9213-46D5-9E47-E8DA2BC6CEB5}"/>
              </a:ext>
            </a:extLst>
          </p:cNvPr>
          <p:cNvCxnSpPr>
            <a:cxnSpLocks/>
          </p:cNvCxnSpPr>
          <p:nvPr/>
        </p:nvCxnSpPr>
        <p:spPr>
          <a:xfrm>
            <a:off x="8038931" y="5203765"/>
            <a:ext cx="53755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B0982-9C45-41E8-AE84-4A928FA8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25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9067E3F-641D-4589-861A-400B71945179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4" name="Tableau 9">
            <a:extLst>
              <a:ext uri="{FF2B5EF4-FFF2-40B4-BE49-F238E27FC236}">
                <a16:creationId xmlns:a16="http://schemas.microsoft.com/office/drawing/2014/main" id="{0B344C2C-CB35-466F-83D7-CF629527B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57393"/>
              </p:ext>
            </p:extLst>
          </p:nvPr>
        </p:nvGraphicFramePr>
        <p:xfrm>
          <a:off x="2452756" y="1202321"/>
          <a:ext cx="3698662" cy="512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553">
                  <a:extLst>
                    <a:ext uri="{9D8B030D-6E8A-4147-A177-3AD203B41FA5}">
                      <a16:colId xmlns:a16="http://schemas.microsoft.com/office/drawing/2014/main" val="2487927678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201044444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735930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jpeg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576704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apple_6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r0_0.jpeg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441526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apple_6</a:t>
                      </a:r>
                    </a:p>
                    <a:p>
                      <a:pPr algn="l"/>
                      <a:endParaRPr lang="fr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r0_2.jpeg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5415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723421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apple_braeburn_1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r0_0.jpeg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6561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apple_braeburn_1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r0_2.jpeg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50773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354298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94DB655B-2743-4703-9533-08BB49966534}"/>
              </a:ext>
            </a:extLst>
          </p:cNvPr>
          <p:cNvSpPr txBox="1"/>
          <p:nvPr/>
        </p:nvSpPr>
        <p:spPr>
          <a:xfrm>
            <a:off x="354676" y="799178"/>
            <a:ext cx="579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3) Tableau de départ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254AC2-9F7A-4F43-95A0-6AC09D7D40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9781" y="1679414"/>
            <a:ext cx="955113" cy="7790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02565A-EA23-46F4-960C-0F84C02AD66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9781" y="2682478"/>
            <a:ext cx="955111" cy="8009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13E471C-EF0E-4023-AF13-66AD49B67EE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9782" y="4022821"/>
            <a:ext cx="955112" cy="8374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FACE72-97DB-406D-A3BB-E6EFC49E8A7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8699" y="5076095"/>
            <a:ext cx="955112" cy="79458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2C13253-3A95-4766-A552-1C545FBB6715}"/>
              </a:ext>
            </a:extLst>
          </p:cNvPr>
          <p:cNvSpPr txBox="1"/>
          <p:nvPr/>
        </p:nvSpPr>
        <p:spPr>
          <a:xfrm>
            <a:off x="354676" y="17817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Le traitement d’image avec Spark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B600A99-B6BB-4520-A464-124903D3326C}"/>
              </a:ext>
            </a:extLst>
          </p:cNvPr>
          <p:cNvSpPr txBox="1"/>
          <p:nvPr/>
        </p:nvSpPr>
        <p:spPr>
          <a:xfrm>
            <a:off x="6617236" y="1580112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≈ 400 x 400 pixels RGB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38BF198-227D-42F9-8F7C-F31D39C61A75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6093811" y="1734001"/>
            <a:ext cx="523425" cy="257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72DBB27-9164-45F1-A249-546312A42362}"/>
              </a:ext>
            </a:extLst>
          </p:cNvPr>
          <p:cNvSpPr txBox="1"/>
          <p:nvPr/>
        </p:nvSpPr>
        <p:spPr>
          <a:xfrm>
            <a:off x="266013" y="6395323"/>
            <a:ext cx="7991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Objectif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: en faire un tableau qui puisse être exploité par un algorithme de machine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6A25ED-3ABC-412E-9973-96D4B09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11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47A9FBA-84E2-47C0-9E0C-6F5CE911377A}"/>
              </a:ext>
            </a:extLst>
          </p:cNvPr>
          <p:cNvSpPr/>
          <p:nvPr/>
        </p:nvSpPr>
        <p:spPr>
          <a:xfrm>
            <a:off x="400258" y="1110159"/>
            <a:ext cx="3855806" cy="1970491"/>
          </a:xfrm>
          <a:prstGeom prst="roundRect">
            <a:avLst>
              <a:gd name="adj" fmla="val 511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Chargement des images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9067E3F-641D-4589-861A-400B71945179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D04009B3-D3C6-40CB-982B-669A802055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254" y="1817047"/>
            <a:ext cx="2820838" cy="3931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712D55D-7DF5-45CB-9E61-43E5EB316D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254" y="2306542"/>
            <a:ext cx="2410742" cy="3410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8E762C9-5160-43EE-8886-D832A002BE36}"/>
              </a:ext>
            </a:extLst>
          </p:cNvPr>
          <p:cNvSpPr txBox="1"/>
          <p:nvPr/>
        </p:nvSpPr>
        <p:spPr>
          <a:xfrm>
            <a:off x="354676" y="799178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4.1) Etapes de traitement des images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30114FA-86AC-4DBE-B7CC-309B1EAB5B7A}"/>
              </a:ext>
            </a:extLst>
          </p:cNvPr>
          <p:cNvCxnSpPr>
            <a:cxnSpLocks/>
            <a:stCxn id="26" idx="1"/>
            <a:endCxn id="3" idx="3"/>
          </p:cNvCxnSpPr>
          <p:nvPr/>
        </p:nvCxnSpPr>
        <p:spPr>
          <a:xfrm flipH="1">
            <a:off x="2355273" y="1586016"/>
            <a:ext cx="2382930" cy="1088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ED08DE3-DC0B-487D-968D-AEC4BA5264BF}"/>
              </a:ext>
            </a:extLst>
          </p:cNvPr>
          <p:cNvSpPr/>
          <p:nvPr/>
        </p:nvSpPr>
        <p:spPr>
          <a:xfrm>
            <a:off x="4738203" y="1370354"/>
            <a:ext cx="3358393" cy="43132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Constituer le tableau d’images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78490CF-A5BC-4228-887A-2C525F4EF6C4}"/>
              </a:ext>
            </a:extLst>
          </p:cNvPr>
          <p:cNvSpPr/>
          <p:nvPr/>
        </p:nvSpPr>
        <p:spPr>
          <a:xfrm>
            <a:off x="4738203" y="2267222"/>
            <a:ext cx="3358393" cy="43132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Créer des colonnes lisibles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3353D91-4C8F-4E6D-A7D9-13FBBF000617}"/>
              </a:ext>
            </a:extLst>
          </p:cNvPr>
          <p:cNvSpPr txBox="1"/>
          <p:nvPr/>
        </p:nvSpPr>
        <p:spPr>
          <a:xfrm>
            <a:off x="354676" y="17817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Le traitement d’image avec Spark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C38F4DA-CC4F-459B-938B-0BA34C28AE93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 flipV="1">
            <a:off x="3325092" y="2013640"/>
            <a:ext cx="1413111" cy="4692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84771D3-16E4-44AA-BADB-A020C6D83269}"/>
              </a:ext>
            </a:extLst>
          </p:cNvPr>
          <p:cNvCxnSpPr>
            <a:cxnSpLocks/>
            <a:stCxn id="11" idx="1"/>
            <a:endCxn id="45" idx="3"/>
          </p:cNvCxnSpPr>
          <p:nvPr/>
        </p:nvCxnSpPr>
        <p:spPr>
          <a:xfrm flipH="1" flipV="1">
            <a:off x="2914996" y="2477047"/>
            <a:ext cx="1823207" cy="583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4881737-F1A8-4282-8079-E175963FE801}"/>
              </a:ext>
            </a:extLst>
          </p:cNvPr>
          <p:cNvCxnSpPr>
            <a:cxnSpLocks/>
            <a:stCxn id="11" idx="1"/>
            <a:endCxn id="94" idx="3"/>
          </p:cNvCxnSpPr>
          <p:nvPr/>
        </p:nvCxnSpPr>
        <p:spPr>
          <a:xfrm flipH="1">
            <a:off x="2539025" y="2482884"/>
            <a:ext cx="2199178" cy="37945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D003A55-1E24-4DA0-8A81-D5B5B14A7599}"/>
              </a:ext>
            </a:extLst>
          </p:cNvPr>
          <p:cNvSpPr/>
          <p:nvPr/>
        </p:nvSpPr>
        <p:spPr>
          <a:xfrm>
            <a:off x="400259" y="3173700"/>
            <a:ext cx="3855806" cy="3513097"/>
          </a:xfrm>
          <a:prstGeom prst="roundRect">
            <a:avLst>
              <a:gd name="adj" fmla="val 511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Prédictions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85F733F-E683-4BDE-B1ED-C0EBDBAF1F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129" y="5278022"/>
            <a:ext cx="1662546" cy="2161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62A85C7-F968-4B4E-8271-4CD2FAE58AD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129" y="5825285"/>
            <a:ext cx="2931622" cy="2161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FB69EAE-1924-4B21-BEA1-43F38DF47C1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059"/>
          <a:stretch/>
        </p:blipFill>
        <p:spPr>
          <a:xfrm>
            <a:off x="504253" y="3610364"/>
            <a:ext cx="3618519" cy="7969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6632081-F88D-4FF9-9624-EDA78DA70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281" y="1482278"/>
            <a:ext cx="1833992" cy="2292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304B839C-74C8-4462-9837-80AE9209AD28}"/>
              </a:ext>
            </a:extLst>
          </p:cNvPr>
          <p:cNvSpPr/>
          <p:nvPr/>
        </p:nvSpPr>
        <p:spPr>
          <a:xfrm>
            <a:off x="4738203" y="3793162"/>
            <a:ext cx="3358393" cy="43132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Instancier le réseau de neurones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AB11BE8D-C241-4D92-9B77-47F9904F89FE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4122772" y="4008824"/>
            <a:ext cx="615431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EA255006-1618-4371-BF22-31CD8DA655EC}"/>
              </a:ext>
            </a:extLst>
          </p:cNvPr>
          <p:cNvSpPr/>
          <p:nvPr/>
        </p:nvSpPr>
        <p:spPr>
          <a:xfrm>
            <a:off x="4738203" y="5173895"/>
            <a:ext cx="3358393" cy="43132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Charger une image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849E017B-9EAA-4AFB-A930-8A31825345C3}"/>
              </a:ext>
            </a:extLst>
          </p:cNvPr>
          <p:cNvCxnSpPr>
            <a:cxnSpLocks/>
            <a:stCxn id="59" idx="1"/>
            <a:endCxn id="21" idx="3"/>
          </p:cNvCxnSpPr>
          <p:nvPr/>
        </p:nvCxnSpPr>
        <p:spPr>
          <a:xfrm flipH="1" flipV="1">
            <a:off x="2216675" y="5386088"/>
            <a:ext cx="2521528" cy="346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5B7E2BA7-459E-4031-968A-B769E74A9630}"/>
              </a:ext>
            </a:extLst>
          </p:cNvPr>
          <p:cNvSpPr/>
          <p:nvPr/>
        </p:nvSpPr>
        <p:spPr>
          <a:xfrm>
            <a:off x="4738203" y="5723367"/>
            <a:ext cx="3358393" cy="43132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Obtenir la prédiction sur une image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20F56BA1-1554-4592-91B2-D570BB162CC0}"/>
              </a:ext>
            </a:extLst>
          </p:cNvPr>
          <p:cNvCxnSpPr>
            <a:cxnSpLocks/>
            <a:stCxn id="64" idx="1"/>
            <a:endCxn id="22" idx="3"/>
          </p:cNvCxnSpPr>
          <p:nvPr/>
        </p:nvCxnSpPr>
        <p:spPr>
          <a:xfrm flipH="1" flipV="1">
            <a:off x="3485751" y="5933350"/>
            <a:ext cx="1252452" cy="567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:a16="http://schemas.microsoft.com/office/drawing/2014/main" id="{3BB5E920-6BC0-40D1-8A4F-E33291E5567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129" y="6372545"/>
            <a:ext cx="3411826" cy="197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68B4258-B794-402C-8C68-662F3F7DD256}"/>
              </a:ext>
            </a:extLst>
          </p:cNvPr>
          <p:cNvSpPr/>
          <p:nvPr/>
        </p:nvSpPr>
        <p:spPr>
          <a:xfrm>
            <a:off x="4738203" y="6255473"/>
            <a:ext cx="3358393" cy="43132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Rassembler toutes les prédictions</a:t>
            </a:r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8B7D5946-05A9-457C-841B-612CB7B2502A}"/>
              </a:ext>
            </a:extLst>
          </p:cNvPr>
          <p:cNvCxnSpPr>
            <a:cxnSpLocks/>
            <a:stCxn id="89" idx="1"/>
            <a:endCxn id="73" idx="3"/>
          </p:cNvCxnSpPr>
          <p:nvPr/>
        </p:nvCxnSpPr>
        <p:spPr>
          <a:xfrm flipH="1">
            <a:off x="3965955" y="6471135"/>
            <a:ext cx="772248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4" name="Image 93">
            <a:extLst>
              <a:ext uri="{FF2B5EF4-FFF2-40B4-BE49-F238E27FC236}">
                <a16:creationId xmlns:a16="http://schemas.microsoft.com/office/drawing/2014/main" id="{23C6C05C-5F93-4F50-8038-54AA75102B5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253" y="2740602"/>
            <a:ext cx="2034772" cy="243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10CEE7F-0936-401B-BC80-3603F903350C}"/>
              </a:ext>
            </a:extLst>
          </p:cNvPr>
          <p:cNvSpPr/>
          <p:nvPr/>
        </p:nvSpPr>
        <p:spPr>
          <a:xfrm>
            <a:off x="4738203" y="4630102"/>
            <a:ext cx="3358393" cy="43132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Sélectionner des images aléatoirement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508AC5E-FB32-4857-998A-FD84660B42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129" y="4738417"/>
            <a:ext cx="3127099" cy="208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3BF1C4-2494-4F4E-98CB-0E75D1349B3D}"/>
              </a:ext>
            </a:extLst>
          </p:cNvPr>
          <p:cNvCxnSpPr>
            <a:cxnSpLocks/>
            <a:stCxn id="37" idx="1"/>
            <a:endCxn id="32" idx="3"/>
          </p:cNvCxnSpPr>
          <p:nvPr/>
        </p:nvCxnSpPr>
        <p:spPr>
          <a:xfrm flipH="1" flipV="1">
            <a:off x="3681228" y="4842654"/>
            <a:ext cx="1056975" cy="311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E274D7-761A-4B36-A6C0-75286668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40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9067E3F-641D-4589-861A-400B71945179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28DFEA8-5DEB-43B0-8DB2-66852E3E187B}"/>
              </a:ext>
            </a:extLst>
          </p:cNvPr>
          <p:cNvSpPr/>
          <p:nvPr/>
        </p:nvSpPr>
        <p:spPr>
          <a:xfrm>
            <a:off x="354676" y="4932525"/>
            <a:ext cx="3695093" cy="933240"/>
          </a:xfrm>
          <a:prstGeom prst="roundRect">
            <a:avLst>
              <a:gd name="adj" fmla="val 1045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Réduction de dimension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6B173A8-7D97-4560-AAE1-0CBDFB0DB833}"/>
              </a:ext>
            </a:extLst>
          </p:cNvPr>
          <p:cNvSpPr/>
          <p:nvPr/>
        </p:nvSpPr>
        <p:spPr>
          <a:xfrm>
            <a:off x="354676" y="2574956"/>
            <a:ext cx="3695093" cy="1634716"/>
          </a:xfrm>
          <a:prstGeom prst="roundRect">
            <a:avLst>
              <a:gd name="adj" fmla="val 1045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 et post-</a:t>
            </a:r>
            <a:r>
              <a:rPr lang="fr-F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C94193C-9D68-4B19-9F07-A8DE5FC2EC7C}"/>
              </a:ext>
            </a:extLst>
          </p:cNvPr>
          <p:cNvSpPr/>
          <p:nvPr/>
        </p:nvSpPr>
        <p:spPr>
          <a:xfrm>
            <a:off x="2266318" y="1349103"/>
            <a:ext cx="2038982" cy="503000"/>
          </a:xfrm>
          <a:prstGeom prst="roundRect">
            <a:avLst>
              <a:gd name="adj" fmla="val 1627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Prédictions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D9E55D46-C986-4711-AA61-E96192938537}"/>
              </a:ext>
            </a:extLst>
          </p:cNvPr>
          <p:cNvSpPr/>
          <p:nvPr/>
        </p:nvSpPr>
        <p:spPr>
          <a:xfrm>
            <a:off x="77585" y="1349102"/>
            <a:ext cx="2038982" cy="503000"/>
          </a:xfrm>
          <a:prstGeom prst="roundRect">
            <a:avLst>
              <a:gd name="adj" fmla="val 1627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Chargement des images</a:t>
            </a: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711FFFB7-6EEB-474C-B5A1-7C4EAB2B73A0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16200000" flipH="1">
            <a:off x="1288222" y="1660955"/>
            <a:ext cx="722854" cy="1105147"/>
          </a:xfrm>
          <a:prstGeom prst="bent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4C34F351-430E-424B-8251-372056DA0347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 rot="5400000">
            <a:off x="2382590" y="1671736"/>
            <a:ext cx="722853" cy="108358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D0C795C-B3D7-4221-AE4D-8B0B3323533E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2202223" y="4209672"/>
            <a:ext cx="0" cy="7228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02D8A8D-53D6-48D2-B080-0B22A9ADD62C}"/>
              </a:ext>
            </a:extLst>
          </p:cNvPr>
          <p:cNvSpPr txBox="1"/>
          <p:nvPr/>
        </p:nvSpPr>
        <p:spPr>
          <a:xfrm>
            <a:off x="354676" y="799178"/>
            <a:ext cx="332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4.2) Etapes de traitement des images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D245B2F-7CDD-4105-ACC5-977342C0916E}"/>
              </a:ext>
            </a:extLst>
          </p:cNvPr>
          <p:cNvSpPr txBox="1"/>
          <p:nvPr/>
        </p:nvSpPr>
        <p:spPr>
          <a:xfrm>
            <a:off x="354676" y="17817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Le traitement d’image avec Spark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DF39E7-8EA0-4BCA-B233-ABE65DFB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9" y="2977079"/>
            <a:ext cx="2690606" cy="231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01A4119-F483-465D-B87B-77C7D5F943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7396"/>
          <a:stretch/>
        </p:blipFill>
        <p:spPr>
          <a:xfrm>
            <a:off x="800741" y="3421904"/>
            <a:ext cx="1948002" cy="2332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32C4CD7-7043-43F3-A818-F7DAC8D0259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739" y="3834084"/>
            <a:ext cx="2046000" cy="25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D2ED2AF-C198-4E33-9EFA-A1E9447A04BE}"/>
              </a:ext>
            </a:extLst>
          </p:cNvPr>
          <p:cNvSpPr/>
          <p:nvPr/>
        </p:nvSpPr>
        <p:spPr>
          <a:xfrm>
            <a:off x="4571999" y="3139490"/>
            <a:ext cx="4300451" cy="5056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Fusionner le tableau des images avec le tableau des prédictions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F94770A-7158-4B78-B600-9D9E831E85E9}"/>
              </a:ext>
            </a:extLst>
          </p:cNvPr>
          <p:cNvCxnSpPr>
            <a:cxnSpLocks/>
            <a:stCxn id="27" idx="1"/>
            <a:endCxn id="18" idx="3"/>
          </p:cNvCxnSpPr>
          <p:nvPr/>
        </p:nvCxnSpPr>
        <p:spPr>
          <a:xfrm flipH="1">
            <a:off x="4049769" y="3392314"/>
            <a:ext cx="52223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0768379-4FAF-4499-BEF4-3EB4FE71A5B2}"/>
              </a:ext>
            </a:extLst>
          </p:cNvPr>
          <p:cNvSpPr/>
          <p:nvPr/>
        </p:nvSpPr>
        <p:spPr>
          <a:xfrm>
            <a:off x="4571999" y="5153833"/>
            <a:ext cx="4300451" cy="5056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Appliquer une réduction de dimension à la matrice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53F3AE1-A4C9-4E89-9C00-1D739EA887A8}"/>
              </a:ext>
            </a:extLst>
          </p:cNvPr>
          <p:cNvCxnSpPr>
            <a:cxnSpLocks/>
            <a:stCxn id="31" idx="1"/>
            <a:endCxn id="17" idx="3"/>
          </p:cNvCxnSpPr>
          <p:nvPr/>
        </p:nvCxnSpPr>
        <p:spPr>
          <a:xfrm flipH="1" flipV="1">
            <a:off x="4049769" y="5399145"/>
            <a:ext cx="522230" cy="751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D319E37-5587-4D04-8609-C9C8737DF06A}"/>
              </a:ext>
            </a:extLst>
          </p:cNvPr>
          <p:cNvSpPr txBox="1"/>
          <p:nvPr/>
        </p:nvSpPr>
        <p:spPr>
          <a:xfrm>
            <a:off x="1588779" y="6202764"/>
            <a:ext cx="5966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Combien de composants choisir pour la réduction de dimension PCA ?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D74DB8-3F9B-430C-9E7C-7EA96711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D39AD9-F93B-47F5-A67B-191612074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30" y="5391743"/>
            <a:ext cx="2724387" cy="2275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97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F3E84AC-DB21-4BFD-8BD7-1A3648ED00B7}"/>
              </a:ext>
            </a:extLst>
          </p:cNvPr>
          <p:cNvSpPr/>
          <p:nvPr/>
        </p:nvSpPr>
        <p:spPr>
          <a:xfrm>
            <a:off x="1387735" y="5994857"/>
            <a:ext cx="6304308" cy="672342"/>
          </a:xfrm>
          <a:prstGeom prst="roundRect">
            <a:avLst>
              <a:gd name="adj" fmla="val 2441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En augmentant le nombre d’images traitées, les 80% semblent converger vers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150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composantes principales.</a:t>
            </a:r>
          </a:p>
          <a:p>
            <a:pPr algn="ctr"/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F5DBEA3-8097-44FD-B76B-99FE69AD7376}"/>
              </a:ext>
            </a:extLst>
          </p:cNvPr>
          <p:cNvSpPr/>
          <p:nvPr/>
        </p:nvSpPr>
        <p:spPr>
          <a:xfrm>
            <a:off x="5908551" y="1420624"/>
            <a:ext cx="3044581" cy="429886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FE4BF-6BCB-460F-8537-E301D42C1267}"/>
              </a:ext>
            </a:extLst>
          </p:cNvPr>
          <p:cNvSpPr/>
          <p:nvPr/>
        </p:nvSpPr>
        <p:spPr>
          <a:xfrm>
            <a:off x="6278878" y="2265472"/>
            <a:ext cx="2405150" cy="3122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36CA388-E26F-4E6F-A6C4-865E6B0F7065}"/>
              </a:ext>
            </a:extLst>
          </p:cNvPr>
          <p:cNvSpPr/>
          <p:nvPr/>
        </p:nvSpPr>
        <p:spPr>
          <a:xfrm>
            <a:off x="2696743" y="1420624"/>
            <a:ext cx="3044581" cy="429886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45CB65-294B-472B-909D-16831565031F}"/>
              </a:ext>
            </a:extLst>
          </p:cNvPr>
          <p:cNvSpPr/>
          <p:nvPr/>
        </p:nvSpPr>
        <p:spPr>
          <a:xfrm>
            <a:off x="3070167" y="2265472"/>
            <a:ext cx="2405150" cy="3122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9067E3F-641D-4589-861A-400B71945179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6CD00800-2BA9-43AC-8B65-E10A6EA17245}"/>
              </a:ext>
            </a:extLst>
          </p:cNvPr>
          <p:cNvSpPr txBox="1"/>
          <p:nvPr/>
        </p:nvSpPr>
        <p:spPr>
          <a:xfrm>
            <a:off x="354676" y="799178"/>
            <a:ext cx="4957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5) Réduction de dimension PCA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ACB9F3-C3F5-45FE-A7E4-FA67A6728BB4}"/>
              </a:ext>
            </a:extLst>
          </p:cNvPr>
          <p:cNvSpPr txBox="1"/>
          <p:nvPr/>
        </p:nvSpPr>
        <p:spPr>
          <a:xfrm>
            <a:off x="354676" y="17817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III. Le traitement d’image avec Spark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BF237FB-D3FA-4391-B7C9-044700F907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0984" y="2099135"/>
            <a:ext cx="2925545" cy="355654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53089B8-5776-47B7-A8C1-881F6E1F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548" y="2099135"/>
            <a:ext cx="2925545" cy="355654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15DE586-F1C3-49EE-AE6A-C7DF47120DAE}"/>
              </a:ext>
            </a:extLst>
          </p:cNvPr>
          <p:cNvSpPr txBox="1"/>
          <p:nvPr/>
        </p:nvSpPr>
        <p:spPr>
          <a:xfrm>
            <a:off x="3126594" y="1502003"/>
            <a:ext cx="218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240 images (10 / fruit)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014F7AD-C633-462B-B942-2691E0E01996}"/>
              </a:ext>
            </a:extLst>
          </p:cNvPr>
          <p:cNvSpPr txBox="1"/>
          <p:nvPr/>
        </p:nvSpPr>
        <p:spPr>
          <a:xfrm>
            <a:off x="6198279" y="1502003"/>
            <a:ext cx="246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2400 images (100 / fruit)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2381D2-38ED-45E8-BD43-51ABD3394895}"/>
              </a:ext>
            </a:extLst>
          </p:cNvPr>
          <p:cNvSpPr txBox="1"/>
          <p:nvPr/>
        </p:nvSpPr>
        <p:spPr>
          <a:xfrm>
            <a:off x="2788620" y="1785189"/>
            <a:ext cx="286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80% dans ≈ 50 composantes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7B5C94A-B2F3-46F6-9E68-B4A5E6146C1C}"/>
              </a:ext>
            </a:extLst>
          </p:cNvPr>
          <p:cNvSpPr txBox="1"/>
          <p:nvPr/>
        </p:nvSpPr>
        <p:spPr>
          <a:xfrm>
            <a:off x="6000428" y="1785189"/>
            <a:ext cx="286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80% dans ≈ 140 composantes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7BF5749-7324-46D8-8952-1B50D9676D92}"/>
              </a:ext>
            </a:extLst>
          </p:cNvPr>
          <p:cNvSpPr txBox="1"/>
          <p:nvPr/>
        </p:nvSpPr>
        <p:spPr>
          <a:xfrm>
            <a:off x="28208" y="1388714"/>
            <a:ext cx="2726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Les poids des composantes varient selon le nombre d’images traitées.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F3D2137-3F53-436C-812A-72936D77071A}"/>
              </a:ext>
            </a:extLst>
          </p:cNvPr>
          <p:cNvSpPr txBox="1"/>
          <p:nvPr/>
        </p:nvSpPr>
        <p:spPr>
          <a:xfrm>
            <a:off x="28208" y="2640126"/>
            <a:ext cx="272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Ces graphiques varient avec les aléas de la méthode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76F5C24-FDA4-405D-A015-EA0A396D42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635" y="3152770"/>
            <a:ext cx="1217965" cy="207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73A6DA4-65E3-49EC-92BB-FBE789ACB2A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295" y="4413928"/>
            <a:ext cx="2331217" cy="130259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6B559D5E-9B60-46A2-8674-B86FFCC552C3}"/>
              </a:ext>
            </a:extLst>
          </p:cNvPr>
          <p:cNvSpPr txBox="1"/>
          <p:nvPr/>
        </p:nvSpPr>
        <p:spPr>
          <a:xfrm>
            <a:off x="28208" y="3888304"/>
            <a:ext cx="272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Sollicitation du serveur pour 2400 images :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A0EDAA-960E-4966-8D6F-A82F62F29969}"/>
              </a:ext>
            </a:extLst>
          </p:cNvPr>
          <p:cNvSpPr/>
          <p:nvPr/>
        </p:nvSpPr>
        <p:spPr>
          <a:xfrm>
            <a:off x="374077" y="4926676"/>
            <a:ext cx="426720" cy="23829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20A733-0729-4B34-8E77-0E6CD4D0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17</a:t>
            </a:fld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D299520-CF1F-4834-82EE-304807348A51}"/>
              </a:ext>
            </a:extLst>
          </p:cNvPr>
          <p:cNvSpPr/>
          <p:nvPr/>
        </p:nvSpPr>
        <p:spPr>
          <a:xfrm>
            <a:off x="3585556" y="5244282"/>
            <a:ext cx="310342" cy="31034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5B372A1-C20F-4E72-ADF7-8131754EF4BC}"/>
              </a:ext>
            </a:extLst>
          </p:cNvPr>
          <p:cNvSpPr/>
          <p:nvPr/>
        </p:nvSpPr>
        <p:spPr>
          <a:xfrm>
            <a:off x="7764087" y="5244282"/>
            <a:ext cx="310342" cy="31034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97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DEDB65A9-436E-4290-941F-A7B46E1B82BD}"/>
              </a:ext>
            </a:extLst>
          </p:cNvPr>
          <p:cNvSpPr txBox="1"/>
          <p:nvPr/>
        </p:nvSpPr>
        <p:spPr>
          <a:xfrm>
            <a:off x="354676" y="219580"/>
            <a:ext cx="17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403BD27-0471-4633-A03A-CEB315B4581A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D9B06645-CFD9-4B45-8050-FF75A4CB6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42797"/>
              </p:ext>
            </p:extLst>
          </p:nvPr>
        </p:nvGraphicFramePr>
        <p:xfrm>
          <a:off x="34761" y="1201451"/>
          <a:ext cx="9072000" cy="515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65595823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170904146"/>
                    </a:ext>
                  </a:extLst>
                </a:gridCol>
                <a:gridCol w="6444000">
                  <a:extLst>
                    <a:ext uri="{9D8B030D-6E8A-4147-A177-3AD203B41FA5}">
                      <a16:colId xmlns:a16="http://schemas.microsoft.com/office/drawing/2014/main" val="479848409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jeu de données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Prêt pour l’analyse dans sa forme actuelle.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Destiné à s’agrandir, il nécessite l’appui du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distributed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computing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Majorité d’espèces de pommes (15 pommes sur 24 fruits) : risque de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biais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981279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L’environnement </a:t>
                      </a:r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BigData</a:t>
                      </a:r>
                      <a:endParaRPr lang="fr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 échanges d’information se font entre les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utilisateurs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l’instance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EC2 et les </a:t>
                      </a:r>
                      <a:r>
                        <a:rPr lang="fr-FR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buckets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S3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l’instance est importante pour le bon fonctionnement du programme Spark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compatibilité des versions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 déterminante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8846682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traitement d’image avec Spark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Peu d’images : nécessite un </a:t>
                      </a:r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transfer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avec ResNet50 de </a:t>
                      </a:r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Keras</a:t>
                      </a:r>
                      <a:endParaRPr lang="fr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 calculs distribués se font avec des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méthodes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PySpark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ou des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fonctions décorées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(UDF)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réduction de dimension PCA semble être optimale pour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composants.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4757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endParaRPr lang="fr-FR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Perspectives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parallélisation des calculs s’est faite sur le même serveur (mode local) : basculer sur un véritable 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EMR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Diversifier les fruits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Etudier d’autres solutions Cloud : Azure, Google Cloud, OVHcloud, …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Prendre les photos en proportions similaires selon l’axe de rotation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fr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augmentation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386963"/>
                  </a:ext>
                </a:extLst>
              </a:tr>
            </a:tbl>
          </a:graphicData>
        </a:graphic>
      </p:graphicFrame>
      <p:pic>
        <p:nvPicPr>
          <p:cNvPr id="21" name="Image 20">
            <a:extLst>
              <a:ext uri="{FF2B5EF4-FFF2-40B4-BE49-F238E27FC236}">
                <a16:creationId xmlns:a16="http://schemas.microsoft.com/office/drawing/2014/main" id="{685FB91A-EF8E-4150-ABE6-CFEDFA08AF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59861" y="5212120"/>
            <a:ext cx="863018" cy="786079"/>
          </a:xfrm>
          <a:prstGeom prst="round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22B220C-934D-4F76-B21F-B0C3B0644B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805" y="1444905"/>
            <a:ext cx="841131" cy="7994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A4D0458-7A86-43A8-84C9-C00D3FCE0D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33" y="4130745"/>
            <a:ext cx="1012675" cy="4152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14228AC-212B-4E18-861B-CBEC4FD7B3E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053" y="2768163"/>
            <a:ext cx="802633" cy="8026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93EAA4F-249A-4E80-AB60-3DA0D551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18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F553C49-C564-46FC-A7A6-1365B95434F3}"/>
              </a:ext>
            </a:extLst>
          </p:cNvPr>
          <p:cNvSpPr txBox="1"/>
          <p:nvPr/>
        </p:nvSpPr>
        <p:spPr>
          <a:xfrm>
            <a:off x="354676" y="799178"/>
            <a:ext cx="4957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1) Bilan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57769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1E652D4-6239-4B1D-850A-EEFDF3290299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754FBE7-1111-424D-82B0-9618D1E28D24}"/>
              </a:ext>
            </a:extLst>
          </p:cNvPr>
          <p:cNvSpPr txBox="1"/>
          <p:nvPr/>
        </p:nvSpPr>
        <p:spPr>
          <a:xfrm>
            <a:off x="5009807" y="2379284"/>
            <a:ext cx="3020288" cy="24622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AWS 5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pillars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excellence</a:t>
            </a:r>
          </a:p>
          <a:p>
            <a:pPr marL="342900" indent="-342900">
              <a:buAutoNum type="arabicPeriod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marL="342900" indent="-342900">
              <a:buAutoNum type="arabicPeriod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42411A-94FE-424B-BD48-4944F987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19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859BA6D-0149-4C74-995E-30C29DA8F625}"/>
              </a:ext>
            </a:extLst>
          </p:cNvPr>
          <p:cNvSpPr txBox="1"/>
          <p:nvPr/>
        </p:nvSpPr>
        <p:spPr>
          <a:xfrm>
            <a:off x="354676" y="799178"/>
            <a:ext cx="4957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2) Recommandations pour le passage à l’échelle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5FA137A-41F8-4EE4-8E52-3C800309044E}"/>
              </a:ext>
            </a:extLst>
          </p:cNvPr>
          <p:cNvSpPr txBox="1"/>
          <p:nvPr/>
        </p:nvSpPr>
        <p:spPr>
          <a:xfrm>
            <a:off x="354676" y="219580"/>
            <a:ext cx="17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545E8-FAAD-43AF-A7BC-D72D82BE1C38}"/>
              </a:ext>
            </a:extLst>
          </p:cNvPr>
          <p:cNvSpPr/>
          <p:nvPr/>
        </p:nvSpPr>
        <p:spPr>
          <a:xfrm>
            <a:off x="737059" y="2379284"/>
            <a:ext cx="3397135" cy="17438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Critères de qualité d’un outil cloud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Facilité de passage à l'échelle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Facilité de maintenance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Facilité d'exploitation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379303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4B8EABE-CB0B-422D-B180-C104A9EDE7BA}"/>
              </a:ext>
            </a:extLst>
          </p:cNvPr>
          <p:cNvSpPr txBox="1"/>
          <p:nvPr/>
        </p:nvSpPr>
        <p:spPr>
          <a:xfrm>
            <a:off x="737062" y="991926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6A194E-A28E-4197-9276-9490D71F6EBC}"/>
              </a:ext>
            </a:extLst>
          </p:cNvPr>
          <p:cNvSpPr txBox="1"/>
          <p:nvPr/>
        </p:nvSpPr>
        <p:spPr>
          <a:xfrm>
            <a:off x="737062" y="2255860"/>
            <a:ext cx="259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II. L’environnement Big Data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2343E7-FD29-4071-ACCE-3698A7879E8E}"/>
              </a:ext>
            </a:extLst>
          </p:cNvPr>
          <p:cNvSpPr txBox="1"/>
          <p:nvPr/>
        </p:nvSpPr>
        <p:spPr>
          <a:xfrm>
            <a:off x="737062" y="3519794"/>
            <a:ext cx="3328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III. Le traitement d’image avec Spark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2E2276-0ACF-4616-B5E5-B7FB5FD6431A}"/>
              </a:ext>
            </a:extLst>
          </p:cNvPr>
          <p:cNvSpPr txBox="1"/>
          <p:nvPr/>
        </p:nvSpPr>
        <p:spPr>
          <a:xfrm>
            <a:off x="737062" y="4783728"/>
            <a:ext cx="1410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IV. Conclusion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26D84D-09B8-458A-89FB-14CCEE52D791}"/>
              </a:ext>
            </a:extLst>
          </p:cNvPr>
          <p:cNvSpPr txBox="1"/>
          <p:nvPr/>
        </p:nvSpPr>
        <p:spPr>
          <a:xfrm>
            <a:off x="354676" y="17817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8483622-FB61-489E-A0E7-2A177C0BB0CB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A4D542-CE28-44A3-941E-179AEA5E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247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1D3D04-7957-46BD-B94D-5ED65AB29887}"/>
              </a:ext>
            </a:extLst>
          </p:cNvPr>
          <p:cNvSpPr txBox="1"/>
          <p:nvPr/>
        </p:nvSpPr>
        <p:spPr>
          <a:xfrm>
            <a:off x="3287033" y="2274917"/>
            <a:ext cx="256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Fin de la 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C83B70-62AF-4021-968E-23D9E6C95B5F}"/>
              </a:ext>
            </a:extLst>
          </p:cNvPr>
          <p:cNvSpPr txBox="1"/>
          <p:nvPr/>
        </p:nvSpPr>
        <p:spPr>
          <a:xfrm>
            <a:off x="3056201" y="4219694"/>
            <a:ext cx="303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Merci pour votre attention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1231EFC-A001-423A-BA9E-FEB7D4BCBF5E}"/>
              </a:ext>
            </a:extLst>
          </p:cNvPr>
          <p:cNvCxnSpPr>
            <a:cxnSpLocks/>
          </p:cNvCxnSpPr>
          <p:nvPr/>
        </p:nvCxnSpPr>
        <p:spPr>
          <a:xfrm>
            <a:off x="3829397" y="3429000"/>
            <a:ext cx="14852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14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9067E3F-641D-4589-861A-400B71945179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EE6ADD3-AE4E-4E6A-A0F7-0AC66D3B592E}"/>
              </a:ext>
            </a:extLst>
          </p:cNvPr>
          <p:cNvSpPr/>
          <p:nvPr/>
        </p:nvSpPr>
        <p:spPr>
          <a:xfrm>
            <a:off x="280257" y="3709968"/>
            <a:ext cx="3626726" cy="1877473"/>
          </a:xfrm>
          <a:prstGeom prst="roundRect">
            <a:avLst>
              <a:gd name="adj" fmla="val 1696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Pommes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956F3258-5F0C-42DE-8FA8-9AB821F09B9E}"/>
              </a:ext>
            </a:extLst>
          </p:cNvPr>
          <p:cNvSpPr/>
          <p:nvPr/>
        </p:nvSpPr>
        <p:spPr>
          <a:xfrm>
            <a:off x="4450056" y="3914532"/>
            <a:ext cx="1740988" cy="1369286"/>
          </a:xfrm>
          <a:prstGeom prst="roundRect">
            <a:avLst>
              <a:gd name="adj" fmla="val 1696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Choux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8018810-AFA7-47DA-9C41-37FE27221106}"/>
              </a:ext>
            </a:extLst>
          </p:cNvPr>
          <p:cNvSpPr/>
          <p:nvPr/>
        </p:nvSpPr>
        <p:spPr>
          <a:xfrm>
            <a:off x="6266897" y="3678219"/>
            <a:ext cx="1722670" cy="1354880"/>
          </a:xfrm>
          <a:prstGeom prst="roundRect">
            <a:avLst>
              <a:gd name="adj" fmla="val 1696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Carottes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EB634ACB-B463-44D3-9C47-65376EDC8955}"/>
              </a:ext>
            </a:extLst>
          </p:cNvPr>
          <p:cNvSpPr/>
          <p:nvPr/>
        </p:nvSpPr>
        <p:spPr>
          <a:xfrm>
            <a:off x="635678" y="5686253"/>
            <a:ext cx="1636536" cy="1041700"/>
          </a:xfrm>
          <a:prstGeom prst="roundRect">
            <a:avLst>
              <a:gd name="adj" fmla="val 1696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Cornichons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6B9C7D2-AB96-43BF-BA0C-A79F810E6D0F}"/>
              </a:ext>
            </a:extLst>
          </p:cNvPr>
          <p:cNvSpPr/>
          <p:nvPr/>
        </p:nvSpPr>
        <p:spPr>
          <a:xfrm>
            <a:off x="2723908" y="5674766"/>
            <a:ext cx="1971737" cy="1151300"/>
          </a:xfrm>
          <a:prstGeom prst="roundRect">
            <a:avLst>
              <a:gd name="adj" fmla="val 1696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Aubergines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64269756-60BE-4701-A179-32FF431ED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55" y="3941669"/>
            <a:ext cx="491769" cy="406447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AC561451-E140-4998-A0D3-6B79567F5B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323" y="3985632"/>
            <a:ext cx="491769" cy="431305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CC24D355-16CD-48F0-B672-66EFB7EDCC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470" y="4894819"/>
            <a:ext cx="491769" cy="428495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62A67E78-2129-440C-821D-1C5DACFAD38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406" y="4485758"/>
            <a:ext cx="491769" cy="443213"/>
          </a:xfrm>
          <a:prstGeom prst="rect">
            <a:avLst/>
          </a:prstGeom>
        </p:spPr>
      </p:pic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797116D9-0505-4864-BF8F-35F12F45812D}"/>
              </a:ext>
            </a:extLst>
          </p:cNvPr>
          <p:cNvSpPr/>
          <p:nvPr/>
        </p:nvSpPr>
        <p:spPr>
          <a:xfrm>
            <a:off x="4810373" y="5390703"/>
            <a:ext cx="1756042" cy="1381126"/>
          </a:xfrm>
          <a:prstGeom prst="roundRect">
            <a:avLst>
              <a:gd name="adj" fmla="val 1696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Poires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2C843C87-4737-438D-BC97-6053ABC0558E}"/>
              </a:ext>
            </a:extLst>
          </p:cNvPr>
          <p:cNvSpPr/>
          <p:nvPr/>
        </p:nvSpPr>
        <p:spPr>
          <a:xfrm>
            <a:off x="6634687" y="5121088"/>
            <a:ext cx="1715103" cy="1189004"/>
          </a:xfrm>
          <a:prstGeom prst="roundRect">
            <a:avLst>
              <a:gd name="adj" fmla="val 1696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Courgettes</a:t>
            </a:r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051C7930-E043-4025-B980-E1B419E6E14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549" y="4402261"/>
            <a:ext cx="720000" cy="680574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8BA666B7-1F83-4914-B482-9F7D9E790D6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949902" y="3729242"/>
            <a:ext cx="459623" cy="1440000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5FAB453E-367D-48B8-99F4-41DE520F554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251924" y="5745148"/>
            <a:ext cx="404042" cy="983540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B4A6840A-D0F7-4955-B828-C0A97C07FEA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549235" y="5544471"/>
            <a:ext cx="341018" cy="1584000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DE030373-7761-494B-A809-93F1E8C52E4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6086" y="5789270"/>
            <a:ext cx="720000" cy="907751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2E572FB3-A612-4F4E-A4BC-425990820623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316742" y="5092476"/>
            <a:ext cx="382979" cy="1440000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54DC7961-05A6-40CF-8F33-AB84B5C9DFC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458" y="4107706"/>
            <a:ext cx="491769" cy="487552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022A96BB-E709-47CE-8333-3475C18A8875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055" y="4115014"/>
            <a:ext cx="491769" cy="472936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CA3FD82A-73E5-4CD2-9123-B6EC2EBCF7B3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2506" y="4214661"/>
            <a:ext cx="491769" cy="532451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F0F2E766-DE90-4DDD-AB7C-99ACFC00C854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680" y="4916310"/>
            <a:ext cx="491769" cy="517081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id="{71C17941-3D84-4D52-B522-4DB58546D4B3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3771" y="5010886"/>
            <a:ext cx="491769" cy="47984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91C30F8-2B0A-4ACF-8857-33DE5C2B5693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610" y="2682578"/>
            <a:ext cx="437050" cy="509317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FAEAEC8-2CF9-47F8-BA00-4A82992F4172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2988" y="4976469"/>
            <a:ext cx="491769" cy="548679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7AEA340E-CD76-470B-84EC-805E007F8106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596723" y="2102436"/>
            <a:ext cx="1439998" cy="979385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905F1AE2-CD84-4378-88ED-FCFB5360737A}"/>
              </a:ext>
            </a:extLst>
          </p:cNvPr>
          <p:cNvSpPr txBox="1"/>
          <p:nvPr/>
        </p:nvSpPr>
        <p:spPr>
          <a:xfrm>
            <a:off x="1574678" y="3066918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Robot cueilleur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intelligent</a:t>
            </a:r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688470A0-698A-4C84-B9B9-34063C93008A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9779" y="2145337"/>
            <a:ext cx="1116742" cy="1121337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353A4ABC-DB9D-46B8-A404-527EB39C9819}"/>
              </a:ext>
            </a:extLst>
          </p:cNvPr>
          <p:cNvSpPr txBox="1"/>
          <p:nvPr/>
        </p:nvSpPr>
        <p:spPr>
          <a:xfrm>
            <a:off x="3618502" y="3118494"/>
            <a:ext cx="175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Algorithme de classification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6BC69-7DC2-4559-A3DF-71C202C0BAAC}"/>
              </a:ext>
            </a:extLst>
          </p:cNvPr>
          <p:cNvSpPr/>
          <p:nvPr/>
        </p:nvSpPr>
        <p:spPr>
          <a:xfrm>
            <a:off x="5899579" y="1956539"/>
            <a:ext cx="1677788" cy="14741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Pomme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Delicioso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3127DC4-4B44-43E0-8F00-D255204E9BBF}"/>
              </a:ext>
            </a:extLst>
          </p:cNvPr>
          <p:cNvCxnSpPr>
            <a:cxnSpLocks/>
          </p:cNvCxnSpPr>
          <p:nvPr/>
        </p:nvCxnSpPr>
        <p:spPr>
          <a:xfrm>
            <a:off x="6000025" y="2263616"/>
            <a:ext cx="8181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au 24">
            <a:extLst>
              <a:ext uri="{FF2B5EF4-FFF2-40B4-BE49-F238E27FC236}">
                <a16:creationId xmlns:a16="http://schemas.microsoft.com/office/drawing/2014/main" id="{A02CFC7F-49BD-41CA-BF3B-6B6015BF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07733"/>
              </p:ext>
            </p:extLst>
          </p:nvPr>
        </p:nvGraphicFramePr>
        <p:xfrm>
          <a:off x="5952949" y="2363291"/>
          <a:ext cx="1546832" cy="103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52">
                  <a:extLst>
                    <a:ext uri="{9D8B030D-6E8A-4147-A177-3AD203B41FA5}">
                      <a16:colId xmlns:a16="http://schemas.microsoft.com/office/drawing/2014/main" val="258799902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365920877"/>
                    </a:ext>
                  </a:extLst>
                </a:gridCol>
              </a:tblGrid>
              <a:tr h="253560">
                <a:tc>
                  <a:txBody>
                    <a:bodyPr/>
                    <a:lstStyle/>
                    <a:p>
                      <a:r>
                        <a:rPr lang="fr-F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Etat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715854"/>
                  </a:ext>
                </a:extLst>
              </a:tr>
              <a:tr h="253560">
                <a:tc>
                  <a:txBody>
                    <a:bodyPr/>
                    <a:lstStyle/>
                    <a:p>
                      <a:r>
                        <a:rPr lang="fr-F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Maturité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 jrs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4372"/>
                  </a:ext>
                </a:extLst>
              </a:tr>
              <a:tr h="253560">
                <a:tc>
                  <a:txBody>
                    <a:bodyPr/>
                    <a:lstStyle/>
                    <a:p>
                      <a:r>
                        <a:rPr lang="fr-F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Autre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Chocs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3515646"/>
                  </a:ext>
                </a:extLst>
              </a:tr>
              <a:tr h="253560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9240"/>
                  </a:ext>
                </a:extLst>
              </a:tr>
            </a:tbl>
          </a:graphicData>
        </a:graphic>
      </p:graphicFrame>
      <p:sp>
        <p:nvSpPr>
          <p:cNvPr id="44" name="ZoneTexte 43">
            <a:extLst>
              <a:ext uri="{FF2B5EF4-FFF2-40B4-BE49-F238E27FC236}">
                <a16:creationId xmlns:a16="http://schemas.microsoft.com/office/drawing/2014/main" id="{14689B10-CBCD-435A-B382-B313B818A765}"/>
              </a:ext>
            </a:extLst>
          </p:cNvPr>
          <p:cNvSpPr txBox="1"/>
          <p:nvPr/>
        </p:nvSpPr>
        <p:spPr>
          <a:xfrm>
            <a:off x="354676" y="781624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1) Le projet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5702BBE6-9230-4E13-92E8-F90D827318C5}"/>
              </a:ext>
            </a:extLst>
          </p:cNvPr>
          <p:cNvCxnSpPr>
            <a:cxnSpLocks/>
          </p:cNvCxnSpPr>
          <p:nvPr/>
        </p:nvCxnSpPr>
        <p:spPr>
          <a:xfrm>
            <a:off x="5128023" y="2736372"/>
            <a:ext cx="5393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C8EDC3EB-B0C8-44B2-9077-F81D2080D108}"/>
              </a:ext>
            </a:extLst>
          </p:cNvPr>
          <p:cNvCxnSpPr>
            <a:cxnSpLocks/>
          </p:cNvCxnSpPr>
          <p:nvPr/>
        </p:nvCxnSpPr>
        <p:spPr>
          <a:xfrm>
            <a:off x="3191262" y="2736372"/>
            <a:ext cx="5393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E02D47B4-B2C9-4378-B1A2-61A60CD14CA8}"/>
              </a:ext>
            </a:extLst>
          </p:cNvPr>
          <p:cNvSpPr txBox="1"/>
          <p:nvPr/>
        </p:nvSpPr>
        <p:spPr>
          <a:xfrm>
            <a:off x="354676" y="17817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B8DC83AB-F5F1-4643-97ED-69C8952A99A5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800880" flipH="1">
            <a:off x="1541105" y="2140985"/>
            <a:ext cx="361327" cy="255967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11ACB73-F6FC-40E6-89DF-F2E2D95FBC5C}"/>
              </a:ext>
            </a:extLst>
          </p:cNvPr>
          <p:cNvCxnSpPr>
            <a:cxnSpLocks/>
          </p:cNvCxnSpPr>
          <p:nvPr/>
        </p:nvCxnSpPr>
        <p:spPr>
          <a:xfrm>
            <a:off x="1812639" y="2292970"/>
            <a:ext cx="126212" cy="114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C97A1978-97EC-45E5-9C21-6B48F060A5C4}"/>
              </a:ext>
            </a:extLst>
          </p:cNvPr>
          <p:cNvSpPr txBox="1"/>
          <p:nvPr/>
        </p:nvSpPr>
        <p:spPr>
          <a:xfrm>
            <a:off x="3094658" y="2378543"/>
            <a:ext cx="68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54A9EAE-8032-47A7-82D4-FFA23E1A1198}"/>
              </a:ext>
            </a:extLst>
          </p:cNvPr>
          <p:cNvSpPr txBox="1"/>
          <p:nvPr/>
        </p:nvSpPr>
        <p:spPr>
          <a:xfrm>
            <a:off x="4985850" y="2378543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D47D55B-98C9-4911-9F3F-A7CAD74DBE92}"/>
              </a:ext>
            </a:extLst>
          </p:cNvPr>
          <p:cNvSpPr txBox="1"/>
          <p:nvPr/>
        </p:nvSpPr>
        <p:spPr>
          <a:xfrm>
            <a:off x="193712" y="1116695"/>
            <a:ext cx="86898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Prototype d’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application mobile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qui permette de photographier un fruit et d’en obtenir des informations.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A terme : permettre un traitement spécifique à chaque espèce de fruit &amp; légume en développant des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robots cueilleurs intelligents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3828781E-8D40-482A-BEA5-7D0F11DF5FB6}"/>
              </a:ext>
            </a:extLst>
          </p:cNvPr>
          <p:cNvSpPr/>
          <p:nvPr/>
        </p:nvSpPr>
        <p:spPr>
          <a:xfrm>
            <a:off x="1975104" y="3687524"/>
            <a:ext cx="2292619" cy="1255776"/>
          </a:xfrm>
          <a:custGeom>
            <a:avLst/>
            <a:gdLst>
              <a:gd name="connsiteX0" fmla="*/ 2279904 w 2292619"/>
              <a:gd name="connsiteY0" fmla="*/ 0 h 1255776"/>
              <a:gd name="connsiteX1" fmla="*/ 1950720 w 2292619"/>
              <a:gd name="connsiteY1" fmla="*/ 890016 h 1255776"/>
              <a:gd name="connsiteX2" fmla="*/ 0 w 2292619"/>
              <a:gd name="connsiteY2" fmla="*/ 1255776 h 12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2619" h="1255776">
                <a:moveTo>
                  <a:pt x="2279904" y="0"/>
                </a:moveTo>
                <a:cubicBezTo>
                  <a:pt x="2305304" y="340360"/>
                  <a:pt x="2330704" y="680720"/>
                  <a:pt x="1950720" y="890016"/>
                </a:cubicBezTo>
                <a:cubicBezTo>
                  <a:pt x="1570736" y="1099312"/>
                  <a:pt x="785368" y="1177544"/>
                  <a:pt x="0" y="1255776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61BF54E-06CE-4C4E-8ABB-BEF05571163A}"/>
              </a:ext>
            </a:extLst>
          </p:cNvPr>
          <p:cNvCxnSpPr>
            <a:cxnSpLocks/>
          </p:cNvCxnSpPr>
          <p:nvPr/>
        </p:nvCxnSpPr>
        <p:spPr>
          <a:xfrm flipH="1">
            <a:off x="1442182" y="2462641"/>
            <a:ext cx="154708" cy="1538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32C2B0C-02DC-48C0-BEA6-7FE29D85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67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296F8315-95C0-4C7E-BE39-67BF4F5DADCA}"/>
              </a:ext>
            </a:extLst>
          </p:cNvPr>
          <p:cNvSpPr/>
          <p:nvPr/>
        </p:nvSpPr>
        <p:spPr>
          <a:xfrm>
            <a:off x="3547286" y="1349062"/>
            <a:ext cx="5431733" cy="3388858"/>
          </a:xfrm>
          <a:prstGeom prst="roundRect">
            <a:avLst>
              <a:gd name="adj" fmla="val 5292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73DD7915-CDCB-46CA-9BA0-60184D4216F3}"/>
              </a:ext>
            </a:extLst>
          </p:cNvPr>
          <p:cNvSpPr/>
          <p:nvPr/>
        </p:nvSpPr>
        <p:spPr>
          <a:xfrm>
            <a:off x="249935" y="1349062"/>
            <a:ext cx="2910109" cy="3388858"/>
          </a:xfrm>
          <a:prstGeom prst="roundRect">
            <a:avLst>
              <a:gd name="adj" fmla="val 5247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7EA8B744-9088-4737-9746-A61CE3327328}"/>
              </a:ext>
            </a:extLst>
          </p:cNvPr>
          <p:cNvSpPr/>
          <p:nvPr/>
        </p:nvSpPr>
        <p:spPr>
          <a:xfrm>
            <a:off x="249935" y="4876094"/>
            <a:ext cx="8729084" cy="1492542"/>
          </a:xfrm>
          <a:prstGeom prst="roundRect">
            <a:avLst>
              <a:gd name="adj" fmla="val 12211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9067E3F-641D-4589-861A-400B71945179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14689B10-CBCD-435A-B382-B313B818A765}"/>
              </a:ext>
            </a:extLst>
          </p:cNvPr>
          <p:cNvSpPr txBox="1"/>
          <p:nvPr/>
        </p:nvSpPr>
        <p:spPr>
          <a:xfrm>
            <a:off x="354676" y="799178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2) Le jeu de données</a:t>
            </a:r>
            <a:endParaRPr lang="fr-FR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2D47B4-B2C9-4378-B1A2-61A60CD14CA8}"/>
              </a:ext>
            </a:extLst>
          </p:cNvPr>
          <p:cNvSpPr txBox="1"/>
          <p:nvPr/>
        </p:nvSpPr>
        <p:spPr>
          <a:xfrm>
            <a:off x="354676" y="17817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2DA54B5-F14D-4D49-8A9E-54028CBC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04" y="1693079"/>
            <a:ext cx="1701358" cy="210577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7871D44-623D-4270-B8F6-11FE1E19C6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7912" y="3137836"/>
            <a:ext cx="5161550" cy="138825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CE1DF27-788F-4913-97B6-E27F656EEBD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7912" y="1693079"/>
            <a:ext cx="1981200" cy="125915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ADA2C20C-C977-493E-9ECC-87EBFB6CFD89}"/>
              </a:ext>
            </a:extLst>
          </p:cNvPr>
          <p:cNvSpPr/>
          <p:nvPr/>
        </p:nvSpPr>
        <p:spPr>
          <a:xfrm>
            <a:off x="948704" y="2445419"/>
            <a:ext cx="850679" cy="29672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AA4A7E4-5CFA-4F8F-A223-03AB206E71A0}"/>
              </a:ext>
            </a:extLst>
          </p:cNvPr>
          <p:cNvSpPr/>
          <p:nvPr/>
        </p:nvSpPr>
        <p:spPr>
          <a:xfrm>
            <a:off x="3657912" y="1766245"/>
            <a:ext cx="1022054" cy="29672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6323225-61D4-4857-805D-5858306FA304}"/>
              </a:ext>
            </a:extLst>
          </p:cNvPr>
          <p:cNvCxnSpPr>
            <a:cxnSpLocks/>
            <a:stCxn id="29" idx="6"/>
            <a:endCxn id="11" idx="0"/>
          </p:cNvCxnSpPr>
          <p:nvPr/>
        </p:nvCxnSpPr>
        <p:spPr>
          <a:xfrm>
            <a:off x="4679966" y="1914608"/>
            <a:ext cx="1558721" cy="122322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0DEFA4B8-06CB-4884-B46D-1922A4BF7215}"/>
              </a:ext>
            </a:extLst>
          </p:cNvPr>
          <p:cNvSpPr/>
          <p:nvPr/>
        </p:nvSpPr>
        <p:spPr>
          <a:xfrm>
            <a:off x="948704" y="2736278"/>
            <a:ext cx="1180408" cy="29672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5F02781-03A9-4AEE-9949-0E3C6AD88205}"/>
              </a:ext>
            </a:extLst>
          </p:cNvPr>
          <p:cNvSpPr/>
          <p:nvPr/>
        </p:nvSpPr>
        <p:spPr>
          <a:xfrm>
            <a:off x="948703" y="3033809"/>
            <a:ext cx="1335579" cy="29672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22169A5-F8AE-4BFC-BE9D-283B275EE372}"/>
              </a:ext>
            </a:extLst>
          </p:cNvPr>
          <p:cNvSpPr/>
          <p:nvPr/>
        </p:nvSpPr>
        <p:spPr>
          <a:xfrm>
            <a:off x="1007214" y="3374716"/>
            <a:ext cx="1287716" cy="2375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F34106A-4A62-4107-99F8-DD2B1CACAB6C}"/>
              </a:ext>
            </a:extLst>
          </p:cNvPr>
          <p:cNvSpPr/>
          <p:nvPr/>
        </p:nvSpPr>
        <p:spPr>
          <a:xfrm>
            <a:off x="1007214" y="1887882"/>
            <a:ext cx="827745" cy="2375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662311D-CB69-4DF3-A3DA-13E31624B810}"/>
              </a:ext>
            </a:extLst>
          </p:cNvPr>
          <p:cNvSpPr/>
          <p:nvPr/>
        </p:nvSpPr>
        <p:spPr>
          <a:xfrm>
            <a:off x="1007214" y="2195153"/>
            <a:ext cx="949665" cy="2375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3290F66-73E1-45EC-95E3-52AC072FE5CD}"/>
              </a:ext>
            </a:extLst>
          </p:cNvPr>
          <p:cNvSpPr txBox="1"/>
          <p:nvPr/>
        </p:nvSpPr>
        <p:spPr>
          <a:xfrm>
            <a:off x="1070658" y="1373365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Dossier racine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F00EE9D-064E-4079-B815-AA755293312C}"/>
              </a:ext>
            </a:extLst>
          </p:cNvPr>
          <p:cNvSpPr txBox="1"/>
          <p:nvPr/>
        </p:nvSpPr>
        <p:spPr>
          <a:xfrm>
            <a:off x="4617608" y="1373365"/>
            <a:ext cx="32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Dossiers Test, Training et Validation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2A17A37-4297-4F04-B1B3-6FAC7E43FCB3}"/>
              </a:ext>
            </a:extLst>
          </p:cNvPr>
          <p:cNvSpPr txBox="1"/>
          <p:nvPr/>
        </p:nvSpPr>
        <p:spPr>
          <a:xfrm>
            <a:off x="6260005" y="2830059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Images de fruit (≈ 20 Ko / image)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F6A3D1-814F-4473-81FF-4D9CAC4273D8}"/>
              </a:ext>
            </a:extLst>
          </p:cNvPr>
          <p:cNvSpPr/>
          <p:nvPr/>
        </p:nvSpPr>
        <p:spPr>
          <a:xfrm>
            <a:off x="6173623" y="5715986"/>
            <a:ext cx="1330371" cy="21333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87301A-EC24-4C04-8D8F-E904CFAEEC7A}"/>
              </a:ext>
            </a:extLst>
          </p:cNvPr>
          <p:cNvSpPr/>
          <p:nvPr/>
        </p:nvSpPr>
        <p:spPr>
          <a:xfrm>
            <a:off x="7503994" y="5715986"/>
            <a:ext cx="665186" cy="21333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28E1AC-5DE3-4B56-8020-901F7BE15FF6}"/>
              </a:ext>
            </a:extLst>
          </p:cNvPr>
          <p:cNvSpPr/>
          <p:nvPr/>
        </p:nvSpPr>
        <p:spPr>
          <a:xfrm>
            <a:off x="8165969" y="5715986"/>
            <a:ext cx="665186" cy="21333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8162997-9326-47DF-A00A-BC69E28A1837}"/>
              </a:ext>
            </a:extLst>
          </p:cNvPr>
          <p:cNvSpPr/>
          <p:nvPr/>
        </p:nvSpPr>
        <p:spPr>
          <a:xfrm>
            <a:off x="1436784" y="3934512"/>
            <a:ext cx="1335579" cy="29672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F5B45627-224D-4ABB-844A-021A98D76112}"/>
              </a:ext>
            </a:extLst>
          </p:cNvPr>
          <p:cNvSpPr/>
          <p:nvPr/>
        </p:nvSpPr>
        <p:spPr>
          <a:xfrm>
            <a:off x="662254" y="4309869"/>
            <a:ext cx="1335579" cy="29672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4C398BA-BD53-48E1-8A06-CA77671E2E56}"/>
              </a:ext>
            </a:extLst>
          </p:cNvPr>
          <p:cNvSpPr txBox="1"/>
          <p:nvPr/>
        </p:nvSpPr>
        <p:spPr>
          <a:xfrm>
            <a:off x="1718891" y="3926936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11EE60E1-C860-4CFD-AA6B-5E1BCD08D45E}"/>
              </a:ext>
            </a:extLst>
          </p:cNvPr>
          <p:cNvSpPr txBox="1"/>
          <p:nvPr/>
        </p:nvSpPr>
        <p:spPr>
          <a:xfrm>
            <a:off x="747993" y="4319732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méta-données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61875A2-3FF0-45A3-8131-91C59A804211}"/>
              </a:ext>
            </a:extLst>
          </p:cNvPr>
          <p:cNvSpPr txBox="1"/>
          <p:nvPr/>
        </p:nvSpPr>
        <p:spPr>
          <a:xfrm>
            <a:off x="3042468" y="4907533"/>
            <a:ext cx="267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Répartition des images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6CA1E479-F414-4ABF-AFBF-270411A9EE1F}"/>
              </a:ext>
            </a:extLst>
          </p:cNvPr>
          <p:cNvSpPr txBox="1"/>
          <p:nvPr/>
        </p:nvSpPr>
        <p:spPr>
          <a:xfrm>
            <a:off x="6602886" y="5953459"/>
            <a:ext cx="5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1CD5DAED-BA60-4DEF-BDC1-682B2DCB3A42}"/>
              </a:ext>
            </a:extLst>
          </p:cNvPr>
          <p:cNvSpPr txBox="1"/>
          <p:nvPr/>
        </p:nvSpPr>
        <p:spPr>
          <a:xfrm>
            <a:off x="7621695" y="5953459"/>
            <a:ext cx="5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CF1DD02-5F03-4D65-88C4-29F46812A845}"/>
              </a:ext>
            </a:extLst>
          </p:cNvPr>
          <p:cNvSpPr txBox="1"/>
          <p:nvPr/>
        </p:nvSpPr>
        <p:spPr>
          <a:xfrm>
            <a:off x="8272460" y="5953459"/>
            <a:ext cx="55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</a:p>
        </p:txBody>
      </p: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47BE4D88-49B3-46B7-AD7E-548C73CA4B54}"/>
              </a:ext>
            </a:extLst>
          </p:cNvPr>
          <p:cNvCxnSpPr>
            <a:stCxn id="45" idx="2"/>
            <a:endCxn id="58" idx="2"/>
          </p:cNvCxnSpPr>
          <p:nvPr/>
        </p:nvCxnSpPr>
        <p:spPr>
          <a:xfrm rot="10800000" flipV="1">
            <a:off x="662254" y="2006666"/>
            <a:ext cx="344960" cy="2451565"/>
          </a:xfrm>
          <a:prstGeom prst="bentConnector3">
            <a:avLst>
              <a:gd name="adj1" fmla="val 166269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BFC3EFB6-C1E4-4028-BF57-6F47F08AE0AB}"/>
              </a:ext>
            </a:extLst>
          </p:cNvPr>
          <p:cNvCxnSpPr>
            <a:cxnSpLocks/>
            <a:stCxn id="46" idx="2"/>
            <a:endCxn id="58" idx="2"/>
          </p:cNvCxnSpPr>
          <p:nvPr/>
        </p:nvCxnSpPr>
        <p:spPr>
          <a:xfrm rot="10800000" flipV="1">
            <a:off x="662254" y="2313938"/>
            <a:ext cx="344960" cy="2144294"/>
          </a:xfrm>
          <a:prstGeom prst="bentConnector3">
            <a:avLst>
              <a:gd name="adj1" fmla="val 166269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3E6111CF-64B6-402C-ACDE-919AF3EB8AFF}"/>
              </a:ext>
            </a:extLst>
          </p:cNvPr>
          <p:cNvCxnSpPr>
            <a:cxnSpLocks/>
            <a:stCxn id="43" idx="2"/>
            <a:endCxn id="58" idx="2"/>
          </p:cNvCxnSpPr>
          <p:nvPr/>
        </p:nvCxnSpPr>
        <p:spPr>
          <a:xfrm rot="10800000" flipV="1">
            <a:off x="662254" y="3493500"/>
            <a:ext cx="344960" cy="964731"/>
          </a:xfrm>
          <a:prstGeom prst="bentConnector3">
            <a:avLst>
              <a:gd name="adj1" fmla="val 166269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D284CBFC-A9ED-4DDE-B534-84E3EC48F33D}"/>
              </a:ext>
            </a:extLst>
          </p:cNvPr>
          <p:cNvCxnSpPr>
            <a:cxnSpLocks/>
            <a:stCxn id="25" idx="6"/>
            <a:endCxn id="56" idx="6"/>
          </p:cNvCxnSpPr>
          <p:nvPr/>
        </p:nvCxnSpPr>
        <p:spPr>
          <a:xfrm>
            <a:off x="1799383" y="2593782"/>
            <a:ext cx="972980" cy="1489093"/>
          </a:xfrm>
          <a:prstGeom prst="bentConnector3">
            <a:avLst>
              <a:gd name="adj1" fmla="val 123495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639F6DF1-7EB3-4360-BD21-61D013E1B19D}"/>
              </a:ext>
            </a:extLst>
          </p:cNvPr>
          <p:cNvCxnSpPr>
            <a:cxnSpLocks/>
            <a:stCxn id="41" idx="6"/>
            <a:endCxn id="56" idx="6"/>
          </p:cNvCxnSpPr>
          <p:nvPr/>
        </p:nvCxnSpPr>
        <p:spPr>
          <a:xfrm>
            <a:off x="2129112" y="2884641"/>
            <a:ext cx="643251" cy="1198234"/>
          </a:xfrm>
          <a:prstGeom prst="bentConnector3">
            <a:avLst>
              <a:gd name="adj1" fmla="val 135538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510457D-F8BD-423F-BB04-0566B039CE1B}"/>
              </a:ext>
            </a:extLst>
          </p:cNvPr>
          <p:cNvCxnSpPr>
            <a:cxnSpLocks/>
            <a:stCxn id="42" idx="6"/>
            <a:endCxn id="56" idx="6"/>
          </p:cNvCxnSpPr>
          <p:nvPr/>
        </p:nvCxnSpPr>
        <p:spPr>
          <a:xfrm>
            <a:off x="2284282" y="3182172"/>
            <a:ext cx="488081" cy="900703"/>
          </a:xfrm>
          <a:prstGeom prst="bentConnector3">
            <a:avLst>
              <a:gd name="adj1" fmla="val 146836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ABB3AA9-ADA6-4C68-A83B-9DDB53F7906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066" y="5640287"/>
            <a:ext cx="441378" cy="36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D31D5C-B649-4B08-B47E-2F8184C0E35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013" y="5637943"/>
            <a:ext cx="435573" cy="360000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3CCF08B0-ED92-4F4E-825C-40131DEFBE3E}"/>
              </a:ext>
            </a:extLst>
          </p:cNvPr>
          <p:cNvSpPr/>
          <p:nvPr/>
        </p:nvSpPr>
        <p:spPr>
          <a:xfrm>
            <a:off x="996724" y="5402277"/>
            <a:ext cx="438150" cy="126348"/>
          </a:xfrm>
          <a:prstGeom prst="arc">
            <a:avLst>
              <a:gd name="adj1" fmla="val 8783245"/>
              <a:gd name="adj2" fmla="val 202242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0A2CD3F-CB34-4B80-8531-6A45178C811C}"/>
              </a:ext>
            </a:extLst>
          </p:cNvPr>
          <p:cNvCxnSpPr>
            <a:cxnSpLocks/>
          </p:cNvCxnSpPr>
          <p:nvPr/>
        </p:nvCxnSpPr>
        <p:spPr>
          <a:xfrm>
            <a:off x="1215799" y="5307236"/>
            <a:ext cx="0" cy="7543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ECB51335-501B-4F41-9C5E-0FFAE4E85AB4}"/>
              </a:ext>
            </a:extLst>
          </p:cNvPr>
          <p:cNvSpPr txBox="1"/>
          <p:nvPr/>
        </p:nvSpPr>
        <p:spPr>
          <a:xfrm>
            <a:off x="369673" y="6061608"/>
            <a:ext cx="612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0375C20-942E-41BD-BAF0-80D52E44735C}"/>
              </a:ext>
            </a:extLst>
          </p:cNvPr>
          <p:cNvSpPr txBox="1"/>
          <p:nvPr/>
        </p:nvSpPr>
        <p:spPr>
          <a:xfrm>
            <a:off x="905714" y="6061608"/>
            <a:ext cx="620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D79DE82-96A0-43B0-ACB9-4B2F47DBC0B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8908" y="5649541"/>
            <a:ext cx="438621" cy="360000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9AFF4853-2ACA-4945-B7DE-794B6A3195B7}"/>
              </a:ext>
            </a:extLst>
          </p:cNvPr>
          <p:cNvSpPr txBox="1"/>
          <p:nvPr/>
        </p:nvSpPr>
        <p:spPr>
          <a:xfrm>
            <a:off x="1470186" y="6061608"/>
            <a:ext cx="612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26BBCF5-B13A-472E-9CC4-6F2A6BFAB58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837" y="5640287"/>
            <a:ext cx="435573" cy="3600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A216361A-BD46-48FC-91B1-A992D392AE87}"/>
              </a:ext>
            </a:extLst>
          </p:cNvPr>
          <p:cNvSpPr txBox="1"/>
          <p:nvPr/>
        </p:nvSpPr>
        <p:spPr>
          <a:xfrm>
            <a:off x="2029892" y="6061608"/>
            <a:ext cx="512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741718E-3473-478D-9283-283719EA72C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6817" y="5637943"/>
            <a:ext cx="436947" cy="360000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5F665CA-F4EA-4C3E-BA2D-B720542FC19C}"/>
              </a:ext>
            </a:extLst>
          </p:cNvPr>
          <p:cNvSpPr txBox="1"/>
          <p:nvPr/>
        </p:nvSpPr>
        <p:spPr>
          <a:xfrm>
            <a:off x="2555345" y="6061608"/>
            <a:ext cx="612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7126D10-9928-4955-B50E-EDB08B5A725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278" y="5649541"/>
            <a:ext cx="436947" cy="360000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F547EB76-F400-4A7D-8E5A-8ECEEF8596FD}"/>
              </a:ext>
            </a:extLst>
          </p:cNvPr>
          <p:cNvSpPr txBox="1"/>
          <p:nvPr/>
        </p:nvSpPr>
        <p:spPr>
          <a:xfrm>
            <a:off x="3073240" y="6061608"/>
            <a:ext cx="620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47446B1-29FE-4292-8EA8-55E0737DCEE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9372" y="5649541"/>
            <a:ext cx="438621" cy="360000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B3A592D1-E809-44D2-883D-005F8AFF78A3}"/>
              </a:ext>
            </a:extLst>
          </p:cNvPr>
          <p:cNvSpPr txBox="1"/>
          <p:nvPr/>
        </p:nvSpPr>
        <p:spPr>
          <a:xfrm>
            <a:off x="3635888" y="6061608"/>
            <a:ext cx="612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B3CFDD37-4331-4984-8150-89FBCCEC3D31}"/>
              </a:ext>
            </a:extLst>
          </p:cNvPr>
          <p:cNvSpPr/>
          <p:nvPr/>
        </p:nvSpPr>
        <p:spPr>
          <a:xfrm>
            <a:off x="1542614" y="5402277"/>
            <a:ext cx="438150" cy="126348"/>
          </a:xfrm>
          <a:prstGeom prst="arc">
            <a:avLst>
              <a:gd name="adj1" fmla="val 8783245"/>
              <a:gd name="adj2" fmla="val 202242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CAFEE24B-3745-42D9-99EF-4CDE2D0CFC16}"/>
              </a:ext>
            </a:extLst>
          </p:cNvPr>
          <p:cNvCxnSpPr>
            <a:cxnSpLocks/>
          </p:cNvCxnSpPr>
          <p:nvPr/>
        </p:nvCxnSpPr>
        <p:spPr>
          <a:xfrm>
            <a:off x="1761689" y="5307236"/>
            <a:ext cx="0" cy="7543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402229B0-8C89-4C88-898E-36173A46788A}"/>
              </a:ext>
            </a:extLst>
          </p:cNvPr>
          <p:cNvSpPr/>
          <p:nvPr/>
        </p:nvSpPr>
        <p:spPr>
          <a:xfrm>
            <a:off x="2088504" y="5402277"/>
            <a:ext cx="438150" cy="126348"/>
          </a:xfrm>
          <a:prstGeom prst="arc">
            <a:avLst>
              <a:gd name="adj1" fmla="val 8783245"/>
              <a:gd name="adj2" fmla="val 202242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28F90FE5-1790-4B71-8533-462D8151F05D}"/>
              </a:ext>
            </a:extLst>
          </p:cNvPr>
          <p:cNvCxnSpPr>
            <a:cxnSpLocks/>
          </p:cNvCxnSpPr>
          <p:nvPr/>
        </p:nvCxnSpPr>
        <p:spPr>
          <a:xfrm>
            <a:off x="2307579" y="5307236"/>
            <a:ext cx="0" cy="7543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Arc 78">
            <a:extLst>
              <a:ext uri="{FF2B5EF4-FFF2-40B4-BE49-F238E27FC236}">
                <a16:creationId xmlns:a16="http://schemas.microsoft.com/office/drawing/2014/main" id="{D7060BD2-AF42-47A6-92B8-4F492793866A}"/>
              </a:ext>
            </a:extLst>
          </p:cNvPr>
          <p:cNvSpPr/>
          <p:nvPr/>
        </p:nvSpPr>
        <p:spPr>
          <a:xfrm>
            <a:off x="2623692" y="5402277"/>
            <a:ext cx="438150" cy="126348"/>
          </a:xfrm>
          <a:prstGeom prst="arc">
            <a:avLst>
              <a:gd name="adj1" fmla="val 8783245"/>
              <a:gd name="adj2" fmla="val 202242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F9E5F88E-5889-448E-8512-70AFED62F965}"/>
              </a:ext>
            </a:extLst>
          </p:cNvPr>
          <p:cNvCxnSpPr>
            <a:cxnSpLocks/>
          </p:cNvCxnSpPr>
          <p:nvPr/>
        </p:nvCxnSpPr>
        <p:spPr>
          <a:xfrm>
            <a:off x="2842767" y="5307236"/>
            <a:ext cx="0" cy="7543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Arc 81">
            <a:extLst>
              <a:ext uri="{FF2B5EF4-FFF2-40B4-BE49-F238E27FC236}">
                <a16:creationId xmlns:a16="http://schemas.microsoft.com/office/drawing/2014/main" id="{42D6D242-1BD0-4574-9728-E576AAAAFB81}"/>
              </a:ext>
            </a:extLst>
          </p:cNvPr>
          <p:cNvSpPr/>
          <p:nvPr/>
        </p:nvSpPr>
        <p:spPr>
          <a:xfrm>
            <a:off x="3179318" y="5402277"/>
            <a:ext cx="438150" cy="126348"/>
          </a:xfrm>
          <a:prstGeom prst="arc">
            <a:avLst>
              <a:gd name="adj1" fmla="val 8783245"/>
              <a:gd name="adj2" fmla="val 202242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14E7FCE5-52B0-4AB2-8683-809A247AB7CB}"/>
              </a:ext>
            </a:extLst>
          </p:cNvPr>
          <p:cNvCxnSpPr>
            <a:cxnSpLocks/>
          </p:cNvCxnSpPr>
          <p:nvPr/>
        </p:nvCxnSpPr>
        <p:spPr>
          <a:xfrm>
            <a:off x="3398393" y="5307236"/>
            <a:ext cx="0" cy="7543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Arc 84">
            <a:extLst>
              <a:ext uri="{FF2B5EF4-FFF2-40B4-BE49-F238E27FC236}">
                <a16:creationId xmlns:a16="http://schemas.microsoft.com/office/drawing/2014/main" id="{FE373C89-49AE-45A0-A6A9-DA6EAFB89DD7}"/>
              </a:ext>
            </a:extLst>
          </p:cNvPr>
          <p:cNvSpPr/>
          <p:nvPr/>
        </p:nvSpPr>
        <p:spPr>
          <a:xfrm>
            <a:off x="3721228" y="5402277"/>
            <a:ext cx="438150" cy="126348"/>
          </a:xfrm>
          <a:prstGeom prst="arc">
            <a:avLst>
              <a:gd name="adj1" fmla="val 8783245"/>
              <a:gd name="adj2" fmla="val 202242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9657AEE-B122-4FCB-B4B7-AA0E172FF672}"/>
              </a:ext>
            </a:extLst>
          </p:cNvPr>
          <p:cNvCxnSpPr>
            <a:cxnSpLocks/>
          </p:cNvCxnSpPr>
          <p:nvPr/>
        </p:nvCxnSpPr>
        <p:spPr>
          <a:xfrm>
            <a:off x="3940303" y="5307236"/>
            <a:ext cx="0" cy="7543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6AC7DA14-E42C-41E9-879E-87FBFB707C6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2829" y="5632521"/>
            <a:ext cx="440308" cy="360000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EF924738-8C60-4AD1-8C09-85E39AC0C1A4}"/>
              </a:ext>
            </a:extLst>
          </p:cNvPr>
          <p:cNvSpPr txBox="1"/>
          <p:nvPr/>
        </p:nvSpPr>
        <p:spPr>
          <a:xfrm>
            <a:off x="4236662" y="6061608"/>
            <a:ext cx="512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C26F5811-9A91-4EA2-9EDA-2BCDBB2FA0BE}"/>
              </a:ext>
            </a:extLst>
          </p:cNvPr>
          <p:cNvSpPr/>
          <p:nvPr/>
        </p:nvSpPr>
        <p:spPr>
          <a:xfrm>
            <a:off x="4274987" y="5402277"/>
            <a:ext cx="438150" cy="126348"/>
          </a:xfrm>
          <a:prstGeom prst="arc">
            <a:avLst>
              <a:gd name="adj1" fmla="val 8783245"/>
              <a:gd name="adj2" fmla="val 202242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41CC849-6BEC-4694-9AD9-BB8CD47C9E7C}"/>
              </a:ext>
            </a:extLst>
          </p:cNvPr>
          <p:cNvCxnSpPr>
            <a:cxnSpLocks/>
          </p:cNvCxnSpPr>
          <p:nvPr/>
        </p:nvCxnSpPr>
        <p:spPr>
          <a:xfrm>
            <a:off x="4494062" y="5307236"/>
            <a:ext cx="0" cy="7543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E8F2CA7C-8C85-4243-BF2F-8E7E6B1ABAC0}"/>
              </a:ext>
            </a:extLst>
          </p:cNvPr>
          <p:cNvSpPr txBox="1"/>
          <p:nvPr/>
        </p:nvSpPr>
        <p:spPr>
          <a:xfrm>
            <a:off x="4756926" y="56490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0EC4ECE-DE8F-49A2-BCFC-FE6173EA7931}"/>
              </a:ext>
            </a:extLst>
          </p:cNvPr>
          <p:cNvCxnSpPr/>
          <p:nvPr/>
        </p:nvCxnSpPr>
        <p:spPr>
          <a:xfrm>
            <a:off x="5430982" y="5818909"/>
            <a:ext cx="4488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91ECC84E-2493-4A58-9782-B385EB9EC24D}"/>
              </a:ext>
            </a:extLst>
          </p:cNvPr>
          <p:cNvSpPr txBox="1"/>
          <p:nvPr/>
        </p:nvSpPr>
        <p:spPr>
          <a:xfrm>
            <a:off x="1217322" y="5154078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1°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CF87F30F-060B-4636-9B6B-4EB07EAFC0FB}"/>
              </a:ext>
            </a:extLst>
          </p:cNvPr>
          <p:cNvSpPr txBox="1"/>
          <p:nvPr/>
        </p:nvSpPr>
        <p:spPr>
          <a:xfrm>
            <a:off x="1764131" y="5155291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1°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81493AE-B11D-48F8-81BC-D8E6C6CE02EE}"/>
              </a:ext>
            </a:extLst>
          </p:cNvPr>
          <p:cNvSpPr txBox="1"/>
          <p:nvPr/>
        </p:nvSpPr>
        <p:spPr>
          <a:xfrm>
            <a:off x="2312443" y="5155291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1°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9DFCF057-CEB3-4023-A18A-7E383E3B8565}"/>
              </a:ext>
            </a:extLst>
          </p:cNvPr>
          <p:cNvSpPr txBox="1"/>
          <p:nvPr/>
        </p:nvSpPr>
        <p:spPr>
          <a:xfrm>
            <a:off x="2838012" y="5155291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1°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ABE73A86-002A-4562-9021-AF709C5BAD7F}"/>
              </a:ext>
            </a:extLst>
          </p:cNvPr>
          <p:cNvSpPr txBox="1"/>
          <p:nvPr/>
        </p:nvSpPr>
        <p:spPr>
          <a:xfrm>
            <a:off x="3391770" y="5155291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1°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7F5456F-7068-401C-B7AE-865C401DAF96}"/>
              </a:ext>
            </a:extLst>
          </p:cNvPr>
          <p:cNvSpPr txBox="1"/>
          <p:nvPr/>
        </p:nvSpPr>
        <p:spPr>
          <a:xfrm>
            <a:off x="3937244" y="5155291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1°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A3DD7132-D619-44AB-82C2-E6419498E348}"/>
              </a:ext>
            </a:extLst>
          </p:cNvPr>
          <p:cNvSpPr txBox="1"/>
          <p:nvPr/>
        </p:nvSpPr>
        <p:spPr>
          <a:xfrm>
            <a:off x="4495265" y="5155291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1°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C5C9C8-6C12-48E3-9626-328DE028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8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9067E3F-641D-4589-861A-400B71945179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BF80792-E992-43D3-B805-38457933D9E3}"/>
              </a:ext>
            </a:extLst>
          </p:cNvPr>
          <p:cNvSpPr txBox="1"/>
          <p:nvPr/>
        </p:nvSpPr>
        <p:spPr>
          <a:xfrm>
            <a:off x="218882" y="1286084"/>
            <a:ext cx="6243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24 fruits dans la base de données pour l’instant.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CA27C8C-CA7A-4D6D-B0BD-5B4D6E10A4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1322" y="5361147"/>
            <a:ext cx="373127" cy="575423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A0CAF52-4A8F-4638-99BB-E7951C5205AB}"/>
              </a:ext>
            </a:extLst>
          </p:cNvPr>
          <p:cNvCxnSpPr>
            <a:cxnSpLocks/>
          </p:cNvCxnSpPr>
          <p:nvPr/>
        </p:nvCxnSpPr>
        <p:spPr>
          <a:xfrm flipV="1">
            <a:off x="7447892" y="5743981"/>
            <a:ext cx="231018" cy="112540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622AA8B-4FEF-45DA-9867-2FEA7A58F6D3}"/>
              </a:ext>
            </a:extLst>
          </p:cNvPr>
          <p:cNvCxnSpPr>
            <a:cxnSpLocks/>
          </p:cNvCxnSpPr>
          <p:nvPr/>
        </p:nvCxnSpPr>
        <p:spPr>
          <a:xfrm flipH="1">
            <a:off x="7455033" y="5831181"/>
            <a:ext cx="216736" cy="105582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5759008-4E94-42C3-97B5-4E9C286CB8C6}"/>
              </a:ext>
            </a:extLst>
          </p:cNvPr>
          <p:cNvCxnSpPr>
            <a:cxnSpLocks/>
          </p:cNvCxnSpPr>
          <p:nvPr/>
        </p:nvCxnSpPr>
        <p:spPr>
          <a:xfrm>
            <a:off x="7447892" y="6153377"/>
            <a:ext cx="231018" cy="144125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8469A0F-6163-483B-A98E-288FF617EC0C}"/>
              </a:ext>
            </a:extLst>
          </p:cNvPr>
          <p:cNvCxnSpPr>
            <a:cxnSpLocks/>
          </p:cNvCxnSpPr>
          <p:nvPr/>
        </p:nvCxnSpPr>
        <p:spPr>
          <a:xfrm flipH="1" flipV="1">
            <a:off x="7455035" y="6255360"/>
            <a:ext cx="216733" cy="135213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Image 37">
            <a:extLst>
              <a:ext uri="{FF2B5EF4-FFF2-40B4-BE49-F238E27FC236}">
                <a16:creationId xmlns:a16="http://schemas.microsoft.com/office/drawing/2014/main" id="{9562A75C-9A06-4A6E-B24A-D7A59A3CAFE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6669" y="5765321"/>
            <a:ext cx="373127" cy="57542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BF3A5367-BE2A-4C76-A606-4D9C6C9A6E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1322" y="6145871"/>
            <a:ext cx="373127" cy="57542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30B3FDF-3D13-4194-8132-D1CD3329CFC9}"/>
              </a:ext>
            </a:extLst>
          </p:cNvPr>
          <p:cNvSpPr txBox="1"/>
          <p:nvPr/>
        </p:nvSpPr>
        <p:spPr>
          <a:xfrm>
            <a:off x="218884" y="3930979"/>
            <a:ext cx="6378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Problème : la base de données va s’agrandir avec de nouveaux fruits.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On risque de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dépasser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les capacités de calcul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d’un seul ordinateur.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40711BF-2F27-4EAD-98B7-DBDEC7AECD62}"/>
              </a:ext>
            </a:extLst>
          </p:cNvPr>
          <p:cNvGrpSpPr/>
          <p:nvPr/>
        </p:nvGrpSpPr>
        <p:grpSpPr>
          <a:xfrm>
            <a:off x="6432321" y="3521732"/>
            <a:ext cx="1580516" cy="1409295"/>
            <a:chOff x="6695078" y="4023805"/>
            <a:chExt cx="1580516" cy="1409295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C3EFF1-0075-4C98-BAF5-B22D255C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12955" y="4068171"/>
              <a:ext cx="696262" cy="696262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1660CE1-EB70-439E-B0AF-3CF61FD41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5078" y="4023805"/>
              <a:ext cx="1409295" cy="1409295"/>
            </a:xfrm>
            <a:prstGeom prst="rect">
              <a:avLst/>
            </a:prstGeom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DC4AC397-98ED-4EB4-9E0A-470E9193EC0C}"/>
                </a:ext>
              </a:extLst>
            </p:cNvPr>
            <p:cNvSpPr txBox="1"/>
            <p:nvPr/>
          </p:nvSpPr>
          <p:spPr>
            <a:xfrm>
              <a:off x="6809044" y="4504572"/>
              <a:ext cx="14665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Time 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2386 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hrs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4C09C17C-9AE6-4F00-8E35-4AB391D4B13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clrChange>
              <a:clrFrom>
                <a:srgbClr val="BCD3E6"/>
              </a:clrFrom>
              <a:clrTo>
                <a:srgbClr val="BCD3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5576" y="2332443"/>
            <a:ext cx="1412635" cy="141263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42C175F0-2265-4333-A02C-9C05263A5C76}"/>
              </a:ext>
            </a:extLst>
          </p:cNvPr>
          <p:cNvSpPr txBox="1"/>
          <p:nvPr/>
        </p:nvSpPr>
        <p:spPr>
          <a:xfrm>
            <a:off x="3271965" y="1965465"/>
            <a:ext cx="2100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≈ 80 images par 8</a:t>
            </a:r>
            <a:r>
              <a:rPr lang="fr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CFE93D5-0A21-465D-84D7-9EA0EB091EB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275296" y="2242464"/>
            <a:ext cx="46715" cy="642391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1A248FB-00B6-485A-86F9-2A063DCC95A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322011" y="2242464"/>
            <a:ext cx="377868" cy="506467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D8EABB-BC71-42D6-98D5-0888D012E28C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818695" y="2242464"/>
            <a:ext cx="503316" cy="585109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FD1695B-F53A-4559-80BE-E262BEF0F973}"/>
              </a:ext>
            </a:extLst>
          </p:cNvPr>
          <p:cNvSpPr txBox="1"/>
          <p:nvPr/>
        </p:nvSpPr>
        <p:spPr>
          <a:xfrm>
            <a:off x="354675" y="799178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3) La problématique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BA1922-D4DC-42E3-B3DB-4F3CFAF3C5CB}"/>
              </a:ext>
            </a:extLst>
          </p:cNvPr>
          <p:cNvSpPr txBox="1"/>
          <p:nvPr/>
        </p:nvSpPr>
        <p:spPr>
          <a:xfrm>
            <a:off x="354676" y="17817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I. Introduction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64CAB2A-C1E4-4F07-967E-4827C4A59CAA}"/>
              </a:ext>
            </a:extLst>
          </p:cNvPr>
          <p:cNvSpPr txBox="1"/>
          <p:nvPr/>
        </p:nvSpPr>
        <p:spPr>
          <a:xfrm>
            <a:off x="218883" y="5361147"/>
            <a:ext cx="64310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Ce volume de donnée important nécessite de passer à l’échelle du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cloud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d’utiliser le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distributed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computing</a:t>
            </a:r>
            <a:r>
              <a:rPr kumimoji="0" lang="fr-FR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DCB9424-8328-4236-A1D3-45EFE3439488}"/>
              </a:ext>
            </a:extLst>
          </p:cNvPr>
          <p:cNvSpPr txBox="1"/>
          <p:nvPr/>
        </p:nvSpPr>
        <p:spPr>
          <a:xfrm>
            <a:off x="218882" y="1608036"/>
            <a:ext cx="8123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→ Jusqu’à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650 photos par fruit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pour anticiper l’angle de vue des futures photos.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9742935-5C43-4FC7-B6AE-0217B7107A7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530616">
            <a:off x="1272390" y="2895989"/>
            <a:ext cx="437050" cy="509317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9F94DD7A-7947-4B0F-8D74-809F7687322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745211" y="2392327"/>
            <a:ext cx="1439998" cy="979385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4E0D5CD2-9817-4AD6-AC07-DB9FE4DF4E3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800880" flipH="1">
            <a:off x="1680480" y="2433906"/>
            <a:ext cx="361327" cy="255967"/>
          </a:xfrm>
          <a:prstGeom prst="rect">
            <a:avLst/>
          </a:prstGeom>
        </p:spPr>
      </p:pic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480D25E-FCF5-4A16-8C96-C434D5BFD578}"/>
              </a:ext>
            </a:extLst>
          </p:cNvPr>
          <p:cNvCxnSpPr>
            <a:cxnSpLocks/>
          </p:cNvCxnSpPr>
          <p:nvPr/>
        </p:nvCxnSpPr>
        <p:spPr>
          <a:xfrm>
            <a:off x="1952014" y="2585891"/>
            <a:ext cx="126212" cy="114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179D6E9-3A36-4E6A-B35E-DFBC6C4F0798}"/>
              </a:ext>
            </a:extLst>
          </p:cNvPr>
          <p:cNvCxnSpPr>
            <a:cxnSpLocks/>
          </p:cNvCxnSpPr>
          <p:nvPr/>
        </p:nvCxnSpPr>
        <p:spPr>
          <a:xfrm flipH="1">
            <a:off x="1577560" y="2758415"/>
            <a:ext cx="154708" cy="1538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1607B6D-B079-4B55-8694-F3384C9E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5</a:t>
            </a:fld>
            <a:endParaRPr lang="fr-FR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041B36EB-9870-4522-BF87-402303F6288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90409">
            <a:off x="1436390" y="3334293"/>
            <a:ext cx="437050" cy="509317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DE32ABA8-15E0-4DB7-ABB1-BCCBBEC35B6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03100">
            <a:off x="674588" y="3085770"/>
            <a:ext cx="437050" cy="50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4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8EFE92B-79F9-4395-9A7C-E303784406B3}"/>
              </a:ext>
            </a:extLst>
          </p:cNvPr>
          <p:cNvSpPr/>
          <p:nvPr/>
        </p:nvSpPr>
        <p:spPr>
          <a:xfrm>
            <a:off x="2364924" y="860122"/>
            <a:ext cx="6616931" cy="5395722"/>
          </a:xfrm>
          <a:prstGeom prst="roundRect">
            <a:avLst>
              <a:gd name="adj" fmla="val 4974"/>
            </a:avLst>
          </a:prstGeom>
          <a:solidFill>
            <a:schemeClr val="accent2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A2140F01-BD70-48E2-9E37-BA168AFF3045}"/>
              </a:ext>
            </a:extLst>
          </p:cNvPr>
          <p:cNvSpPr/>
          <p:nvPr/>
        </p:nvSpPr>
        <p:spPr>
          <a:xfrm>
            <a:off x="2560928" y="3689190"/>
            <a:ext cx="1380376" cy="2006692"/>
          </a:xfrm>
          <a:prstGeom prst="roundRect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F777931-CF8A-4888-9A71-5E1D7EC7175F}"/>
              </a:ext>
            </a:extLst>
          </p:cNvPr>
          <p:cNvSpPr/>
          <p:nvPr/>
        </p:nvSpPr>
        <p:spPr>
          <a:xfrm>
            <a:off x="78459" y="1968609"/>
            <a:ext cx="1245016" cy="4287234"/>
          </a:xfrm>
          <a:prstGeom prst="roundRect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3CB806-CB3A-42C5-8EFE-26B5E75B8FB2}"/>
              </a:ext>
            </a:extLst>
          </p:cNvPr>
          <p:cNvSpPr/>
          <p:nvPr/>
        </p:nvSpPr>
        <p:spPr>
          <a:xfrm>
            <a:off x="5009154" y="1412871"/>
            <a:ext cx="3686969" cy="1294016"/>
          </a:xfrm>
          <a:prstGeom prst="roundRect">
            <a:avLst>
              <a:gd name="adj" fmla="val 10278"/>
            </a:avLst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4B5F88A-4606-4CA9-90F2-80B3FA54D1C0}"/>
              </a:ext>
            </a:extLst>
          </p:cNvPr>
          <p:cNvSpPr/>
          <p:nvPr/>
        </p:nvSpPr>
        <p:spPr>
          <a:xfrm>
            <a:off x="5914633" y="2961955"/>
            <a:ext cx="2557908" cy="3174361"/>
          </a:xfrm>
          <a:prstGeom prst="roundRect">
            <a:avLst>
              <a:gd name="adj" fmla="val 4796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9067E3F-641D-4589-861A-400B71945179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4EE554A-69AC-43FF-974D-98FEC4BA8A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2183" y="3796978"/>
            <a:ext cx="722169" cy="72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ACD586-377C-47A8-935F-45195172FF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9445" y="2992574"/>
            <a:ext cx="720000" cy="71856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685980B-D021-4F29-979D-B0BC386393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632" y="1453819"/>
            <a:ext cx="720000" cy="720000"/>
          </a:xfrm>
          <a:prstGeom prst="rect">
            <a:avLst/>
          </a:prstGeom>
        </p:spPr>
      </p:pic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F806EEE-56A3-44C7-B153-A4E85B0123C3}"/>
              </a:ext>
            </a:extLst>
          </p:cNvPr>
          <p:cNvSpPr/>
          <p:nvPr/>
        </p:nvSpPr>
        <p:spPr>
          <a:xfrm>
            <a:off x="2444826" y="1572814"/>
            <a:ext cx="2129320" cy="1490199"/>
          </a:xfrm>
          <a:prstGeom prst="roundRect">
            <a:avLst>
              <a:gd name="adj" fmla="val 7508"/>
            </a:avLst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7BBB850-CF75-480A-94C3-4E4D0E18886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2856" y="1636216"/>
            <a:ext cx="649945" cy="648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E9284B6-B417-4BC3-8E39-97CF6AB5604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877" y="2234211"/>
            <a:ext cx="540000" cy="54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8BE6331-EE21-495A-97BB-1AFBB2AF9B8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793" y="3650245"/>
            <a:ext cx="540000" cy="54000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0E8BFDE-CD42-4D32-AE4E-6800331847E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793" y="4500121"/>
            <a:ext cx="540000" cy="5400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C432B58-6282-4343-841D-90243560F81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793" y="5349997"/>
            <a:ext cx="540000" cy="54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C86FD08-2F1A-49BE-A5CE-389D5EB87D14}"/>
              </a:ext>
            </a:extLst>
          </p:cNvPr>
          <p:cNvCxnSpPr>
            <a:cxnSpLocks/>
          </p:cNvCxnSpPr>
          <p:nvPr/>
        </p:nvCxnSpPr>
        <p:spPr>
          <a:xfrm>
            <a:off x="987877" y="3914425"/>
            <a:ext cx="739758" cy="376983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E861612-BA4A-494A-8BC6-9C849E890DFC}"/>
              </a:ext>
            </a:extLst>
          </p:cNvPr>
          <p:cNvCxnSpPr>
            <a:cxnSpLocks/>
          </p:cNvCxnSpPr>
          <p:nvPr/>
        </p:nvCxnSpPr>
        <p:spPr>
          <a:xfrm flipV="1">
            <a:off x="987877" y="4422343"/>
            <a:ext cx="739758" cy="347778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9865D52-930A-4D3E-87B2-A70B90FBCA39}"/>
              </a:ext>
            </a:extLst>
          </p:cNvPr>
          <p:cNvCxnSpPr>
            <a:cxnSpLocks/>
          </p:cNvCxnSpPr>
          <p:nvPr/>
        </p:nvCxnSpPr>
        <p:spPr>
          <a:xfrm flipV="1">
            <a:off x="987877" y="4580608"/>
            <a:ext cx="758524" cy="1033867"/>
          </a:xfrm>
          <a:prstGeom prst="straightConnector1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86F93664-802F-4647-9E5F-A8B3C5AC5BE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6449" y="3988119"/>
            <a:ext cx="485955" cy="485955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BC15CD9-BADC-4A42-A385-0FFD2F2D8EA3}"/>
              </a:ext>
            </a:extLst>
          </p:cNvPr>
          <p:cNvCxnSpPr>
            <a:cxnSpLocks/>
          </p:cNvCxnSpPr>
          <p:nvPr/>
        </p:nvCxnSpPr>
        <p:spPr>
          <a:xfrm flipV="1">
            <a:off x="6882194" y="4330024"/>
            <a:ext cx="352600" cy="171768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262350DA-FCC9-42D9-9DC1-12F5CB840EDB}"/>
              </a:ext>
            </a:extLst>
          </p:cNvPr>
          <p:cNvCxnSpPr>
            <a:cxnSpLocks/>
          </p:cNvCxnSpPr>
          <p:nvPr/>
        </p:nvCxnSpPr>
        <p:spPr>
          <a:xfrm flipH="1">
            <a:off x="6891862" y="4475288"/>
            <a:ext cx="333264" cy="162348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0078F03-BA4C-4752-8A9B-028F6CD019F6}"/>
              </a:ext>
            </a:extLst>
          </p:cNvPr>
          <p:cNvCxnSpPr>
            <a:cxnSpLocks/>
          </p:cNvCxnSpPr>
          <p:nvPr/>
        </p:nvCxnSpPr>
        <p:spPr>
          <a:xfrm>
            <a:off x="6860944" y="5190149"/>
            <a:ext cx="395101" cy="204048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3DE6545C-362E-46E5-9370-2C4AB7CCA685}"/>
              </a:ext>
            </a:extLst>
          </p:cNvPr>
          <p:cNvCxnSpPr>
            <a:cxnSpLocks/>
          </p:cNvCxnSpPr>
          <p:nvPr/>
        </p:nvCxnSpPr>
        <p:spPr>
          <a:xfrm flipH="1" flipV="1">
            <a:off x="6851999" y="5331380"/>
            <a:ext cx="412990" cy="213288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2C77426A-7C56-4E49-8F1E-EABA162D1570}"/>
              </a:ext>
            </a:extLst>
          </p:cNvPr>
          <p:cNvSpPr txBox="1"/>
          <p:nvPr/>
        </p:nvSpPr>
        <p:spPr>
          <a:xfrm>
            <a:off x="2802508" y="4465128"/>
            <a:ext cx="113845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(hébergement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de serveurs)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23FF065C-BCE1-4FB4-A357-1DFAB59D4208}"/>
              </a:ext>
            </a:extLst>
          </p:cNvPr>
          <p:cNvSpPr txBox="1"/>
          <p:nvPr/>
        </p:nvSpPr>
        <p:spPr>
          <a:xfrm>
            <a:off x="2400014" y="2292448"/>
            <a:ext cx="11047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(accès et 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autorisations)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D7AD56C-2C34-4EA4-BC17-87D2938D583C}"/>
              </a:ext>
            </a:extLst>
          </p:cNvPr>
          <p:cNvSpPr txBox="1"/>
          <p:nvPr/>
        </p:nvSpPr>
        <p:spPr>
          <a:xfrm>
            <a:off x="5097318" y="2128780"/>
            <a:ext cx="9012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(stockage)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9A7ECA4B-A1C2-42A2-B2E9-5D44F541F688}"/>
              </a:ext>
            </a:extLst>
          </p:cNvPr>
          <p:cNvSpPr txBox="1"/>
          <p:nvPr/>
        </p:nvSpPr>
        <p:spPr>
          <a:xfrm>
            <a:off x="5928411" y="3718828"/>
            <a:ext cx="8915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EMR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(calculs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distribués)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FA372E2-A438-4AC7-80BC-4462B3D0048F}"/>
              </a:ext>
            </a:extLst>
          </p:cNvPr>
          <p:cNvSpPr txBox="1"/>
          <p:nvPr/>
        </p:nvSpPr>
        <p:spPr>
          <a:xfrm>
            <a:off x="459019" y="280859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AEA8AB2A-4E8C-4213-A631-39073AAF6D6B}"/>
              </a:ext>
            </a:extLst>
          </p:cNvPr>
          <p:cNvSpPr txBox="1"/>
          <p:nvPr/>
        </p:nvSpPr>
        <p:spPr>
          <a:xfrm>
            <a:off x="246434" y="5902889"/>
            <a:ext cx="942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Utilisateurs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6749911-4650-4B77-83A0-877F64337209}"/>
              </a:ext>
            </a:extLst>
          </p:cNvPr>
          <p:cNvCxnSpPr>
            <a:cxnSpLocks/>
          </p:cNvCxnSpPr>
          <p:nvPr/>
        </p:nvCxnSpPr>
        <p:spPr>
          <a:xfrm flipV="1">
            <a:off x="3090595" y="3155468"/>
            <a:ext cx="1518" cy="417210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550510A-C7A9-4E79-8102-D89B5BF42430}"/>
              </a:ext>
            </a:extLst>
          </p:cNvPr>
          <p:cNvCxnSpPr>
            <a:cxnSpLocks/>
          </p:cNvCxnSpPr>
          <p:nvPr/>
        </p:nvCxnSpPr>
        <p:spPr>
          <a:xfrm flipV="1">
            <a:off x="3940960" y="2814591"/>
            <a:ext cx="1229940" cy="826314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6528B108-46D8-4D6F-970B-10A83D659C4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9145" y="1788908"/>
            <a:ext cx="1043063" cy="1096830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E1A91923-D7D7-4CAE-A7A2-C793FF936AAD}"/>
              </a:ext>
            </a:extLst>
          </p:cNvPr>
          <p:cNvSpPr txBox="1"/>
          <p:nvPr/>
        </p:nvSpPr>
        <p:spPr>
          <a:xfrm>
            <a:off x="1795061" y="4390221"/>
            <a:ext cx="500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E68F25A7-4749-43D9-BC3D-79F86FE3F700}"/>
              </a:ext>
            </a:extLst>
          </p:cNvPr>
          <p:cNvCxnSpPr>
            <a:cxnSpLocks/>
          </p:cNvCxnSpPr>
          <p:nvPr/>
        </p:nvCxnSpPr>
        <p:spPr>
          <a:xfrm>
            <a:off x="3228262" y="3155468"/>
            <a:ext cx="1" cy="417210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57870B3-ED2B-44D0-9C69-2B7F849BCB73}"/>
              </a:ext>
            </a:extLst>
          </p:cNvPr>
          <p:cNvCxnSpPr>
            <a:cxnSpLocks/>
          </p:cNvCxnSpPr>
          <p:nvPr/>
        </p:nvCxnSpPr>
        <p:spPr>
          <a:xfrm flipH="1">
            <a:off x="4017270" y="2862334"/>
            <a:ext cx="1329602" cy="895281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4" name="Image 73">
            <a:extLst>
              <a:ext uri="{FF2B5EF4-FFF2-40B4-BE49-F238E27FC236}">
                <a16:creationId xmlns:a16="http://schemas.microsoft.com/office/drawing/2014/main" id="{5F795393-EA60-499E-B520-5B39636DF608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758279" y="4220661"/>
            <a:ext cx="576000" cy="194313"/>
          </a:xfrm>
          <a:prstGeom prst="rect">
            <a:avLst/>
          </a:prstGeom>
        </p:spPr>
      </p:pic>
      <p:sp>
        <p:nvSpPr>
          <p:cNvPr id="45" name="Ellipse 44">
            <a:extLst>
              <a:ext uri="{FF2B5EF4-FFF2-40B4-BE49-F238E27FC236}">
                <a16:creationId xmlns:a16="http://schemas.microsoft.com/office/drawing/2014/main" id="{CB9569C5-E72D-4A94-9C32-131B71BB1E06}"/>
              </a:ext>
            </a:extLst>
          </p:cNvPr>
          <p:cNvSpPr/>
          <p:nvPr/>
        </p:nvSpPr>
        <p:spPr>
          <a:xfrm>
            <a:off x="1899412" y="3836296"/>
            <a:ext cx="311555" cy="311555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C55D20FA-7BA8-448C-B433-45AA58C87A86}"/>
              </a:ext>
            </a:extLst>
          </p:cNvPr>
          <p:cNvSpPr/>
          <p:nvPr/>
        </p:nvSpPr>
        <p:spPr>
          <a:xfrm>
            <a:off x="2671027" y="3203418"/>
            <a:ext cx="311555" cy="311555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2D543A4D-43E9-45A9-AC50-A747A500B467}"/>
              </a:ext>
            </a:extLst>
          </p:cNvPr>
          <p:cNvSpPr/>
          <p:nvPr/>
        </p:nvSpPr>
        <p:spPr>
          <a:xfrm>
            <a:off x="4180680" y="3666449"/>
            <a:ext cx="311555" cy="311555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585355C8-C3F5-4264-8E86-FF677BC69703}"/>
              </a:ext>
            </a:extLst>
          </p:cNvPr>
          <p:cNvSpPr/>
          <p:nvPr/>
        </p:nvSpPr>
        <p:spPr>
          <a:xfrm>
            <a:off x="6885566" y="4793946"/>
            <a:ext cx="311555" cy="311555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14AA32E-1D50-4AD3-B8F1-DB0E7D888F0D}"/>
              </a:ext>
            </a:extLst>
          </p:cNvPr>
          <p:cNvSpPr txBox="1"/>
          <p:nvPr/>
        </p:nvSpPr>
        <p:spPr>
          <a:xfrm>
            <a:off x="6072254" y="5332810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873E645A-8C2A-469E-98F0-67F606F568DF}"/>
              </a:ext>
            </a:extLst>
          </p:cNvPr>
          <p:cNvSpPr txBox="1"/>
          <p:nvPr/>
        </p:nvSpPr>
        <p:spPr>
          <a:xfrm>
            <a:off x="7496876" y="4655889"/>
            <a:ext cx="805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250EB566-9043-4512-BF6B-7BD5FC017A1C}"/>
              </a:ext>
            </a:extLst>
          </p:cNvPr>
          <p:cNvSpPr txBox="1"/>
          <p:nvPr/>
        </p:nvSpPr>
        <p:spPr>
          <a:xfrm>
            <a:off x="7496876" y="5824675"/>
            <a:ext cx="805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F5CF30D-6076-43D5-8928-089556E76F66}"/>
              </a:ext>
            </a:extLst>
          </p:cNvPr>
          <p:cNvSpPr txBox="1"/>
          <p:nvPr/>
        </p:nvSpPr>
        <p:spPr>
          <a:xfrm>
            <a:off x="6012291" y="2297617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C82B475-E679-4C3E-BFBA-E022B0BB095D}"/>
              </a:ext>
            </a:extLst>
          </p:cNvPr>
          <p:cNvSpPr txBox="1"/>
          <p:nvPr/>
        </p:nvSpPr>
        <p:spPr>
          <a:xfrm>
            <a:off x="6831262" y="2297617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0CBC2EAB-D3FB-4370-91FD-708D19943011}"/>
              </a:ext>
            </a:extLst>
          </p:cNvPr>
          <p:cNvCxnSpPr>
            <a:cxnSpLocks/>
          </p:cNvCxnSpPr>
          <p:nvPr/>
        </p:nvCxnSpPr>
        <p:spPr>
          <a:xfrm>
            <a:off x="1061115" y="3005275"/>
            <a:ext cx="649767" cy="1063165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6CBE6B91-4D30-4C20-8DEE-FC22566D68D1}"/>
              </a:ext>
            </a:extLst>
          </p:cNvPr>
          <p:cNvSpPr txBox="1"/>
          <p:nvPr/>
        </p:nvSpPr>
        <p:spPr>
          <a:xfrm>
            <a:off x="4403363" y="501539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Image 92">
            <a:extLst>
              <a:ext uri="{FF2B5EF4-FFF2-40B4-BE49-F238E27FC236}">
                <a16:creationId xmlns:a16="http://schemas.microsoft.com/office/drawing/2014/main" id="{432CBA21-CCD9-4BEA-BE83-EED411BDB686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1429" y="4444656"/>
            <a:ext cx="525234" cy="810000"/>
          </a:xfrm>
          <a:prstGeom prst="rect">
            <a:avLst/>
          </a:prstGeom>
        </p:spPr>
      </p:pic>
      <p:pic>
        <p:nvPicPr>
          <p:cNvPr id="94" name="Image 93">
            <a:extLst>
              <a:ext uri="{FF2B5EF4-FFF2-40B4-BE49-F238E27FC236}">
                <a16:creationId xmlns:a16="http://schemas.microsoft.com/office/drawing/2014/main" id="{866E0725-DD57-4C5F-8F69-65C97EF85841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9074" y="3796978"/>
            <a:ext cx="525234" cy="810000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id="{C33C9246-A95A-4EFA-BE6F-E211CB2FDB06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9074" y="5023936"/>
            <a:ext cx="525234" cy="810000"/>
          </a:xfrm>
          <a:prstGeom prst="rect">
            <a:avLst/>
          </a:prstGeom>
        </p:spPr>
      </p:pic>
      <p:sp>
        <p:nvSpPr>
          <p:cNvPr id="87" name="ZoneTexte 86">
            <a:extLst>
              <a:ext uri="{FF2B5EF4-FFF2-40B4-BE49-F238E27FC236}">
                <a16:creationId xmlns:a16="http://schemas.microsoft.com/office/drawing/2014/main" id="{57B1BBBE-0E00-4461-BBBF-90BD810C01F0}"/>
              </a:ext>
            </a:extLst>
          </p:cNvPr>
          <p:cNvSpPr txBox="1"/>
          <p:nvPr/>
        </p:nvSpPr>
        <p:spPr>
          <a:xfrm>
            <a:off x="4121013" y="5421144"/>
            <a:ext cx="10475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reduce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72A4D9FC-99B3-4808-AA93-793025140CF3}"/>
              </a:ext>
            </a:extLst>
          </p:cNvPr>
          <p:cNvSpPr/>
          <p:nvPr/>
        </p:nvSpPr>
        <p:spPr>
          <a:xfrm>
            <a:off x="4488998" y="4717328"/>
            <a:ext cx="311555" cy="311555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6C8C628-740E-426C-94EB-54DB8E54942F}"/>
              </a:ext>
            </a:extLst>
          </p:cNvPr>
          <p:cNvSpPr/>
          <p:nvPr/>
        </p:nvSpPr>
        <p:spPr>
          <a:xfrm>
            <a:off x="1830913" y="5758390"/>
            <a:ext cx="311555" cy="311555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76B0C3DB-4727-492F-AB7B-B2A97F2F3876}"/>
              </a:ext>
            </a:extLst>
          </p:cNvPr>
          <p:cNvSpPr/>
          <p:nvPr/>
        </p:nvSpPr>
        <p:spPr>
          <a:xfrm>
            <a:off x="4488998" y="5674896"/>
            <a:ext cx="311555" cy="311555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B43B6DFB-2A12-4DC5-801A-106FD78E27A7}"/>
              </a:ext>
            </a:extLst>
          </p:cNvPr>
          <p:cNvSpPr/>
          <p:nvPr/>
        </p:nvSpPr>
        <p:spPr>
          <a:xfrm>
            <a:off x="1374372" y="5389176"/>
            <a:ext cx="939791" cy="410219"/>
          </a:xfrm>
          <a:custGeom>
            <a:avLst/>
            <a:gdLst>
              <a:gd name="connsiteX0" fmla="*/ 2150225 w 2150225"/>
              <a:gd name="connsiteY0" fmla="*/ 0 h 903316"/>
              <a:gd name="connsiteX1" fmla="*/ 1108364 w 2150225"/>
              <a:gd name="connsiteY1" fmla="*/ 714894 h 903316"/>
              <a:gd name="connsiteX2" fmla="*/ 0 w 2150225"/>
              <a:gd name="connsiteY2" fmla="*/ 903316 h 90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0225" h="903316">
                <a:moveTo>
                  <a:pt x="2150225" y="0"/>
                </a:moveTo>
                <a:cubicBezTo>
                  <a:pt x="1808480" y="282170"/>
                  <a:pt x="1466735" y="564341"/>
                  <a:pt x="1108364" y="714894"/>
                </a:cubicBezTo>
                <a:cubicBezTo>
                  <a:pt x="749993" y="865447"/>
                  <a:pt x="374996" y="884381"/>
                  <a:pt x="0" y="903316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DA4B30DC-ADD4-4103-BA30-B2BAC1571D4F}"/>
              </a:ext>
            </a:extLst>
          </p:cNvPr>
          <p:cNvCxnSpPr>
            <a:cxnSpLocks/>
          </p:cNvCxnSpPr>
          <p:nvPr/>
        </p:nvCxnSpPr>
        <p:spPr>
          <a:xfrm flipH="1">
            <a:off x="4013502" y="5307777"/>
            <a:ext cx="1825166" cy="159801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9" name="Image 98">
            <a:extLst>
              <a:ext uri="{FF2B5EF4-FFF2-40B4-BE49-F238E27FC236}">
                <a16:creationId xmlns:a16="http://schemas.microsoft.com/office/drawing/2014/main" id="{42D527CA-A322-4C10-A806-EBEF6AB816C0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222" y="1788908"/>
            <a:ext cx="524667" cy="524667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732A346F-8140-4191-8578-8F4F7DF6C935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0374" y="1921179"/>
            <a:ext cx="406421" cy="406421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64674F55-78E8-4A39-B611-E2F903EA4F4F}"/>
              </a:ext>
            </a:extLst>
          </p:cNvPr>
          <p:cNvSpPr txBox="1"/>
          <p:nvPr/>
        </p:nvSpPr>
        <p:spPr>
          <a:xfrm>
            <a:off x="7671873" y="2297617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2bis</a:t>
            </a:r>
          </a:p>
        </p:txBody>
      </p:sp>
      <p:pic>
        <p:nvPicPr>
          <p:cNvPr id="101" name="Image 100">
            <a:extLst>
              <a:ext uri="{FF2B5EF4-FFF2-40B4-BE49-F238E27FC236}">
                <a16:creationId xmlns:a16="http://schemas.microsoft.com/office/drawing/2014/main" id="{FD6FB313-E7E8-4839-A483-39030171F914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8617" y="1788908"/>
            <a:ext cx="524667" cy="524667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FA84DB5A-87A4-42BF-B0DA-7522E765391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4504" y="5149722"/>
            <a:ext cx="1113942" cy="456794"/>
          </a:xfrm>
          <a:prstGeom prst="rect">
            <a:avLst/>
          </a:prstGeom>
        </p:spPr>
      </p:pic>
      <p:sp>
        <p:nvSpPr>
          <p:cNvPr id="103" name="ZoneTexte 102">
            <a:extLst>
              <a:ext uri="{FF2B5EF4-FFF2-40B4-BE49-F238E27FC236}">
                <a16:creationId xmlns:a16="http://schemas.microsoft.com/office/drawing/2014/main" id="{5B14A7CF-7725-4724-94B1-2D99D1DB7792}"/>
              </a:ext>
            </a:extLst>
          </p:cNvPr>
          <p:cNvSpPr txBox="1"/>
          <p:nvPr/>
        </p:nvSpPr>
        <p:spPr>
          <a:xfrm>
            <a:off x="272941" y="799178"/>
            <a:ext cx="2091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1) L’architecture cloud</a:t>
            </a:r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F4FD631A-ACE9-49BD-B634-7765CAE3E0B2}"/>
              </a:ext>
            </a:extLst>
          </p:cNvPr>
          <p:cNvCxnSpPr>
            <a:cxnSpLocks/>
          </p:cNvCxnSpPr>
          <p:nvPr/>
        </p:nvCxnSpPr>
        <p:spPr>
          <a:xfrm flipV="1">
            <a:off x="4005783" y="5184694"/>
            <a:ext cx="1832884" cy="160476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B258C563-C76D-40B5-958D-EDC940EA0858}"/>
              </a:ext>
            </a:extLst>
          </p:cNvPr>
          <p:cNvSpPr txBox="1"/>
          <p:nvPr/>
        </p:nvSpPr>
        <p:spPr>
          <a:xfrm>
            <a:off x="354676" y="178170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L'environnement </a:t>
            </a:r>
            <a:r>
              <a:rPr lang="fr-FR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BigData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AFFB5-AA52-45D1-AC56-78146E74C0B6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7663" y="752610"/>
            <a:ext cx="1316515" cy="79958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C275F0-4504-4FEB-B902-D5BC8345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29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3CB806-CB3A-42C5-8EFE-26B5E75B8FB2}"/>
              </a:ext>
            </a:extLst>
          </p:cNvPr>
          <p:cNvSpPr/>
          <p:nvPr/>
        </p:nvSpPr>
        <p:spPr>
          <a:xfrm>
            <a:off x="1745671" y="1302009"/>
            <a:ext cx="6262258" cy="4253982"/>
          </a:xfrm>
          <a:prstGeom prst="roundRect">
            <a:avLst>
              <a:gd name="adj" fmla="val 459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9067E3F-641D-4589-861A-400B71945179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3685980B-D021-4F29-979D-B0BC386393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4554" y="1441552"/>
            <a:ext cx="720000" cy="7200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080E2CF-1C6D-4A57-B75A-931A3CDA28B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4406" y="3810532"/>
            <a:ext cx="1054152" cy="1054152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4D7AD56C-2C34-4EA4-BC17-87D2938D583C}"/>
              </a:ext>
            </a:extLst>
          </p:cNvPr>
          <p:cNvSpPr txBox="1"/>
          <p:nvPr/>
        </p:nvSpPr>
        <p:spPr>
          <a:xfrm>
            <a:off x="2204185" y="2116513"/>
            <a:ext cx="7473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</a:p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imple</a:t>
            </a:r>
          </a:p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torage</a:t>
            </a:r>
          </a:p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ervice)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A15A84A6-3A26-4440-80FD-E1C28015AE3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2543" y="4171896"/>
            <a:ext cx="595041" cy="5950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D6CAD7C-0F30-4696-A84A-ACDA4374D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064" y="1660490"/>
            <a:ext cx="1701358" cy="21057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341DF1F3-231D-4B97-A8E9-77C11F0830D6}"/>
              </a:ext>
            </a:extLst>
          </p:cNvPr>
          <p:cNvCxnSpPr>
            <a:cxnSpLocks/>
            <a:stCxn id="22" idx="2"/>
            <a:endCxn id="70" idx="0"/>
          </p:cNvCxnSpPr>
          <p:nvPr/>
        </p:nvCxnSpPr>
        <p:spPr>
          <a:xfrm rot="10800000" flipV="1">
            <a:off x="3400065" y="2269618"/>
            <a:ext cx="508331" cy="1902277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67052829-8F86-4840-8288-F818224FF3FE}"/>
              </a:ext>
            </a:extLst>
          </p:cNvPr>
          <p:cNvCxnSpPr>
            <a:cxnSpLocks/>
            <a:stCxn id="2" idx="2"/>
            <a:endCxn id="70" idx="0"/>
          </p:cNvCxnSpPr>
          <p:nvPr/>
        </p:nvCxnSpPr>
        <p:spPr>
          <a:xfrm rot="10800000" flipV="1">
            <a:off x="3400065" y="3473566"/>
            <a:ext cx="508331" cy="698330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2D1C3B81-F1F5-4574-9AAC-A20BBA4D7319}"/>
              </a:ext>
            </a:extLst>
          </p:cNvPr>
          <p:cNvCxnSpPr>
            <a:cxnSpLocks/>
            <a:stCxn id="21" idx="2"/>
            <a:endCxn id="70" idx="0"/>
          </p:cNvCxnSpPr>
          <p:nvPr/>
        </p:nvCxnSpPr>
        <p:spPr>
          <a:xfrm rot="10800000" flipV="1">
            <a:off x="3400065" y="1986732"/>
            <a:ext cx="508331" cy="218516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A667C0AF-5514-43B3-A52F-75F1C8BC2E44}"/>
              </a:ext>
            </a:extLst>
          </p:cNvPr>
          <p:cNvCxnSpPr>
            <a:cxnSpLocks/>
            <a:stCxn id="23" idx="6"/>
            <a:endCxn id="19" idx="0"/>
          </p:cNvCxnSpPr>
          <p:nvPr/>
        </p:nvCxnSpPr>
        <p:spPr>
          <a:xfrm>
            <a:off x="4634190" y="2564667"/>
            <a:ext cx="1207292" cy="1245865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BA84F40-DF8F-4E32-B235-29C98966401E}"/>
              </a:ext>
            </a:extLst>
          </p:cNvPr>
          <p:cNvCxnSpPr>
            <a:cxnSpLocks/>
            <a:stCxn id="25" idx="6"/>
            <a:endCxn id="19" idx="0"/>
          </p:cNvCxnSpPr>
          <p:nvPr/>
        </p:nvCxnSpPr>
        <p:spPr>
          <a:xfrm>
            <a:off x="5066738" y="3156239"/>
            <a:ext cx="774744" cy="654293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AA7E4E44-20DD-494F-B740-888751CC9B92}"/>
              </a:ext>
            </a:extLst>
          </p:cNvPr>
          <p:cNvCxnSpPr>
            <a:cxnSpLocks/>
            <a:stCxn id="24" idx="6"/>
            <a:endCxn id="19" idx="0"/>
          </p:cNvCxnSpPr>
          <p:nvPr/>
        </p:nvCxnSpPr>
        <p:spPr>
          <a:xfrm>
            <a:off x="4921034" y="2863366"/>
            <a:ext cx="920448" cy="94716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FD20B6D8-1BAA-42A1-8E86-EC9A7944BAFF}"/>
              </a:ext>
            </a:extLst>
          </p:cNvPr>
          <p:cNvSpPr txBox="1"/>
          <p:nvPr/>
        </p:nvSpPr>
        <p:spPr>
          <a:xfrm>
            <a:off x="2357571" y="3204920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Taille fixe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(statique)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F73C1626-C2C7-4754-9E33-E6198138BEC4}"/>
              </a:ext>
            </a:extLst>
          </p:cNvPr>
          <p:cNvSpPr txBox="1"/>
          <p:nvPr/>
        </p:nvSpPr>
        <p:spPr>
          <a:xfrm>
            <a:off x="6064217" y="2885504"/>
            <a:ext cx="1269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Taille variable</a:t>
            </a:r>
          </a:p>
          <a:p>
            <a:pPr algn="ctr"/>
            <a:r>
              <a:rPr lang="fr-FR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(dynamique)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CEC7B75-13F9-412B-8B23-29BAB50AB01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8332" y="3991269"/>
            <a:ext cx="1054152" cy="105415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F93D94-F24A-4767-951D-1465A59C1884}"/>
              </a:ext>
            </a:extLst>
          </p:cNvPr>
          <p:cNvSpPr txBox="1"/>
          <p:nvPr/>
        </p:nvSpPr>
        <p:spPr>
          <a:xfrm>
            <a:off x="6208855" y="4996895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sauvegarde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E9AA363-71C8-4543-99D2-DF13D1CD41A5}"/>
              </a:ext>
            </a:extLst>
          </p:cNvPr>
          <p:cNvSpPr/>
          <p:nvPr/>
        </p:nvSpPr>
        <p:spPr>
          <a:xfrm>
            <a:off x="3908395" y="3354781"/>
            <a:ext cx="1287716" cy="2375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D09DCA1-18B4-461E-8EA4-2C24F5624767}"/>
              </a:ext>
            </a:extLst>
          </p:cNvPr>
          <p:cNvSpPr/>
          <p:nvPr/>
        </p:nvSpPr>
        <p:spPr>
          <a:xfrm>
            <a:off x="3908395" y="1867947"/>
            <a:ext cx="827745" cy="2375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9CEA961-B780-4FE9-BEBC-F7844DF1C06E}"/>
              </a:ext>
            </a:extLst>
          </p:cNvPr>
          <p:cNvSpPr/>
          <p:nvPr/>
        </p:nvSpPr>
        <p:spPr>
          <a:xfrm>
            <a:off x="3908395" y="2150834"/>
            <a:ext cx="949665" cy="23757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F23DB94-2767-42A9-B29B-5062D507F9FF}"/>
              </a:ext>
            </a:extLst>
          </p:cNvPr>
          <p:cNvSpPr/>
          <p:nvPr/>
        </p:nvSpPr>
        <p:spPr>
          <a:xfrm>
            <a:off x="3908396" y="2445882"/>
            <a:ext cx="725794" cy="2375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5E9D2D1-36E3-4E89-B1FB-D71048D818B9}"/>
              </a:ext>
            </a:extLst>
          </p:cNvPr>
          <p:cNvSpPr/>
          <p:nvPr/>
        </p:nvSpPr>
        <p:spPr>
          <a:xfrm>
            <a:off x="3908395" y="2744581"/>
            <a:ext cx="1012639" cy="2375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3FF9397-E961-42D0-BE2D-8431E9448DA1}"/>
              </a:ext>
            </a:extLst>
          </p:cNvPr>
          <p:cNvSpPr/>
          <p:nvPr/>
        </p:nvSpPr>
        <p:spPr>
          <a:xfrm>
            <a:off x="3908395" y="3037454"/>
            <a:ext cx="1158343" cy="2375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A511189-CEBD-46F2-8129-45CED5E73A23}"/>
              </a:ext>
            </a:extLst>
          </p:cNvPr>
          <p:cNvSpPr txBox="1"/>
          <p:nvPr/>
        </p:nvSpPr>
        <p:spPr>
          <a:xfrm>
            <a:off x="351524" y="799178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2) Le stockage des données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EDBD135-03A0-4DF9-8DE0-40554BC9D9F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0378" y="5784537"/>
            <a:ext cx="6472844" cy="786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2F83914-5397-49B7-8C8B-67677AED5733}"/>
              </a:ext>
            </a:extLst>
          </p:cNvPr>
          <p:cNvSpPr txBox="1"/>
          <p:nvPr/>
        </p:nvSpPr>
        <p:spPr>
          <a:xfrm>
            <a:off x="354676" y="178170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L'environnement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BigData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20F7E14-755D-4A5E-88A1-8EB53211C0A8}"/>
              </a:ext>
            </a:extLst>
          </p:cNvPr>
          <p:cNvSpPr txBox="1"/>
          <p:nvPr/>
        </p:nvSpPr>
        <p:spPr>
          <a:xfrm>
            <a:off x="3962280" y="1334479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Dossier racine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D0E2B3-46E3-4A62-9379-C83666F7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5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06C1032-D29B-45E7-992B-4B7C5EF6EE63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322AC99-9956-4691-9924-4EAB1AFBCC08}"/>
              </a:ext>
            </a:extLst>
          </p:cNvPr>
          <p:cNvSpPr txBox="1"/>
          <p:nvPr/>
        </p:nvSpPr>
        <p:spPr>
          <a:xfrm>
            <a:off x="354676" y="799178"/>
            <a:ext cx="3355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3) La mise en place de l’instance EC2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361622-93D3-4337-B62A-B491EED2CB0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97" y="5956927"/>
            <a:ext cx="568766" cy="568766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F1C637D9-8113-488E-AC27-6783CF90C152}"/>
              </a:ext>
            </a:extLst>
          </p:cNvPr>
          <p:cNvSpPr txBox="1"/>
          <p:nvPr/>
        </p:nvSpPr>
        <p:spPr>
          <a:xfrm>
            <a:off x="6388819" y="6488814"/>
            <a:ext cx="535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6A7D262-B671-4166-A286-F616078DC347}"/>
              </a:ext>
            </a:extLst>
          </p:cNvPr>
          <p:cNvSpPr txBox="1"/>
          <p:nvPr/>
        </p:nvSpPr>
        <p:spPr>
          <a:xfrm>
            <a:off x="5052903" y="4369637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Root user</a:t>
            </a:r>
          </a:p>
          <a:p>
            <a:pPr algn="ctr"/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unrestricted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15B6D1-003B-4BA8-8543-B597157FFA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812" y="5000880"/>
            <a:ext cx="751153" cy="751153"/>
          </a:xfrm>
          <a:prstGeom prst="rect">
            <a:avLst/>
          </a:prstGeom>
        </p:spPr>
      </p:pic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82EF3B2-830F-41C5-883F-FD524BD4E1C0}"/>
              </a:ext>
            </a:extLst>
          </p:cNvPr>
          <p:cNvCxnSpPr>
            <a:cxnSpLocks/>
            <a:stCxn id="68" idx="2"/>
            <a:endCxn id="45" idx="0"/>
          </p:cNvCxnSpPr>
          <p:nvPr/>
        </p:nvCxnSpPr>
        <p:spPr>
          <a:xfrm>
            <a:off x="1908021" y="2771675"/>
            <a:ext cx="0" cy="3846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ABAEF88F-B8B0-4D93-8724-E2B3AE122E9E}"/>
              </a:ext>
            </a:extLst>
          </p:cNvPr>
          <p:cNvSpPr/>
          <p:nvPr/>
        </p:nvSpPr>
        <p:spPr>
          <a:xfrm>
            <a:off x="567550" y="2191321"/>
            <a:ext cx="2680941" cy="58035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Créer l’instance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sa clé privée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9" name="Picture 2" descr="Aws Icon | Simple Iconset | Dan Leech">
            <a:extLst>
              <a:ext uri="{FF2B5EF4-FFF2-40B4-BE49-F238E27FC236}">
                <a16:creationId xmlns:a16="http://schemas.microsoft.com/office/drawing/2014/main" id="{029745EC-F92E-4251-9896-8F78625FB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6993" y="1101186"/>
            <a:ext cx="661014" cy="66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C1D4DE61-3CDC-499D-AC78-558C1D2493F1}"/>
              </a:ext>
            </a:extLst>
          </p:cNvPr>
          <p:cNvSpPr txBox="1"/>
          <p:nvPr/>
        </p:nvSpPr>
        <p:spPr>
          <a:xfrm>
            <a:off x="5769563" y="1663676"/>
            <a:ext cx="1395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Linux</a:t>
            </a:r>
            <a:endParaRPr lang="fr-FR" sz="1200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0D6CF874-2D23-45D4-B74D-F2D132B869E0}"/>
              </a:ext>
            </a:extLst>
          </p:cNvPr>
          <p:cNvSpPr/>
          <p:nvPr/>
        </p:nvSpPr>
        <p:spPr>
          <a:xfrm>
            <a:off x="567550" y="3156307"/>
            <a:ext cx="2680941" cy="58035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Créer une clé publique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16A16D8A-ACD1-4373-B6BE-8CA55185580C}"/>
              </a:ext>
            </a:extLst>
          </p:cNvPr>
          <p:cNvSpPr/>
          <p:nvPr/>
        </p:nvSpPr>
        <p:spPr>
          <a:xfrm>
            <a:off x="567550" y="1226335"/>
            <a:ext cx="2680941" cy="58035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Choisir un type d’instance EC2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EBBFFB10-49F4-4FC8-A8D2-7FA98C3B670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25210" y="3342175"/>
            <a:ext cx="576000" cy="194313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C114F0B-0127-42A5-B033-938BF907CEE8}"/>
              </a:ext>
            </a:extLst>
          </p:cNvPr>
          <p:cNvSpPr/>
          <p:nvPr/>
        </p:nvSpPr>
        <p:spPr>
          <a:xfrm>
            <a:off x="567550" y="5086279"/>
            <a:ext cx="2680941" cy="58035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Créer une adresse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ElasticIP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27247E4-B7EA-46C3-91D4-2981663DA850}"/>
              </a:ext>
            </a:extLst>
          </p:cNvPr>
          <p:cNvSpPr/>
          <p:nvPr/>
        </p:nvSpPr>
        <p:spPr>
          <a:xfrm>
            <a:off x="567550" y="6051265"/>
            <a:ext cx="2680941" cy="58035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 connecter à l’instance </a:t>
            </a:r>
            <a:r>
              <a:rPr lang="fr-F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ligne de commande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906C8CC-4C56-4AB5-8703-B80D7003443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56" y="3029187"/>
            <a:ext cx="603849" cy="684943"/>
          </a:xfrm>
          <a:prstGeom prst="rect">
            <a:avLst/>
          </a:prstGeom>
        </p:spPr>
      </p:pic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9B40A2FC-C779-4017-B49F-4C883B6339F5}"/>
              </a:ext>
            </a:extLst>
          </p:cNvPr>
          <p:cNvCxnSpPr>
            <a:cxnSpLocks/>
            <a:stCxn id="47" idx="2"/>
            <a:endCxn id="68" idx="0"/>
          </p:cNvCxnSpPr>
          <p:nvPr/>
        </p:nvCxnSpPr>
        <p:spPr>
          <a:xfrm>
            <a:off x="1908021" y="1806689"/>
            <a:ext cx="0" cy="3846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1333B8E-1E4D-41BA-9970-B99DC469C431}"/>
              </a:ext>
            </a:extLst>
          </p:cNvPr>
          <p:cNvCxnSpPr>
            <a:cxnSpLocks/>
            <a:stCxn id="45" idx="2"/>
            <a:endCxn id="59" idx="0"/>
          </p:cNvCxnSpPr>
          <p:nvPr/>
        </p:nvCxnSpPr>
        <p:spPr>
          <a:xfrm>
            <a:off x="1908021" y="3736661"/>
            <a:ext cx="0" cy="3846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10CC5E0-2EA4-4194-8A1B-8D71BEEF1A9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1908021" y="5666633"/>
            <a:ext cx="0" cy="3846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4" name="Image 63">
            <a:extLst>
              <a:ext uri="{FF2B5EF4-FFF2-40B4-BE49-F238E27FC236}">
                <a16:creationId xmlns:a16="http://schemas.microsoft.com/office/drawing/2014/main" id="{74120498-4084-40A3-84B2-5B6D0521C45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5466987" y="3342174"/>
            <a:ext cx="576000" cy="194313"/>
          </a:xfrm>
          <a:prstGeom prst="rect">
            <a:avLst/>
          </a:prstGeom>
        </p:spPr>
      </p:pic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72798447-BD26-4F4D-B598-A5BCE43BCDA6}"/>
              </a:ext>
            </a:extLst>
          </p:cNvPr>
          <p:cNvSpPr/>
          <p:nvPr/>
        </p:nvSpPr>
        <p:spPr>
          <a:xfrm>
            <a:off x="6130563" y="3330173"/>
            <a:ext cx="201611" cy="2183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 : droite 65">
            <a:extLst>
              <a:ext uri="{FF2B5EF4-FFF2-40B4-BE49-F238E27FC236}">
                <a16:creationId xmlns:a16="http://schemas.microsoft.com/office/drawing/2014/main" id="{63371D10-5383-4C35-B0F2-E2742F80F96E}"/>
              </a:ext>
            </a:extLst>
          </p:cNvPr>
          <p:cNvSpPr/>
          <p:nvPr/>
        </p:nvSpPr>
        <p:spPr>
          <a:xfrm>
            <a:off x="6942670" y="3330173"/>
            <a:ext cx="201611" cy="2183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8D01449-3974-4EB2-A442-A7790D7E82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7069089" y="2387608"/>
            <a:ext cx="576000" cy="194313"/>
          </a:xfrm>
          <a:prstGeom prst="rect">
            <a:avLst/>
          </a:prstGeom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3749015-DEEA-4628-8F49-87B49F9218D9}"/>
              </a:ext>
            </a:extLst>
          </p:cNvPr>
          <p:cNvCxnSpPr>
            <a:cxnSpLocks/>
            <a:stCxn id="29" idx="1"/>
            <a:endCxn id="47" idx="3"/>
          </p:cNvCxnSpPr>
          <p:nvPr/>
        </p:nvCxnSpPr>
        <p:spPr>
          <a:xfrm flipH="1">
            <a:off x="3248491" y="1516512"/>
            <a:ext cx="18276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7E984AD-707D-440A-BCE0-C95F7A427581}"/>
              </a:ext>
            </a:extLst>
          </p:cNvPr>
          <p:cNvSpPr/>
          <p:nvPr/>
        </p:nvSpPr>
        <p:spPr>
          <a:xfrm>
            <a:off x="5076170" y="3025899"/>
            <a:ext cx="3061722" cy="841170"/>
          </a:xfrm>
          <a:prstGeom prst="roundRect">
            <a:avLst>
              <a:gd name="adj" fmla="val 11868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A0D36E3-6850-4A3B-9D53-5C2B68D83163}"/>
              </a:ext>
            </a:extLst>
          </p:cNvPr>
          <p:cNvSpPr/>
          <p:nvPr/>
        </p:nvSpPr>
        <p:spPr>
          <a:xfrm>
            <a:off x="5076170" y="1095927"/>
            <a:ext cx="3061720" cy="841170"/>
          </a:xfrm>
          <a:prstGeom prst="roundRect">
            <a:avLst>
              <a:gd name="adj" fmla="val 1252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B6B6BA12-7018-44C6-9D81-8872382AA020}"/>
              </a:ext>
            </a:extLst>
          </p:cNvPr>
          <p:cNvSpPr/>
          <p:nvPr/>
        </p:nvSpPr>
        <p:spPr>
          <a:xfrm>
            <a:off x="5076170" y="4955871"/>
            <a:ext cx="3061719" cy="841170"/>
          </a:xfrm>
          <a:prstGeom prst="roundRect">
            <a:avLst>
              <a:gd name="adj" fmla="val 13844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38BF84C-1510-42A8-AD96-D8912FC3BE91}"/>
              </a:ext>
            </a:extLst>
          </p:cNvPr>
          <p:cNvSpPr/>
          <p:nvPr/>
        </p:nvSpPr>
        <p:spPr>
          <a:xfrm>
            <a:off x="5076170" y="5920857"/>
            <a:ext cx="3061718" cy="841170"/>
          </a:xfrm>
          <a:prstGeom prst="roundRect">
            <a:avLst>
              <a:gd name="adj" fmla="val 1252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931CF03-CBB2-436E-814C-374EE40A8DF5}"/>
              </a:ext>
            </a:extLst>
          </p:cNvPr>
          <p:cNvCxnSpPr>
            <a:cxnSpLocks/>
            <a:stCxn id="28" idx="1"/>
            <a:endCxn id="68" idx="3"/>
          </p:cNvCxnSpPr>
          <p:nvPr/>
        </p:nvCxnSpPr>
        <p:spPr>
          <a:xfrm flipH="1">
            <a:off x="3248491" y="2481498"/>
            <a:ext cx="18276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4D6E721-7BD8-4E8C-B060-0DCB167451B8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3248491" y="3446484"/>
            <a:ext cx="18276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5691318-4933-44AC-9165-6FE1F5D7232A}"/>
              </a:ext>
            </a:extLst>
          </p:cNvPr>
          <p:cNvCxnSpPr>
            <a:cxnSpLocks/>
            <a:stCxn id="30" idx="1"/>
            <a:endCxn id="49" idx="3"/>
          </p:cNvCxnSpPr>
          <p:nvPr/>
        </p:nvCxnSpPr>
        <p:spPr>
          <a:xfrm flipH="1">
            <a:off x="3248491" y="5376456"/>
            <a:ext cx="18276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601F43B-B4A0-46C6-B794-2C06E8381319}"/>
              </a:ext>
            </a:extLst>
          </p:cNvPr>
          <p:cNvCxnSpPr>
            <a:cxnSpLocks/>
            <a:stCxn id="31" idx="1"/>
            <a:endCxn id="50" idx="3"/>
          </p:cNvCxnSpPr>
          <p:nvPr/>
        </p:nvCxnSpPr>
        <p:spPr>
          <a:xfrm flipH="1">
            <a:off x="3248491" y="6341442"/>
            <a:ext cx="18276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97A6DF0E-B98C-46E3-8565-4F323AF44B4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787" y="5147618"/>
            <a:ext cx="1115315" cy="4576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7DE2C209-E09D-402A-99FB-22DDB6C7072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6823" y="1548516"/>
            <a:ext cx="356583" cy="35729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EDD0F71C-22FB-4E02-B919-B3CE51667E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324"/>
          <a:stretch/>
        </p:blipFill>
        <p:spPr>
          <a:xfrm>
            <a:off x="3554685" y="1786246"/>
            <a:ext cx="390102" cy="38613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D843453-A12C-418A-8234-ECE76CEDA69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3101" y="1798287"/>
            <a:ext cx="643649" cy="362053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7513336D-7A4B-4DEE-BC30-88CA8ADC51E6}"/>
              </a:ext>
            </a:extLst>
          </p:cNvPr>
          <p:cNvSpPr txBox="1"/>
          <p:nvPr/>
        </p:nvSpPr>
        <p:spPr>
          <a:xfrm>
            <a:off x="3362080" y="1530718"/>
            <a:ext cx="7753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RedHat</a:t>
            </a:r>
            <a:endParaRPr lang="fr-FR" sz="12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676AF9C-16B2-459F-B42F-5FA4D546C992}"/>
              </a:ext>
            </a:extLst>
          </p:cNvPr>
          <p:cNvSpPr txBox="1"/>
          <p:nvPr/>
        </p:nvSpPr>
        <p:spPr>
          <a:xfrm>
            <a:off x="4187269" y="1522221"/>
            <a:ext cx="7753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Debian</a:t>
            </a:r>
            <a:endParaRPr lang="fr-FR" sz="12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AA26F04-32EC-4F8E-AC1B-AA5AC7CF7C01}"/>
              </a:ext>
            </a:extLst>
          </p:cNvPr>
          <p:cNvSpPr txBox="1"/>
          <p:nvPr/>
        </p:nvSpPr>
        <p:spPr>
          <a:xfrm>
            <a:off x="6787682" y="2592844"/>
            <a:ext cx="1135134" cy="31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cle_aws_11</a:t>
            </a:r>
            <a:endParaRPr lang="fr-FR" sz="12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7C3929C-F92A-48E6-A4C2-5FCFEC511597}"/>
              </a:ext>
            </a:extLst>
          </p:cNvPr>
          <p:cNvSpPr txBox="1"/>
          <p:nvPr/>
        </p:nvSpPr>
        <p:spPr>
          <a:xfrm>
            <a:off x="6136993" y="3626460"/>
            <a:ext cx="9064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Signe Plus 42">
            <a:extLst>
              <a:ext uri="{FF2B5EF4-FFF2-40B4-BE49-F238E27FC236}">
                <a16:creationId xmlns:a16="http://schemas.microsoft.com/office/drawing/2014/main" id="{BFCEFE7F-644D-46AA-BC9C-EFA545CEBF88}"/>
              </a:ext>
            </a:extLst>
          </p:cNvPr>
          <p:cNvSpPr/>
          <p:nvPr/>
        </p:nvSpPr>
        <p:spPr>
          <a:xfrm>
            <a:off x="6610456" y="2371683"/>
            <a:ext cx="226162" cy="22616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653219B3-62BC-40EC-99CB-0CB7133140A8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812" y="2324690"/>
            <a:ext cx="790383" cy="3091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F21D638-348C-4194-A8A1-7826906A4C16}"/>
              </a:ext>
            </a:extLst>
          </p:cNvPr>
          <p:cNvSpPr/>
          <p:nvPr/>
        </p:nvSpPr>
        <p:spPr>
          <a:xfrm>
            <a:off x="5076170" y="2060913"/>
            <a:ext cx="3061720" cy="841170"/>
          </a:xfrm>
          <a:prstGeom prst="roundRect">
            <a:avLst>
              <a:gd name="adj" fmla="val 1120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804D836-2DD0-45D8-BA1F-6312626F6058}"/>
              </a:ext>
            </a:extLst>
          </p:cNvPr>
          <p:cNvSpPr/>
          <p:nvPr/>
        </p:nvSpPr>
        <p:spPr>
          <a:xfrm>
            <a:off x="567550" y="4121293"/>
            <a:ext cx="2680941" cy="58035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Créer un compte AWS utilisateur 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3BE69B8E-7559-4EC4-BAAB-55011E891A4A}"/>
              </a:ext>
            </a:extLst>
          </p:cNvPr>
          <p:cNvSpPr/>
          <p:nvPr/>
        </p:nvSpPr>
        <p:spPr>
          <a:xfrm>
            <a:off x="5076170" y="3990885"/>
            <a:ext cx="3061722" cy="841170"/>
          </a:xfrm>
          <a:prstGeom prst="roundRect">
            <a:avLst>
              <a:gd name="adj" fmla="val 13845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BF73EB3B-4F9D-4715-9A22-A4E374EA7E26}"/>
              </a:ext>
            </a:extLst>
          </p:cNvPr>
          <p:cNvCxnSpPr>
            <a:cxnSpLocks/>
            <a:stCxn id="75" idx="1"/>
            <a:endCxn id="59" idx="3"/>
          </p:cNvCxnSpPr>
          <p:nvPr/>
        </p:nvCxnSpPr>
        <p:spPr>
          <a:xfrm flipH="1">
            <a:off x="3248491" y="4411470"/>
            <a:ext cx="1827679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2EB75570-9B75-44B1-A970-CB54BC1BC931}"/>
              </a:ext>
            </a:extLst>
          </p:cNvPr>
          <p:cNvCxnSpPr>
            <a:cxnSpLocks/>
            <a:stCxn id="59" idx="2"/>
            <a:endCxn id="49" idx="0"/>
          </p:cNvCxnSpPr>
          <p:nvPr/>
        </p:nvCxnSpPr>
        <p:spPr>
          <a:xfrm>
            <a:off x="1908021" y="4701647"/>
            <a:ext cx="0" cy="3846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D0B5F79A-131A-48D6-97AA-AE8370005040}"/>
              </a:ext>
            </a:extLst>
          </p:cNvPr>
          <p:cNvSpPr txBox="1"/>
          <p:nvPr/>
        </p:nvSpPr>
        <p:spPr>
          <a:xfrm>
            <a:off x="6736482" y="4365851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IAM user</a:t>
            </a:r>
          </a:p>
          <a:p>
            <a:pPr algn="ctr"/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Picture 2" descr="Customer Icon">
            <a:extLst>
              <a:ext uri="{FF2B5EF4-FFF2-40B4-BE49-F238E27FC236}">
                <a16:creationId xmlns:a16="http://schemas.microsoft.com/office/drawing/2014/main" id="{D5647856-E39C-473C-857D-B23BF30EF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1304" y="39991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ustomer Icon">
            <a:extLst>
              <a:ext uri="{FF2B5EF4-FFF2-40B4-BE49-F238E27FC236}">
                <a16:creationId xmlns:a16="http://schemas.microsoft.com/office/drawing/2014/main" id="{D14076BD-B225-4221-B601-0AF3EFD6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3194" y="3999184"/>
            <a:ext cx="491769" cy="4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86589595-3967-4947-A893-90C6FA967187}"/>
              </a:ext>
            </a:extLst>
          </p:cNvPr>
          <p:cNvSpPr txBox="1"/>
          <p:nvPr/>
        </p:nvSpPr>
        <p:spPr>
          <a:xfrm>
            <a:off x="354676" y="178170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L'environnement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BigData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8F293D3-A609-4B0C-831C-EE62FEB76DBC}"/>
              </a:ext>
            </a:extLst>
          </p:cNvPr>
          <p:cNvCxnSpPr/>
          <p:nvPr/>
        </p:nvCxnSpPr>
        <p:spPr>
          <a:xfrm flipH="1">
            <a:off x="4004388" y="1548516"/>
            <a:ext cx="288175" cy="61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549028-76B1-46FE-B974-351AB39C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93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1B303782-380C-4E9B-9F82-6D9342DC35A6}"/>
              </a:ext>
            </a:extLst>
          </p:cNvPr>
          <p:cNvSpPr/>
          <p:nvPr/>
        </p:nvSpPr>
        <p:spPr>
          <a:xfrm>
            <a:off x="324995" y="4073973"/>
            <a:ext cx="2969730" cy="2675961"/>
          </a:xfrm>
          <a:prstGeom prst="roundRect">
            <a:avLst>
              <a:gd name="adj" fmla="val 6933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06C1032-D29B-45E7-992B-4B7C5EF6EE63}"/>
              </a:ext>
            </a:extLst>
          </p:cNvPr>
          <p:cNvCxnSpPr/>
          <p:nvPr/>
        </p:nvCxnSpPr>
        <p:spPr>
          <a:xfrm>
            <a:off x="354676" y="703811"/>
            <a:ext cx="83792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322AC99-9956-4691-9924-4EAB1AFBCC08}"/>
              </a:ext>
            </a:extLst>
          </p:cNvPr>
          <p:cNvSpPr txBox="1"/>
          <p:nvPr/>
        </p:nvSpPr>
        <p:spPr>
          <a:xfrm>
            <a:off x="354676" y="799178"/>
            <a:ext cx="3241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4) Préparation du programme Spark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0604D2E-846A-49B9-BC46-C21464ECD4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7098" y="3631214"/>
            <a:ext cx="538197" cy="5754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B11FF9-B25E-4D4D-A25D-B93D4FD9767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287" y="3099029"/>
            <a:ext cx="575423" cy="57542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E6E5BEF-E10F-445F-BFC7-D188C4F4D7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929" y="1030443"/>
            <a:ext cx="2252731" cy="1569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6CE5BA8-96B6-4C8D-B74B-C3D603DDD17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6232" y="4784446"/>
            <a:ext cx="600657" cy="696262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11980F7-EDE4-4AB2-AB74-247567C16798}"/>
              </a:ext>
            </a:extLst>
          </p:cNvPr>
          <p:cNvSpPr/>
          <p:nvPr/>
        </p:nvSpPr>
        <p:spPr>
          <a:xfrm>
            <a:off x="2028579" y="1217750"/>
            <a:ext cx="2680941" cy="58035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Mettre en place les règles de sécurité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61686AA-4C42-47C7-8196-1A4A1CD421E0}"/>
              </a:ext>
            </a:extLst>
          </p:cNvPr>
          <p:cNvCxnSpPr>
            <a:cxnSpLocks/>
          </p:cNvCxnSpPr>
          <p:nvPr/>
        </p:nvCxnSpPr>
        <p:spPr>
          <a:xfrm>
            <a:off x="2652206" y="1798104"/>
            <a:ext cx="0" cy="3717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F9454D7-867A-43C4-9992-94E43BC6B66C}"/>
              </a:ext>
            </a:extLst>
          </p:cNvPr>
          <p:cNvSpPr/>
          <p:nvPr/>
        </p:nvSpPr>
        <p:spPr>
          <a:xfrm>
            <a:off x="948268" y="2169824"/>
            <a:ext cx="2350450" cy="58035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Installer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Conda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Spark, les fichiers .jar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1598B36-974F-4658-8FA7-79B726FBB4AE}"/>
              </a:ext>
            </a:extLst>
          </p:cNvPr>
          <p:cNvCxnSpPr>
            <a:cxnSpLocks/>
          </p:cNvCxnSpPr>
          <p:nvPr/>
        </p:nvCxnSpPr>
        <p:spPr>
          <a:xfrm>
            <a:off x="3973006" y="1798104"/>
            <a:ext cx="0" cy="191985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F43FDB14-7725-4174-9075-59745D79B709}"/>
              </a:ext>
            </a:extLst>
          </p:cNvPr>
          <p:cNvSpPr/>
          <p:nvPr/>
        </p:nvSpPr>
        <p:spPr>
          <a:xfrm>
            <a:off x="3685022" y="3717955"/>
            <a:ext cx="2680941" cy="58035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Activer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Tensorflow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</a:t>
            </a:r>
            <a:r>
              <a:rPr lang="fr-FR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140A9FF-04B9-4A73-B228-217B6F9641DF}"/>
              </a:ext>
            </a:extLst>
          </p:cNvPr>
          <p:cNvSpPr/>
          <p:nvPr/>
        </p:nvSpPr>
        <p:spPr>
          <a:xfrm>
            <a:off x="948268" y="3121898"/>
            <a:ext cx="2350450" cy="58035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Installer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Tensorflow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Keras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9420AB5-81DA-4146-97EF-F1C36D3936F3}"/>
              </a:ext>
            </a:extLst>
          </p:cNvPr>
          <p:cNvSpPr/>
          <p:nvPr/>
        </p:nvSpPr>
        <p:spPr>
          <a:xfrm>
            <a:off x="3685022" y="4842400"/>
            <a:ext cx="2680941" cy="58035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Ouvrir un notebook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Jupyter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87D0781-0B2F-4908-AE19-24AE6BA3B0CA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5025493" y="4298309"/>
            <a:ext cx="0" cy="54409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6F19E77-6C36-450E-A7C0-40EE74AADB2C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2123493" y="2750178"/>
            <a:ext cx="0" cy="3717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6192E64-A8F3-42DB-AEC1-77A7018C8EE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123493" y="3702252"/>
            <a:ext cx="0" cy="3717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26CA888C-1E7D-42B8-9480-55EA16522BD7}"/>
              </a:ext>
            </a:extLst>
          </p:cNvPr>
          <p:cNvSpPr txBox="1"/>
          <p:nvPr/>
        </p:nvSpPr>
        <p:spPr>
          <a:xfrm>
            <a:off x="354677" y="4131120"/>
            <a:ext cx="293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Erreurs de </a:t>
            </a:r>
            <a:r>
              <a:rPr lang="fr-FR" sz="1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mémoire</a:t>
            </a:r>
            <a:r>
              <a:rPr lang="fr-F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d’incompatibilité de </a:t>
            </a:r>
            <a:r>
              <a:rPr lang="fr-FR" sz="1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F2B1C00-872F-492F-87F8-E9A1C1B6BF24}"/>
              </a:ext>
            </a:extLst>
          </p:cNvPr>
          <p:cNvSpPr/>
          <p:nvPr/>
        </p:nvSpPr>
        <p:spPr>
          <a:xfrm>
            <a:off x="3685022" y="5966845"/>
            <a:ext cx="2680941" cy="58035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Rédiger et exécuter le programme Spark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221B9B9-9893-4951-B0AA-DF1BAC17761A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5025493" y="5422754"/>
            <a:ext cx="0" cy="54409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366B32D3-734F-4151-A22E-79BCC02D4CB2}"/>
              </a:ext>
            </a:extLst>
          </p:cNvPr>
          <p:cNvSpPr txBox="1"/>
          <p:nvPr/>
        </p:nvSpPr>
        <p:spPr>
          <a:xfrm>
            <a:off x="3963464" y="2658657"/>
            <a:ext cx="3818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Choisir une instance :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de taille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t3.large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destinée au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→ avec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pré-installés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D94A736-0FE2-4A32-8AEB-EAA3EF0A3BD5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4709520" y="1507927"/>
            <a:ext cx="1425256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9AE56FD5-28B7-4A4C-A72F-C4FB78702279}"/>
              </a:ext>
            </a:extLst>
          </p:cNvPr>
          <p:cNvSpPr/>
          <p:nvPr/>
        </p:nvSpPr>
        <p:spPr>
          <a:xfrm>
            <a:off x="6134776" y="927373"/>
            <a:ext cx="2710982" cy="1822804"/>
          </a:xfrm>
          <a:prstGeom prst="roundRect">
            <a:avLst>
              <a:gd name="adj" fmla="val 528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7" name="Image 96">
            <a:extLst>
              <a:ext uri="{FF2B5EF4-FFF2-40B4-BE49-F238E27FC236}">
                <a16:creationId xmlns:a16="http://schemas.microsoft.com/office/drawing/2014/main" id="{C1F8410F-029B-49CB-A0C8-DF11B4B7D3E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172" y="4070516"/>
            <a:ext cx="1021185" cy="410177"/>
          </a:xfrm>
          <a:prstGeom prst="rect">
            <a:avLst/>
          </a:prstGeom>
        </p:spPr>
      </p:pic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05CA71D-9E79-44C3-9CC3-E701F8FB4A71}"/>
              </a:ext>
            </a:extLst>
          </p:cNvPr>
          <p:cNvSpPr/>
          <p:nvPr/>
        </p:nvSpPr>
        <p:spPr>
          <a:xfrm>
            <a:off x="6814342" y="3615239"/>
            <a:ext cx="1244436" cy="800781"/>
          </a:xfrm>
          <a:prstGeom prst="roundRect">
            <a:avLst>
              <a:gd name="adj" fmla="val 12893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B85634A6-794A-487A-9000-F1AB4116E463}"/>
              </a:ext>
            </a:extLst>
          </p:cNvPr>
          <p:cNvSpPr/>
          <p:nvPr/>
        </p:nvSpPr>
        <p:spPr>
          <a:xfrm>
            <a:off x="6814342" y="4733470"/>
            <a:ext cx="1244436" cy="800781"/>
          </a:xfrm>
          <a:prstGeom prst="roundRect">
            <a:avLst>
              <a:gd name="adj" fmla="val 12893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307B5265-34D8-4146-A22C-5B900B748709}"/>
              </a:ext>
            </a:extLst>
          </p:cNvPr>
          <p:cNvSpPr/>
          <p:nvPr/>
        </p:nvSpPr>
        <p:spPr>
          <a:xfrm>
            <a:off x="6814342" y="5857243"/>
            <a:ext cx="1244436" cy="800781"/>
          </a:xfrm>
          <a:prstGeom prst="roundRect">
            <a:avLst>
              <a:gd name="adj" fmla="val 12893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4B579E6-36CE-4B77-A8FF-08782F71238C}"/>
              </a:ext>
            </a:extLst>
          </p:cNvPr>
          <p:cNvCxnSpPr>
            <a:cxnSpLocks/>
            <a:stCxn id="58" idx="1"/>
            <a:endCxn id="23" idx="3"/>
          </p:cNvCxnSpPr>
          <p:nvPr/>
        </p:nvCxnSpPr>
        <p:spPr>
          <a:xfrm flipH="1" flipV="1">
            <a:off x="6365963" y="4008132"/>
            <a:ext cx="448379" cy="7498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889600E2-B994-4D7B-8B46-DE1A4222D231}"/>
              </a:ext>
            </a:extLst>
          </p:cNvPr>
          <p:cNvCxnSpPr>
            <a:cxnSpLocks/>
            <a:stCxn id="60" idx="1"/>
            <a:endCxn id="25" idx="3"/>
          </p:cNvCxnSpPr>
          <p:nvPr/>
        </p:nvCxnSpPr>
        <p:spPr>
          <a:xfrm flipH="1" flipV="1">
            <a:off x="6365963" y="5132577"/>
            <a:ext cx="448379" cy="128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7FF664A3-3553-469F-A2AC-6A1B6DAEA965}"/>
              </a:ext>
            </a:extLst>
          </p:cNvPr>
          <p:cNvCxnSpPr>
            <a:cxnSpLocks/>
            <a:stCxn id="61" idx="1"/>
            <a:endCxn id="40" idx="3"/>
          </p:cNvCxnSpPr>
          <p:nvPr/>
        </p:nvCxnSpPr>
        <p:spPr>
          <a:xfrm flipH="1" flipV="1">
            <a:off x="6365963" y="6257022"/>
            <a:ext cx="448379" cy="61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B60560AE-C26C-423F-8B8A-CE47B95BC103}"/>
              </a:ext>
            </a:extLst>
          </p:cNvPr>
          <p:cNvSpPr txBox="1"/>
          <p:nvPr/>
        </p:nvSpPr>
        <p:spPr>
          <a:xfrm>
            <a:off x="1540935" y="6034360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-java-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hadoop-aws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BA760BF-0EE0-494E-A369-A6A9ADD6BEB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9454" y="4570354"/>
            <a:ext cx="842477" cy="842477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BFB15B71-EA24-4F43-AB24-6A790E16C36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1771" y="5405633"/>
            <a:ext cx="1235634" cy="411879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38ED416C-19DD-4B52-92A9-CB3DD83D9CD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334" y="5406484"/>
            <a:ext cx="1021185" cy="410177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37961C8E-21DD-4AE6-9E29-27AD731997A6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691" y="6104162"/>
            <a:ext cx="565525" cy="565525"/>
          </a:xfrm>
          <a:prstGeom prst="rect">
            <a:avLst/>
          </a:prstGeom>
        </p:spPr>
      </p:pic>
      <p:sp>
        <p:nvSpPr>
          <p:cNvPr id="84" name="Arc 83">
            <a:extLst>
              <a:ext uri="{FF2B5EF4-FFF2-40B4-BE49-F238E27FC236}">
                <a16:creationId xmlns:a16="http://schemas.microsoft.com/office/drawing/2014/main" id="{70A2813C-1436-4A3A-9E99-892A40D10FBF}"/>
              </a:ext>
            </a:extLst>
          </p:cNvPr>
          <p:cNvSpPr/>
          <p:nvPr/>
        </p:nvSpPr>
        <p:spPr>
          <a:xfrm>
            <a:off x="1568004" y="5052879"/>
            <a:ext cx="1441855" cy="652744"/>
          </a:xfrm>
          <a:prstGeom prst="arc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02C6DD9B-4781-41CF-8EA6-753758A33FB6}"/>
              </a:ext>
            </a:extLst>
          </p:cNvPr>
          <p:cNvSpPr/>
          <p:nvPr/>
        </p:nvSpPr>
        <p:spPr>
          <a:xfrm rot="16200000">
            <a:off x="935374" y="4810286"/>
            <a:ext cx="652744" cy="1137930"/>
          </a:xfrm>
          <a:prstGeom prst="arc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B4B18D13-787F-46F3-B90F-C6A28EDAADF9}"/>
              </a:ext>
            </a:extLst>
          </p:cNvPr>
          <p:cNvSpPr/>
          <p:nvPr/>
        </p:nvSpPr>
        <p:spPr>
          <a:xfrm rot="5400000">
            <a:off x="2367712" y="5510577"/>
            <a:ext cx="652744" cy="652744"/>
          </a:xfrm>
          <a:prstGeom prst="arc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ACBDDC42-242F-48B0-AFE4-967A29B5A886}"/>
              </a:ext>
            </a:extLst>
          </p:cNvPr>
          <p:cNvSpPr/>
          <p:nvPr/>
        </p:nvSpPr>
        <p:spPr>
          <a:xfrm rot="10800000">
            <a:off x="685581" y="5510577"/>
            <a:ext cx="652744" cy="652744"/>
          </a:xfrm>
          <a:prstGeom prst="arc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1CC07AE-73F8-4042-810D-F71D2E82E873}"/>
              </a:ext>
            </a:extLst>
          </p:cNvPr>
          <p:cNvCxnSpPr/>
          <p:nvPr/>
        </p:nvCxnSpPr>
        <p:spPr>
          <a:xfrm>
            <a:off x="1663285" y="5260982"/>
            <a:ext cx="0" cy="762639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8BC7455C-9D51-4CFF-9BBD-42475971C7BB}"/>
              </a:ext>
            </a:extLst>
          </p:cNvPr>
          <p:cNvCxnSpPr>
            <a:cxnSpLocks/>
          </p:cNvCxnSpPr>
          <p:nvPr/>
        </p:nvCxnSpPr>
        <p:spPr>
          <a:xfrm>
            <a:off x="1274799" y="5597802"/>
            <a:ext cx="776972" cy="0"/>
          </a:xfrm>
          <a:prstGeom prst="straightConnector1">
            <a:avLst/>
          </a:prstGeom>
          <a:ln w="31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0711E2A7-0341-428F-B3AC-4C9B343A6643}"/>
              </a:ext>
            </a:extLst>
          </p:cNvPr>
          <p:cNvSpPr/>
          <p:nvPr/>
        </p:nvSpPr>
        <p:spPr>
          <a:xfrm>
            <a:off x="63390" y="3011684"/>
            <a:ext cx="775230" cy="800781"/>
          </a:xfrm>
          <a:prstGeom prst="roundRect">
            <a:avLst>
              <a:gd name="adj" fmla="val 12893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A9469525-758B-4F52-B2E7-8A44527DDD92}"/>
              </a:ext>
            </a:extLst>
          </p:cNvPr>
          <p:cNvCxnSpPr>
            <a:cxnSpLocks/>
            <a:stCxn id="24" idx="1"/>
            <a:endCxn id="93" idx="3"/>
          </p:cNvCxnSpPr>
          <p:nvPr/>
        </p:nvCxnSpPr>
        <p:spPr>
          <a:xfrm flipH="1">
            <a:off x="838620" y="3412075"/>
            <a:ext cx="109648" cy="0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FF25D3E0-26EC-4C0A-8A5F-970E8EE5CB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8504" y="4229924"/>
            <a:ext cx="2193257" cy="14063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49E4291C-23BF-4B3D-8E7A-09F64CB5C3CE}"/>
              </a:ext>
            </a:extLst>
          </p:cNvPr>
          <p:cNvSpPr txBox="1"/>
          <p:nvPr/>
        </p:nvSpPr>
        <p:spPr>
          <a:xfrm>
            <a:off x="1418759" y="1816583"/>
            <a:ext cx="123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ère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tentative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8A3F097-826D-4A5E-85C8-A63F0BB6F53D}"/>
              </a:ext>
            </a:extLst>
          </p:cNvPr>
          <p:cNvSpPr txBox="1"/>
          <p:nvPr/>
        </p:nvSpPr>
        <p:spPr>
          <a:xfrm>
            <a:off x="3963464" y="1816583"/>
            <a:ext cx="123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tentative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B91BDC2-D819-46FF-AD68-29B1598EBB49}"/>
              </a:ext>
            </a:extLst>
          </p:cNvPr>
          <p:cNvSpPr txBox="1"/>
          <p:nvPr/>
        </p:nvSpPr>
        <p:spPr>
          <a:xfrm>
            <a:off x="354676" y="178170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II. L'environnement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BigData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8F408A-7B25-4796-8F00-8C316755C43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5" b="23686"/>
          <a:stretch/>
        </p:blipFill>
        <p:spPr>
          <a:xfrm>
            <a:off x="6875892" y="5966845"/>
            <a:ext cx="1121337" cy="59071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E41E29-7844-477C-934C-2926CD40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2F5D-93A0-47DA-BFBC-C6664F86D8C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16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</TotalTime>
  <Words>1313</Words>
  <Application>Microsoft Office PowerPoint</Application>
  <PresentationFormat>Affichage à l'écran (4:3)</PresentationFormat>
  <Paragraphs>335</Paragraphs>
  <Slides>20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Delorme</dc:creator>
  <cp:lastModifiedBy>Benoit Delorme</cp:lastModifiedBy>
  <cp:revision>630</cp:revision>
  <dcterms:created xsi:type="dcterms:W3CDTF">2020-08-26T18:56:21Z</dcterms:created>
  <dcterms:modified xsi:type="dcterms:W3CDTF">2022-01-08T15:43:29Z</dcterms:modified>
</cp:coreProperties>
</file>