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31"/>
  </p:notesMasterIdLst>
  <p:sldIdLst>
    <p:sldId id="294" r:id="rId2"/>
    <p:sldId id="256" r:id="rId3"/>
    <p:sldId id="287" r:id="rId4"/>
    <p:sldId id="288" r:id="rId5"/>
    <p:sldId id="257" r:id="rId6"/>
    <p:sldId id="289" r:id="rId7"/>
    <p:sldId id="259" r:id="rId8"/>
    <p:sldId id="270" r:id="rId9"/>
    <p:sldId id="268" r:id="rId10"/>
    <p:sldId id="291" r:id="rId11"/>
    <p:sldId id="271" r:id="rId12"/>
    <p:sldId id="260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80" r:id="rId21"/>
    <p:sldId id="279" r:id="rId22"/>
    <p:sldId id="281" r:id="rId23"/>
    <p:sldId id="292" r:id="rId24"/>
    <p:sldId id="282" r:id="rId25"/>
    <p:sldId id="283" r:id="rId26"/>
    <p:sldId id="284" r:id="rId27"/>
    <p:sldId id="267" r:id="rId28"/>
    <p:sldId id="293" r:id="rId29"/>
    <p:sldId id="26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1" autoAdjust="0"/>
    <p:restoredTop sz="95256" autoAdjust="0"/>
  </p:normalViewPr>
  <p:slideViewPr>
    <p:cSldViewPr snapToGrid="0">
      <p:cViewPr varScale="1">
        <p:scale>
          <a:sx n="82" d="100"/>
          <a:sy n="82" d="100"/>
        </p:scale>
        <p:origin x="658" y="67"/>
      </p:cViewPr>
      <p:guideLst/>
    </p:cSldViewPr>
  </p:slideViewPr>
  <p:outlineViewPr>
    <p:cViewPr>
      <p:scale>
        <a:sx n="33" d="100"/>
        <a:sy n="33" d="100"/>
      </p:scale>
      <p:origin x="0" y="-38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A66BA-8FBC-460D-9EC6-724715DE4886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1F82A-5517-4DC1-8F47-7029D58E40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8902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1F82A-5517-4DC1-8F47-7029D58E405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8551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51AE-9ED9-4333-9F94-648080B830FA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9EBD164-8D37-4508-81DE-7C8BCDBB34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940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51AE-9ED9-4333-9F94-648080B830FA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9EBD164-8D37-4508-81DE-7C8BCDBB34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4453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51AE-9ED9-4333-9F94-648080B830FA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9EBD164-8D37-4508-81DE-7C8BCDBB3451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32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51AE-9ED9-4333-9F94-648080B830FA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9EBD164-8D37-4508-81DE-7C8BCDBB34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9231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51AE-9ED9-4333-9F94-648080B830FA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9EBD164-8D37-4508-81DE-7C8BCDBB3451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9503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51AE-9ED9-4333-9F94-648080B830FA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9EBD164-8D37-4508-81DE-7C8BCDBB34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985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51AE-9ED9-4333-9F94-648080B830FA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D164-8D37-4508-81DE-7C8BCDBB34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5945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51AE-9ED9-4333-9F94-648080B830FA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D164-8D37-4508-81DE-7C8BCDBB34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47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51AE-9ED9-4333-9F94-648080B830FA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D164-8D37-4508-81DE-7C8BCDBB34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211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51AE-9ED9-4333-9F94-648080B830FA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9EBD164-8D37-4508-81DE-7C8BCDBB34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5802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51AE-9ED9-4333-9F94-648080B830FA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9EBD164-8D37-4508-81DE-7C8BCDBB34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861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51AE-9ED9-4333-9F94-648080B830FA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9EBD164-8D37-4508-81DE-7C8BCDBB34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0554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51AE-9ED9-4333-9F94-648080B830FA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D164-8D37-4508-81DE-7C8BCDBB34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734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51AE-9ED9-4333-9F94-648080B830FA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D164-8D37-4508-81DE-7C8BCDBB34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7277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51AE-9ED9-4333-9F94-648080B830FA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D164-8D37-4508-81DE-7C8BCDBB34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0562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51AE-9ED9-4333-9F94-648080B830FA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9EBD164-8D37-4508-81DE-7C8BCDBB34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250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B51AE-9ED9-4333-9F94-648080B830FA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9EBD164-8D37-4508-81DE-7C8BCDBB34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71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94D6AA99-2A0A-46A9-88D3-BE274B824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1222" y="3992221"/>
            <a:ext cx="8915399" cy="112628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fr-FR" dirty="0"/>
              <a:t>Pour info, sur les slides 11 et 27, il y a des animations qui cachent le texte en dessous donc si possible plutôt regarder le </a:t>
            </a:r>
            <a:r>
              <a:rPr lang="fr-FR" dirty="0" err="1"/>
              <a:t>ppt</a:t>
            </a:r>
            <a:r>
              <a:rPr lang="fr-FR" dirty="0"/>
              <a:t> en mode diaporama pour voir le texte sur ces 2 slides.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67E513B-7FA3-4E1B-B6EB-101B37908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2" y="4555363"/>
            <a:ext cx="1391622" cy="28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314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EBD7B9-BCB6-433B-8C68-C2D80CF49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7950" y="2729213"/>
            <a:ext cx="9520715" cy="2262781"/>
          </a:xfrm>
        </p:spPr>
        <p:txBody>
          <a:bodyPr>
            <a:normAutofit/>
          </a:bodyPr>
          <a:lstStyle/>
          <a:p>
            <a:pPr marL="914400" indent="-914400">
              <a:buClr>
                <a:schemeClr val="accent1"/>
              </a:buClr>
              <a:buFont typeface="+mj-lt"/>
              <a:buAutoNum type="arabicPeriod" startAt="3"/>
            </a:pPr>
            <a:r>
              <a:rPr lang="fr-FR" sz="4600" dirty="0"/>
              <a:t>Analyse du jeu de données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67E513B-7FA3-4E1B-B6EB-101B37908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2" y="4555363"/>
            <a:ext cx="1391622" cy="28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468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C4CDC4-5715-4522-843A-38D1A297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Vision macro</a:t>
            </a:r>
            <a:endParaRPr lang="fr-FR" sz="20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1B086E-9117-4BCC-9BD3-7492DD573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42853"/>
            <a:ext cx="8915400" cy="444253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FR" dirty="0"/>
              <a:t>'</a:t>
            </a:r>
            <a:r>
              <a:rPr lang="fr-FR" dirty="0" err="1"/>
              <a:t>EdStatsData</a:t>
            </a:r>
            <a:r>
              <a:rPr lang="fr-FR" dirty="0"/>
              <a:t>’ : 886 930 lignes et 70 colonnes</a:t>
            </a:r>
          </a:p>
          <a:p>
            <a:pPr>
              <a:lnSpc>
                <a:spcPct val="120000"/>
              </a:lnSpc>
            </a:pPr>
            <a:endParaRPr lang="fr-FR" dirty="0"/>
          </a:p>
          <a:p>
            <a:pPr>
              <a:lnSpc>
                <a:spcPct val="120000"/>
              </a:lnSpc>
            </a:pPr>
            <a:r>
              <a:rPr lang="fr-FR" dirty="0"/>
              <a:t>Tous les types des données par année sont bien des nombres et il n’y a pas de lignes dupliquées</a:t>
            </a:r>
          </a:p>
          <a:p>
            <a:pPr>
              <a:lnSpc>
                <a:spcPct val="120000"/>
              </a:lnSpc>
            </a:pPr>
            <a:endParaRPr lang="fr-FR" dirty="0"/>
          </a:p>
          <a:p>
            <a:pPr>
              <a:lnSpc>
                <a:spcPct val="120000"/>
              </a:lnSpc>
            </a:pPr>
            <a:r>
              <a:rPr lang="fr-FR" dirty="0"/>
              <a:t>Mais beaucoup de valeurs manquantes tous pays et tous indicateurs confondus</a:t>
            </a:r>
          </a:p>
          <a:p>
            <a:pPr lvl="2">
              <a:lnSpc>
                <a:spcPct val="120000"/>
              </a:lnSpc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D99AAA9-D67F-4E01-B15F-771AEC4E4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51" y="835619"/>
            <a:ext cx="1185800" cy="244471"/>
          </a:xfrm>
          <a:prstGeom prst="rect">
            <a:avLst/>
          </a:prstGeom>
        </p:spPr>
      </p:pic>
      <p:grpSp>
        <p:nvGrpSpPr>
          <p:cNvPr id="20" name="Groupe 19">
            <a:extLst>
              <a:ext uri="{FF2B5EF4-FFF2-40B4-BE49-F238E27FC236}">
                <a16:creationId xmlns:a16="http://schemas.microsoft.com/office/drawing/2014/main" id="{4BC54E5E-D90B-4BCE-A32F-A6C497375BDB}"/>
              </a:ext>
            </a:extLst>
          </p:cNvPr>
          <p:cNvGrpSpPr/>
          <p:nvPr/>
        </p:nvGrpSpPr>
        <p:grpSpPr>
          <a:xfrm>
            <a:off x="2389878" y="449215"/>
            <a:ext cx="9133396" cy="5959570"/>
            <a:chOff x="2589212" y="1264555"/>
            <a:chExt cx="8551786" cy="5344866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7446EE2B-517A-441D-B8BE-CD764474BB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89212" y="1264555"/>
              <a:ext cx="8551786" cy="5344866"/>
            </a:xfrm>
            <a:prstGeom prst="rect">
              <a:avLst/>
            </a:prstGeom>
          </p:spPr>
        </p:pic>
        <p:cxnSp>
          <p:nvCxnSpPr>
            <p:cNvPr id="10" name="Connecteur droit avec flèche 9">
              <a:extLst>
                <a:ext uri="{FF2B5EF4-FFF2-40B4-BE49-F238E27FC236}">
                  <a16:creationId xmlns:a16="http://schemas.microsoft.com/office/drawing/2014/main" id="{7EA8ACC2-9640-4CDE-BC96-E7E0455B81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14190" y="2716380"/>
              <a:ext cx="435006" cy="407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E97AE2D3-C0BA-4E64-B88B-0134BC5867C4}"/>
                </a:ext>
              </a:extLst>
            </p:cNvPr>
            <p:cNvSpPr txBox="1"/>
            <p:nvPr/>
          </p:nvSpPr>
          <p:spPr>
            <a:xfrm>
              <a:off x="8331693" y="3131871"/>
              <a:ext cx="14914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2010 : 0,73</a:t>
              </a:r>
            </a:p>
          </p:txBody>
        </p:sp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FBF64922-F11C-49A0-8053-69B450FCDD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9731" y="2478432"/>
              <a:ext cx="366389" cy="4416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1850C958-4AB3-4940-8AB8-FC442ED6C898}"/>
                </a:ext>
              </a:extLst>
            </p:cNvPr>
            <p:cNvSpPr txBox="1"/>
            <p:nvPr/>
          </p:nvSpPr>
          <p:spPr>
            <a:xfrm>
              <a:off x="6493831" y="2920061"/>
              <a:ext cx="14914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2005 : 0,79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674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C4CDC4-5715-4522-843A-38D1A2975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9134477" cy="1280890"/>
          </a:xfrm>
        </p:spPr>
        <p:txBody>
          <a:bodyPr/>
          <a:lstStyle/>
          <a:p>
            <a:r>
              <a:rPr lang="fr-FR" dirty="0"/>
              <a:t>Indicateurs retenus pour l’analyse  </a:t>
            </a:r>
            <a:r>
              <a:rPr lang="fr-FR" sz="2000" dirty="0"/>
              <a:t>(1/2)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1B086E-9117-4BCC-9BD3-7492DD573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29339"/>
            <a:ext cx="8915400" cy="5028913"/>
          </a:xfrm>
        </p:spPr>
        <p:txBody>
          <a:bodyPr>
            <a:normAutofit/>
          </a:bodyPr>
          <a:lstStyle/>
          <a:p>
            <a:r>
              <a:rPr lang="fr-FR" dirty="0"/>
              <a:t>Besoins métier :</a:t>
            </a:r>
          </a:p>
          <a:p>
            <a:pPr lvl="2"/>
            <a:r>
              <a:rPr lang="fr-FR" dirty="0"/>
              <a:t>Marché potentiel (=personne avec un niveau lycée minimum)</a:t>
            </a:r>
          </a:p>
          <a:p>
            <a:pPr lvl="2"/>
            <a:r>
              <a:rPr lang="fr-FR" dirty="0"/>
              <a:t>Niveau d’accès à internet (formation en ligne)</a:t>
            </a:r>
          </a:p>
          <a:p>
            <a:pPr lvl="2"/>
            <a:r>
              <a:rPr lang="fr-FR" dirty="0"/>
              <a:t>Niveau économique du marché</a:t>
            </a:r>
          </a:p>
          <a:p>
            <a:pPr lvl="2"/>
            <a:r>
              <a:rPr lang="fr-FR" dirty="0"/>
              <a:t>Taux de chômage</a:t>
            </a:r>
          </a:p>
          <a:p>
            <a:pPr lvl="2"/>
            <a:r>
              <a:rPr lang="fr-FR" dirty="0"/>
              <a:t>Croissance potentielle du marché</a:t>
            </a:r>
          </a:p>
          <a:p>
            <a:pPr lvl="2"/>
            <a:endParaRPr lang="fr-FR" dirty="0"/>
          </a:p>
          <a:p>
            <a:r>
              <a:rPr lang="fr-FR" dirty="0"/>
              <a:t>Marché potentiel :</a:t>
            </a:r>
          </a:p>
          <a:p>
            <a:pPr lvl="2"/>
            <a:r>
              <a:rPr lang="en-US" dirty="0"/>
              <a:t>"Barro-Lee: Percentage of population age X with secondary schooling. Completed Secondary"</a:t>
            </a:r>
          </a:p>
          <a:p>
            <a:pPr lvl="2"/>
            <a:r>
              <a:rPr lang="en-US" dirty="0"/>
              <a:t>"Barro-Lee: Percentage of population age X with tertiary schooling. Total (Incomplete and Completed Tertiary)"</a:t>
            </a:r>
          </a:p>
          <a:p>
            <a:pPr lvl="2"/>
            <a:r>
              <a:rPr lang="en-US" dirty="0"/>
              <a:t>"Barro-Lee: Population in thousands, age X, total"</a:t>
            </a:r>
          </a:p>
          <a:p>
            <a:pPr marL="914400" lvl="2" indent="0">
              <a:buNone/>
            </a:pPr>
            <a:r>
              <a:rPr lang="en-US" dirty="0"/>
              <a:t>avec X=['20-24', '25-29', '30-34', '35-39', '40-44', '45-49', '50-54', '55-59']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D99AAA9-D67F-4E01-B15F-771AEC4E4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51" y="835619"/>
            <a:ext cx="1185800" cy="24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28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C4CDC4-5715-4522-843A-38D1A297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Indicateurs retenus pour l’analyse  </a:t>
            </a:r>
            <a:r>
              <a:rPr lang="fr-FR" sz="2000" dirty="0"/>
              <a:t>(2/2)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1B086E-9117-4BCC-9BD3-7492DD573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29339"/>
            <a:ext cx="8915400" cy="5028913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Niveau d’accès à internet :</a:t>
            </a:r>
          </a:p>
          <a:p>
            <a:pPr lvl="2"/>
            <a:r>
              <a:rPr lang="en-US" dirty="0"/>
              <a:t>"Internet users (per 100 people)“</a:t>
            </a:r>
          </a:p>
          <a:p>
            <a:pPr lvl="2"/>
            <a:endParaRPr lang="fr-FR" dirty="0"/>
          </a:p>
          <a:p>
            <a:r>
              <a:rPr lang="fr-FR" dirty="0"/>
              <a:t>Niveau économique du marché :</a:t>
            </a:r>
          </a:p>
          <a:p>
            <a:pPr lvl="2"/>
            <a:r>
              <a:rPr lang="fr-FR" dirty="0"/>
              <a:t>"GDP per capita, PPP (</a:t>
            </a:r>
            <a:r>
              <a:rPr lang="fr-FR" dirty="0" err="1"/>
              <a:t>current</a:t>
            </a:r>
            <a:r>
              <a:rPr lang="fr-FR" dirty="0"/>
              <a:t> international $)"</a:t>
            </a:r>
          </a:p>
          <a:p>
            <a:pPr lvl="2"/>
            <a:r>
              <a:rPr lang="fr-FR" dirty="0"/>
              <a:t>Colonne "</a:t>
            </a:r>
            <a:r>
              <a:rPr lang="fr-FR" dirty="0" err="1"/>
              <a:t>Income</a:t>
            </a:r>
            <a:r>
              <a:rPr lang="fr-FR" dirty="0"/>
              <a:t> Group" du fichier '</a:t>
            </a:r>
            <a:r>
              <a:rPr lang="fr-FR" dirty="0" err="1"/>
              <a:t>EdStatsCountry</a:t>
            </a:r>
            <a:r>
              <a:rPr lang="fr-FR" dirty="0"/>
              <a:t>’</a:t>
            </a:r>
          </a:p>
          <a:p>
            <a:pPr lvl="2"/>
            <a:endParaRPr lang="fr-FR" dirty="0"/>
          </a:p>
          <a:p>
            <a:r>
              <a:rPr lang="fr-FR" dirty="0"/>
              <a:t>Taux de chômage :</a:t>
            </a:r>
          </a:p>
          <a:p>
            <a:pPr lvl="2"/>
            <a:r>
              <a:rPr lang="en-US" dirty="0"/>
              <a:t>"Unemployment, total (% of total labor force)"</a:t>
            </a:r>
          </a:p>
          <a:p>
            <a:pPr lvl="2"/>
            <a:r>
              <a:rPr lang="en-US" dirty="0"/>
              <a:t>"Labor force, total"</a:t>
            </a:r>
            <a:endParaRPr lang="fr-FR" dirty="0"/>
          </a:p>
          <a:p>
            <a:pPr lvl="2"/>
            <a:endParaRPr lang="fr-FR" dirty="0"/>
          </a:p>
          <a:p>
            <a:r>
              <a:rPr lang="fr-FR" dirty="0"/>
              <a:t>Croissance potentielle du marché :</a:t>
            </a:r>
          </a:p>
          <a:p>
            <a:pPr lvl="2"/>
            <a:r>
              <a:rPr lang="en-US" dirty="0"/>
              <a:t>"Wittgenstein Projection: Population in thousands by highest level of educational attainment. Upper Secondary. Total"</a:t>
            </a:r>
          </a:p>
          <a:p>
            <a:pPr lvl="2"/>
            <a:r>
              <a:rPr lang="en-US" dirty="0"/>
              <a:t>"Wittgenstein Projection: Population in thousands by highest level of educational attainment. Post Secondary. Total"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D99AAA9-D67F-4E01-B15F-771AEC4E4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51" y="835619"/>
            <a:ext cx="1185800" cy="24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68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C4CDC4-5715-4522-843A-38D1A297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Périmètre d’étude et hypothèses sur les valeurs manquantes  </a:t>
            </a:r>
            <a:r>
              <a:rPr lang="fr-FR" sz="2000" dirty="0"/>
              <a:t>(1/3)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1B086E-9117-4BCC-9BD3-7492DD573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201662"/>
            <a:ext cx="8915400" cy="4456590"/>
          </a:xfrm>
        </p:spPr>
        <p:txBody>
          <a:bodyPr>
            <a:normAutofit/>
          </a:bodyPr>
          <a:lstStyle/>
          <a:p>
            <a:r>
              <a:rPr lang="fr-FR" dirty="0"/>
              <a:t>Marché potentiel :</a:t>
            </a:r>
          </a:p>
          <a:p>
            <a:pPr lvl="2"/>
            <a:r>
              <a:rPr lang="fr-FR" dirty="0"/>
              <a:t>Année de référence : 2010</a:t>
            </a:r>
          </a:p>
          <a:p>
            <a:pPr lvl="2"/>
            <a:r>
              <a:rPr lang="fr-FR" dirty="0"/>
              <a:t>141 pays dans l’analyse</a:t>
            </a:r>
          </a:p>
          <a:p>
            <a:pPr lvl="2"/>
            <a:endParaRPr lang="fr-FR" dirty="0"/>
          </a:p>
          <a:p>
            <a:r>
              <a:rPr lang="fr-FR" dirty="0"/>
              <a:t>Pays non inclus dans l’analyse :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D99AAA9-D67F-4E01-B15F-771AEC4E4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51" y="835619"/>
            <a:ext cx="1185800" cy="24447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C0C9DA4-E420-41B1-8D9D-2EC91D46F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598" y="1942106"/>
            <a:ext cx="5433133" cy="475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06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C4CDC4-5715-4522-843A-38D1A297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Périmètre d’étude et hypothèses sur les valeurs manquantes  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(2/3)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1B086E-9117-4BCC-9BD3-7492DD573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201662"/>
            <a:ext cx="8915400" cy="4456590"/>
          </a:xfrm>
        </p:spPr>
        <p:txBody>
          <a:bodyPr>
            <a:normAutofit/>
          </a:bodyPr>
          <a:lstStyle/>
          <a:p>
            <a:r>
              <a:rPr lang="fr-FR" dirty="0"/>
              <a:t>Niveau d’accès à internet :</a:t>
            </a:r>
          </a:p>
          <a:p>
            <a:pPr lvl="2"/>
            <a:r>
              <a:rPr lang="fr-FR" dirty="0"/>
              <a:t>Années de référence : 2014, 2015, 2016</a:t>
            </a:r>
          </a:p>
          <a:p>
            <a:pPr lvl="2"/>
            <a:r>
              <a:rPr lang="fr-FR" dirty="0"/>
              <a:t>Moyenne de ces 3 années</a:t>
            </a:r>
          </a:p>
          <a:p>
            <a:pPr lvl="2"/>
            <a:endParaRPr lang="fr-FR" dirty="0"/>
          </a:p>
          <a:p>
            <a:r>
              <a:rPr lang="fr-FR" dirty="0"/>
              <a:t>Niveau économique du marché :</a:t>
            </a:r>
          </a:p>
          <a:p>
            <a:pPr lvl="2"/>
            <a:r>
              <a:rPr lang="fr-FR" dirty="0"/>
              <a:t>Années de référence : 2014, 2015, 2016</a:t>
            </a:r>
          </a:p>
          <a:p>
            <a:pPr lvl="2"/>
            <a:r>
              <a:rPr lang="fr-FR" dirty="0"/>
              <a:t>Moyenne de ces 3 années</a:t>
            </a:r>
          </a:p>
          <a:p>
            <a:pPr lvl="2"/>
            <a:r>
              <a:rPr lang="fr-FR" dirty="0"/>
              <a:t>Valeurs manquantes :</a:t>
            </a:r>
          </a:p>
          <a:p>
            <a:pPr lvl="3"/>
            <a:r>
              <a:rPr lang="fr-FR" dirty="0"/>
              <a:t>Bahreïn 2016 : hypothèse </a:t>
            </a:r>
            <a:r>
              <a:rPr lang="fr-FR" dirty="0">
                <a:sym typeface="Wingdings" panose="05000000000000000000" pitchFamily="2" charset="2"/>
              </a:rPr>
              <a:t> moyenne de 2013 à 2015</a:t>
            </a:r>
          </a:p>
          <a:p>
            <a:pPr lvl="3"/>
            <a:r>
              <a:rPr lang="fr-FR" dirty="0"/>
              <a:t>Venezuela 2015 : hypothèse </a:t>
            </a:r>
            <a:r>
              <a:rPr lang="fr-FR" dirty="0">
                <a:sym typeface="Wingdings" panose="05000000000000000000" pitchFamily="2" charset="2"/>
              </a:rPr>
              <a:t> moyenne de 2012 à 2014</a:t>
            </a:r>
          </a:p>
          <a:p>
            <a:pPr lvl="3"/>
            <a:r>
              <a:rPr lang="fr-FR" dirty="0"/>
              <a:t>Venezuela 2016 : hypothèse </a:t>
            </a:r>
            <a:r>
              <a:rPr lang="fr-FR" dirty="0">
                <a:sym typeface="Wingdings" panose="05000000000000000000" pitchFamily="2" charset="2"/>
              </a:rPr>
              <a:t> moyenne de 2013 à 2015</a:t>
            </a:r>
            <a:endParaRPr lang="fr-FR" dirty="0"/>
          </a:p>
          <a:p>
            <a:pPr lvl="3"/>
            <a:endParaRPr lang="fr-FR" dirty="0"/>
          </a:p>
          <a:p>
            <a:pPr lvl="3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D99AAA9-D67F-4E01-B15F-771AEC4E4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51" y="835619"/>
            <a:ext cx="1185800" cy="24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29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C4CDC4-5715-4522-843A-38D1A297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Périmètre d’étude et hypothèses sur les valeurs manquantes</a:t>
            </a:r>
            <a:r>
              <a:rPr lang="fr-FR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/>
              </a:rPr>
              <a:t>  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(3/3)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1B086E-9117-4BCC-9BD3-7492DD573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201662"/>
            <a:ext cx="8915400" cy="4456590"/>
          </a:xfrm>
        </p:spPr>
        <p:txBody>
          <a:bodyPr>
            <a:normAutofit/>
          </a:bodyPr>
          <a:lstStyle/>
          <a:p>
            <a:r>
              <a:rPr lang="fr-FR" dirty="0"/>
              <a:t>Taux de chômage :</a:t>
            </a:r>
          </a:p>
          <a:p>
            <a:pPr lvl="2"/>
            <a:r>
              <a:rPr lang="fr-FR" dirty="0"/>
              <a:t>Années de référence : 2014, 2015, 2016</a:t>
            </a:r>
          </a:p>
          <a:p>
            <a:pPr lvl="2"/>
            <a:r>
              <a:rPr lang="fr-FR" dirty="0"/>
              <a:t>Moyenne de ces 3 années</a:t>
            </a:r>
          </a:p>
          <a:p>
            <a:pPr lvl="2"/>
            <a:endParaRPr lang="fr-FR" dirty="0"/>
          </a:p>
          <a:p>
            <a:r>
              <a:rPr lang="fr-FR" dirty="0"/>
              <a:t>Croissance potentielle du marché :</a:t>
            </a:r>
          </a:p>
          <a:p>
            <a:pPr lvl="2"/>
            <a:r>
              <a:rPr lang="fr-FR" dirty="0"/>
              <a:t>Données sur le ‘</a:t>
            </a:r>
            <a:r>
              <a:rPr lang="fr-FR" dirty="0" err="1"/>
              <a:t>upper</a:t>
            </a:r>
            <a:r>
              <a:rPr lang="fr-FR" dirty="0"/>
              <a:t> </a:t>
            </a:r>
            <a:r>
              <a:rPr lang="fr-FR" dirty="0" err="1"/>
              <a:t>secondary</a:t>
            </a:r>
            <a:r>
              <a:rPr lang="fr-FR" dirty="0"/>
              <a:t>’</a:t>
            </a:r>
          </a:p>
          <a:p>
            <a:pPr lvl="2"/>
            <a:r>
              <a:rPr lang="fr-FR" dirty="0"/>
              <a:t>Données sur le ‘post </a:t>
            </a:r>
            <a:r>
              <a:rPr lang="fr-FR" dirty="0" err="1"/>
              <a:t>secondary</a:t>
            </a:r>
            <a:r>
              <a:rPr lang="fr-FR" dirty="0"/>
              <a:t>’ (qui regroupe tout le ‘</a:t>
            </a:r>
            <a:r>
              <a:rPr lang="fr-FR" dirty="0" err="1"/>
              <a:t>tertiary</a:t>
            </a:r>
            <a:r>
              <a:rPr lang="fr-FR" dirty="0"/>
              <a:t>’)</a:t>
            </a:r>
          </a:p>
          <a:p>
            <a:pPr lvl="2"/>
            <a:endParaRPr lang="fr-FR" dirty="0"/>
          </a:p>
          <a:p>
            <a:pPr lvl="3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D99AAA9-D67F-4E01-B15F-771AEC4E4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51" y="835619"/>
            <a:ext cx="1185800" cy="24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44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C4CDC4-5715-4522-843A-38D1A297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des indicateurs  </a:t>
            </a:r>
            <a:r>
              <a:rPr lang="fr-FR" sz="2000" dirty="0"/>
              <a:t>(1/6)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1B086E-9117-4BCC-9BD3-7492DD573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18082"/>
            <a:ext cx="8915400" cy="4456590"/>
          </a:xfrm>
        </p:spPr>
        <p:txBody>
          <a:bodyPr>
            <a:normAutofit/>
          </a:bodyPr>
          <a:lstStyle/>
          <a:p>
            <a:r>
              <a:rPr lang="fr-FR" dirty="0"/>
              <a:t>Marché potentiel : </a:t>
            </a:r>
            <a:r>
              <a:rPr lang="fr-FR" sz="1200" dirty="0"/>
              <a:t>Médiane = 2M  ;  Moyenne = 10,6M  ;  Ecart-type = 31,3M</a:t>
            </a:r>
          </a:p>
          <a:p>
            <a:pPr lvl="2"/>
            <a:endParaRPr lang="fr-FR" dirty="0"/>
          </a:p>
          <a:p>
            <a:pPr lvl="3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D99AAA9-D67F-4E01-B15F-771AEC4E4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51" y="835619"/>
            <a:ext cx="1185800" cy="24447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87ADDAF-BD72-4102-B71E-24658EDF6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3428476"/>
            <a:ext cx="5693654" cy="332214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BB1B539-85F4-4C76-A056-1D65CC38B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4144" y="3550818"/>
            <a:ext cx="2890468" cy="306259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5F4E2C3-6E2C-48EA-B94E-A2E4DAE6BF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9212" y="1905000"/>
            <a:ext cx="8034754" cy="1292158"/>
          </a:xfrm>
          <a:prstGeom prst="rect">
            <a:avLst/>
          </a:prstGeom>
        </p:spPr>
      </p:pic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B6F4FE1D-A470-4697-9209-414EF7B78852}"/>
              </a:ext>
            </a:extLst>
          </p:cNvPr>
          <p:cNvSpPr/>
          <p:nvPr/>
        </p:nvSpPr>
        <p:spPr>
          <a:xfrm>
            <a:off x="8951976" y="3749040"/>
            <a:ext cx="2552636" cy="342090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0C31D27A-83E7-4674-B337-0A455ADA33E4}"/>
              </a:ext>
            </a:extLst>
          </p:cNvPr>
          <p:cNvSpPr/>
          <p:nvPr/>
        </p:nvSpPr>
        <p:spPr>
          <a:xfrm>
            <a:off x="9697460" y="2249516"/>
            <a:ext cx="644404" cy="338236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7BAA18B0-08A0-4EEE-9552-E2CD55012EAD}"/>
              </a:ext>
            </a:extLst>
          </p:cNvPr>
          <p:cNvSpPr/>
          <p:nvPr/>
        </p:nvSpPr>
        <p:spPr>
          <a:xfrm>
            <a:off x="2970832" y="6238382"/>
            <a:ext cx="664147" cy="387726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170A47D5-6C77-4CE4-80CA-6C6F29AF4B0D}"/>
              </a:ext>
            </a:extLst>
          </p:cNvPr>
          <p:cNvSpPr/>
          <p:nvPr/>
        </p:nvSpPr>
        <p:spPr>
          <a:xfrm>
            <a:off x="8783060" y="4091130"/>
            <a:ext cx="2721552" cy="198222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30FE0EBB-C5A1-48D4-B29F-A68C04288983}"/>
              </a:ext>
            </a:extLst>
          </p:cNvPr>
          <p:cNvSpPr/>
          <p:nvPr/>
        </p:nvSpPr>
        <p:spPr>
          <a:xfrm>
            <a:off x="7684182" y="2249516"/>
            <a:ext cx="644404" cy="338236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076ECE03-2678-493C-B511-A698F03E3399}"/>
              </a:ext>
            </a:extLst>
          </p:cNvPr>
          <p:cNvSpPr/>
          <p:nvPr/>
        </p:nvSpPr>
        <p:spPr>
          <a:xfrm>
            <a:off x="3525629" y="6362536"/>
            <a:ext cx="596610" cy="30060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7C18C0E8-4A17-429A-9327-AB204BB22509}"/>
              </a:ext>
            </a:extLst>
          </p:cNvPr>
          <p:cNvSpPr/>
          <p:nvPr/>
        </p:nvSpPr>
        <p:spPr>
          <a:xfrm>
            <a:off x="8549640" y="4319514"/>
            <a:ext cx="2954972" cy="938286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9DA987AA-E70E-459B-96A3-6322C26F4886}"/>
              </a:ext>
            </a:extLst>
          </p:cNvPr>
          <p:cNvSpPr/>
          <p:nvPr/>
        </p:nvSpPr>
        <p:spPr>
          <a:xfrm>
            <a:off x="4032504" y="2249516"/>
            <a:ext cx="1595554" cy="338236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9987D39F-6B36-4858-B3C5-1EA60650B591}"/>
              </a:ext>
            </a:extLst>
          </p:cNvPr>
          <p:cNvSpPr/>
          <p:nvPr/>
        </p:nvSpPr>
        <p:spPr>
          <a:xfrm>
            <a:off x="3856906" y="6362536"/>
            <a:ext cx="1894669" cy="387726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5E973C40-E9CB-4BA1-A36F-19F49C5687C3}"/>
              </a:ext>
            </a:extLst>
          </p:cNvPr>
          <p:cNvSpPr/>
          <p:nvPr/>
        </p:nvSpPr>
        <p:spPr>
          <a:xfrm>
            <a:off x="8549640" y="5240704"/>
            <a:ext cx="2954972" cy="137270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06EE868B-0180-4B24-9478-E3FE51AE8A9E}"/>
              </a:ext>
            </a:extLst>
          </p:cNvPr>
          <p:cNvSpPr/>
          <p:nvPr/>
        </p:nvSpPr>
        <p:spPr>
          <a:xfrm>
            <a:off x="3419856" y="2241422"/>
            <a:ext cx="512064" cy="338236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89DDB245-E9E7-45ED-859A-3C26CB713ADC}"/>
              </a:ext>
            </a:extLst>
          </p:cNvPr>
          <p:cNvSpPr/>
          <p:nvPr/>
        </p:nvSpPr>
        <p:spPr>
          <a:xfrm>
            <a:off x="5747910" y="6361590"/>
            <a:ext cx="2534956" cy="387726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78D729C-A056-40B0-B350-DB0728F5016F}"/>
              </a:ext>
            </a:extLst>
          </p:cNvPr>
          <p:cNvSpPr txBox="1"/>
          <p:nvPr/>
        </p:nvSpPr>
        <p:spPr>
          <a:xfrm>
            <a:off x="10771029" y="1995041"/>
            <a:ext cx="1367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Min = 0,018 M</a:t>
            </a:r>
          </a:p>
          <a:p>
            <a:r>
              <a:rPr lang="fr-FR" sz="1200" dirty="0"/>
              <a:t>Q1 = 0,47 M</a:t>
            </a:r>
          </a:p>
          <a:p>
            <a:r>
              <a:rPr lang="fr-FR" sz="1200" dirty="0"/>
              <a:t>Q3 = 6,6 M</a:t>
            </a:r>
          </a:p>
          <a:p>
            <a:r>
              <a:rPr lang="fr-FR" sz="1200" dirty="0"/>
              <a:t>Max = 233 M</a:t>
            </a:r>
          </a:p>
        </p:txBody>
      </p:sp>
    </p:spTree>
    <p:extLst>
      <p:ext uri="{BB962C8B-B14F-4D97-AF65-F5344CB8AC3E}">
        <p14:creationId xmlns:p14="http://schemas.microsoft.com/office/powerpoint/2010/main" val="2911787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C4CDC4-5715-4522-843A-38D1A297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des indicateurs  </a:t>
            </a:r>
            <a:r>
              <a:rPr lang="fr-FR" sz="2000" dirty="0"/>
              <a:t>(2/6)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1B086E-9117-4BCC-9BD3-7492DD573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18082"/>
            <a:ext cx="8915400" cy="4456590"/>
          </a:xfrm>
        </p:spPr>
        <p:txBody>
          <a:bodyPr>
            <a:normAutofit/>
          </a:bodyPr>
          <a:lstStyle/>
          <a:p>
            <a:r>
              <a:rPr lang="fr-FR" dirty="0"/>
              <a:t>Niveau d’accès à internet : </a:t>
            </a:r>
            <a:r>
              <a:rPr lang="fr-FR" sz="1200" dirty="0"/>
              <a:t>Médiane = 52 %  ;  Moyenne = 50 %  ;  Ecart-type = 28 %</a:t>
            </a:r>
          </a:p>
          <a:p>
            <a:pPr lvl="2"/>
            <a:endParaRPr lang="fr-FR" dirty="0"/>
          </a:p>
          <a:p>
            <a:pPr lvl="3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D99AAA9-D67F-4E01-B15F-771AEC4E4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51" y="835619"/>
            <a:ext cx="1185800" cy="24447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A42B37F-93AE-40EC-A53D-EA5298561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1368" y="3520646"/>
            <a:ext cx="2942846" cy="2892397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FEA63F2C-EC0E-49A1-86D2-152A2D8D7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0960" y="3288291"/>
            <a:ext cx="5864120" cy="3483792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4796648B-5EDD-4992-91B5-AAC4B0D0B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4709" y="1922964"/>
            <a:ext cx="7064914" cy="1249081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2DB5B9CF-53B2-427F-A7C5-909FF6CD3119}"/>
              </a:ext>
            </a:extLst>
          </p:cNvPr>
          <p:cNvSpPr txBox="1"/>
          <p:nvPr/>
        </p:nvSpPr>
        <p:spPr>
          <a:xfrm>
            <a:off x="10285120" y="1967975"/>
            <a:ext cx="1367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Min = 3 %</a:t>
            </a:r>
          </a:p>
          <a:p>
            <a:r>
              <a:rPr lang="fr-FR" sz="1200" dirty="0"/>
              <a:t>Q1 = 22 %</a:t>
            </a:r>
          </a:p>
          <a:p>
            <a:r>
              <a:rPr lang="fr-FR" sz="1200" dirty="0"/>
              <a:t>Q3 = 75 %</a:t>
            </a:r>
          </a:p>
          <a:p>
            <a:r>
              <a:rPr lang="fr-FR" sz="1200" dirty="0"/>
              <a:t>Max = 98 %</a:t>
            </a:r>
          </a:p>
        </p:txBody>
      </p:sp>
    </p:spTree>
    <p:extLst>
      <p:ext uri="{BB962C8B-B14F-4D97-AF65-F5344CB8AC3E}">
        <p14:creationId xmlns:p14="http://schemas.microsoft.com/office/powerpoint/2010/main" val="348700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C4CDC4-5715-4522-843A-38D1A297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des indicateurs  </a:t>
            </a:r>
            <a:r>
              <a:rPr lang="fr-FR" sz="2000" dirty="0"/>
              <a:t>(3/6)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1B086E-9117-4BCC-9BD3-7492DD573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18082"/>
            <a:ext cx="9306866" cy="4456590"/>
          </a:xfrm>
        </p:spPr>
        <p:txBody>
          <a:bodyPr>
            <a:normAutofit/>
          </a:bodyPr>
          <a:lstStyle/>
          <a:p>
            <a:pPr lvl="0">
              <a:buClr>
                <a:srgbClr val="9FF6DF"/>
              </a:buClr>
            </a:pPr>
            <a:r>
              <a:rPr lang="fr-FR" dirty="0"/>
              <a:t>Niveau économique du marché : </a:t>
            </a:r>
            <a:r>
              <a:rPr lang="fr-F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Médiane = 14 272 $  ;  Moyenne = 22 134 $  ;  Ecart-type = 23 583 $</a:t>
            </a:r>
          </a:p>
          <a:p>
            <a:endParaRPr lang="fr-FR" dirty="0"/>
          </a:p>
          <a:p>
            <a:pPr lvl="3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D99AAA9-D67F-4E01-B15F-771AEC4E4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51" y="835619"/>
            <a:ext cx="1185800" cy="24447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E765A03-25F7-4514-949B-7AEF20494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385" y="1912000"/>
            <a:ext cx="7361674" cy="128089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11E7E4C-0F8E-4F2C-9770-76C441711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3385" y="3353939"/>
            <a:ext cx="5488381" cy="320075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9DB01E1-A686-4BD4-B98B-04F6EFCC8A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2644" y="3566487"/>
            <a:ext cx="3360531" cy="2532717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2730AF03-35E3-40A8-B133-CBDD7C4607B7}"/>
              </a:ext>
            </a:extLst>
          </p:cNvPr>
          <p:cNvSpPr txBox="1"/>
          <p:nvPr/>
        </p:nvSpPr>
        <p:spPr>
          <a:xfrm>
            <a:off x="10570693" y="1982407"/>
            <a:ext cx="1367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Min = 667 $</a:t>
            </a:r>
          </a:p>
          <a:p>
            <a:r>
              <a:rPr lang="fr-FR" sz="1200" dirty="0"/>
              <a:t>Q1 = 5 025 $</a:t>
            </a:r>
          </a:p>
          <a:p>
            <a:r>
              <a:rPr lang="fr-FR" sz="1200" dirty="0"/>
              <a:t>Q3 = 32 279 $</a:t>
            </a:r>
          </a:p>
          <a:p>
            <a:r>
              <a:rPr lang="fr-FR" sz="1200" dirty="0"/>
              <a:t>Max = 127 602 $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C03D3580-93E4-4114-8DCA-3CA189AF4C69}"/>
              </a:ext>
            </a:extLst>
          </p:cNvPr>
          <p:cNvSpPr/>
          <p:nvPr/>
        </p:nvSpPr>
        <p:spPr>
          <a:xfrm>
            <a:off x="8709659" y="3675888"/>
            <a:ext cx="3323515" cy="96926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884C80E9-2705-47F2-934E-B6BC1FAC2E1C}"/>
              </a:ext>
            </a:extLst>
          </p:cNvPr>
          <p:cNvSpPr/>
          <p:nvPr/>
        </p:nvSpPr>
        <p:spPr>
          <a:xfrm>
            <a:off x="7132320" y="2249516"/>
            <a:ext cx="3154680" cy="338236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8C8BB8E2-9F6C-4215-8923-F9E98485E709}"/>
              </a:ext>
            </a:extLst>
          </p:cNvPr>
          <p:cNvSpPr/>
          <p:nvPr/>
        </p:nvSpPr>
        <p:spPr>
          <a:xfrm>
            <a:off x="3437176" y="6126577"/>
            <a:ext cx="2122376" cy="387726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B533F614-F1C4-463E-8249-221354C05A39}"/>
              </a:ext>
            </a:extLst>
          </p:cNvPr>
          <p:cNvSpPr/>
          <p:nvPr/>
        </p:nvSpPr>
        <p:spPr>
          <a:xfrm>
            <a:off x="8709659" y="4645151"/>
            <a:ext cx="3323515" cy="148142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D98CA57F-068F-4913-B22E-3F85BBD84EDF}"/>
              </a:ext>
            </a:extLst>
          </p:cNvPr>
          <p:cNvSpPr/>
          <p:nvPr/>
        </p:nvSpPr>
        <p:spPr>
          <a:xfrm>
            <a:off x="5961888" y="2249516"/>
            <a:ext cx="1086880" cy="338236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8914D219-F226-4EBC-9AC0-9F7651127674}"/>
              </a:ext>
            </a:extLst>
          </p:cNvPr>
          <p:cNvSpPr/>
          <p:nvPr/>
        </p:nvSpPr>
        <p:spPr>
          <a:xfrm>
            <a:off x="5317792" y="6128485"/>
            <a:ext cx="3243974" cy="387726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03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EBD7B9-BCB6-433B-8C68-C2D80CF494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Expansion à l’international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4D6AA99-2A0A-46A9-88D3-BE274B8243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Analyse exploratoire des données de la Banque mondiale sur l’éducation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67E513B-7FA3-4E1B-B6EB-101B37908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2" y="4555363"/>
            <a:ext cx="1391622" cy="28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488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C4CDC4-5715-4522-843A-38D1A297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des indicateurs  </a:t>
            </a:r>
            <a:r>
              <a:rPr lang="fr-FR" sz="2000" dirty="0"/>
              <a:t>(4/6)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1B086E-9117-4BCC-9BD3-7492DD573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18082"/>
            <a:ext cx="8915400" cy="4456590"/>
          </a:xfrm>
        </p:spPr>
        <p:txBody>
          <a:bodyPr>
            <a:normAutofit/>
          </a:bodyPr>
          <a:lstStyle/>
          <a:p>
            <a:r>
              <a:rPr lang="fr-FR" dirty="0"/>
              <a:t>Corrélation entre le PIB par habitant et ‘‘l’</a:t>
            </a:r>
            <a:r>
              <a:rPr lang="fr-FR" dirty="0" err="1"/>
              <a:t>income</a:t>
            </a:r>
            <a:r>
              <a:rPr lang="fr-FR" dirty="0"/>
              <a:t> group’’ :</a:t>
            </a:r>
          </a:p>
          <a:p>
            <a:pPr lvl="3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D99AAA9-D67F-4E01-B15F-771AEC4E4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51" y="835619"/>
            <a:ext cx="1185800" cy="24447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F7742F4-EAF4-465B-9E59-DDCE38C55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237" y="2138547"/>
            <a:ext cx="99250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942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C4CDC4-5715-4522-843A-38D1A297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des indicateurs  </a:t>
            </a:r>
            <a:r>
              <a:rPr lang="fr-FR" sz="2000" dirty="0"/>
              <a:t>(5/6)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1B086E-9117-4BCC-9BD3-7492DD573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18082"/>
            <a:ext cx="8915400" cy="4456590"/>
          </a:xfrm>
        </p:spPr>
        <p:txBody>
          <a:bodyPr>
            <a:normAutofit/>
          </a:bodyPr>
          <a:lstStyle/>
          <a:p>
            <a:pPr lvl="0">
              <a:buClr>
                <a:srgbClr val="9FF6DF"/>
              </a:buClr>
            </a:pPr>
            <a:r>
              <a:rPr lang="fr-FR" dirty="0"/>
              <a:t>Taux de chômage : </a:t>
            </a:r>
            <a:r>
              <a:rPr lang="fr-F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Médiane = 6,5 %  ;  Moyenne = 8,2 %  ;  Ecart-type = 5,9 %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D99AAA9-D67F-4E01-B15F-771AEC4E4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51" y="835619"/>
            <a:ext cx="1185800" cy="24447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BEACFD6-4E66-478A-BEEB-CB70FC1BD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787" y="1922314"/>
            <a:ext cx="6838858" cy="123994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18CA1BF-90F0-4424-9E23-9A13B9E59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7162" y="3316547"/>
            <a:ext cx="5767533" cy="327290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B5DC526F-3126-4BB8-BEAE-00B1E84F24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5244" y="3488068"/>
            <a:ext cx="2719368" cy="2929863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3B4B575D-3E40-48BD-9B77-66D5ACAFE172}"/>
              </a:ext>
            </a:extLst>
          </p:cNvPr>
          <p:cNvSpPr txBox="1"/>
          <p:nvPr/>
        </p:nvSpPr>
        <p:spPr>
          <a:xfrm>
            <a:off x="10301249" y="1945831"/>
            <a:ext cx="1367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Min = 0,1 %</a:t>
            </a:r>
          </a:p>
          <a:p>
            <a:r>
              <a:rPr lang="fr-FR" sz="1200" dirty="0"/>
              <a:t>Q1 = 4,3 %</a:t>
            </a:r>
          </a:p>
          <a:p>
            <a:r>
              <a:rPr lang="fr-FR" sz="1200" dirty="0"/>
              <a:t>Q3 = 10,3 %</a:t>
            </a:r>
          </a:p>
          <a:p>
            <a:r>
              <a:rPr lang="fr-FR" sz="1200" dirty="0"/>
              <a:t>Max = 29,7%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E3861CC3-32E2-48ED-A454-B17234401A23}"/>
              </a:ext>
            </a:extLst>
          </p:cNvPr>
          <p:cNvSpPr/>
          <p:nvPr/>
        </p:nvSpPr>
        <p:spPr>
          <a:xfrm>
            <a:off x="8727947" y="3639312"/>
            <a:ext cx="2794953" cy="1664030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E4E2D89B-6779-4E1F-9D88-7EAF1CD99E95}"/>
              </a:ext>
            </a:extLst>
          </p:cNvPr>
          <p:cNvSpPr/>
          <p:nvPr/>
        </p:nvSpPr>
        <p:spPr>
          <a:xfrm>
            <a:off x="7507224" y="2249516"/>
            <a:ext cx="2331720" cy="338236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88AB755B-2497-4391-8FDD-342C6A4E2F8F}"/>
              </a:ext>
            </a:extLst>
          </p:cNvPr>
          <p:cNvSpPr/>
          <p:nvPr/>
        </p:nvSpPr>
        <p:spPr>
          <a:xfrm>
            <a:off x="2925112" y="6252178"/>
            <a:ext cx="3347672" cy="387726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3AD2037C-0B8A-4CE4-8FCF-2710450FE64C}"/>
              </a:ext>
            </a:extLst>
          </p:cNvPr>
          <p:cNvSpPr/>
          <p:nvPr/>
        </p:nvSpPr>
        <p:spPr>
          <a:xfrm>
            <a:off x="8807141" y="5318277"/>
            <a:ext cx="2715759" cy="109965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9F4E7CAE-BC4C-4936-9B7B-02D8F707B0D6}"/>
              </a:ext>
            </a:extLst>
          </p:cNvPr>
          <p:cNvSpPr/>
          <p:nvPr/>
        </p:nvSpPr>
        <p:spPr>
          <a:xfrm>
            <a:off x="6720840" y="2249516"/>
            <a:ext cx="525780" cy="338236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E37D8B1C-E1BD-4C57-B27B-D4527C601D20}"/>
              </a:ext>
            </a:extLst>
          </p:cNvPr>
          <p:cNvSpPr/>
          <p:nvPr/>
        </p:nvSpPr>
        <p:spPr>
          <a:xfrm>
            <a:off x="6272784" y="6252178"/>
            <a:ext cx="2241911" cy="387726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349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C4CDC4-5715-4522-843A-38D1A297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des indicateurs  </a:t>
            </a:r>
            <a:r>
              <a:rPr lang="fr-FR" sz="2000" dirty="0"/>
              <a:t>(6/6)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1B086E-9117-4BCC-9BD3-7492DD573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18082"/>
            <a:ext cx="8915400" cy="4456590"/>
          </a:xfrm>
        </p:spPr>
        <p:txBody>
          <a:bodyPr>
            <a:normAutofit/>
          </a:bodyPr>
          <a:lstStyle/>
          <a:p>
            <a:r>
              <a:rPr lang="fr-FR" dirty="0"/>
              <a:t>Analyse des corrélations linéaires entre les variables 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D99AAA9-D67F-4E01-B15F-771AEC4E4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51" y="835619"/>
            <a:ext cx="1185800" cy="24447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73CBFE9-82DE-40E6-A725-507641745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326" y="2157190"/>
            <a:ext cx="5334000" cy="40767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C90CDD81-BBB0-4E28-B0C9-17D3FFBBA1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3370" y="2798972"/>
            <a:ext cx="3966558" cy="26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183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EBD7B9-BCB6-433B-8C68-C2D80CF49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7950" y="3093104"/>
            <a:ext cx="9520715" cy="2262781"/>
          </a:xfrm>
        </p:spPr>
        <p:txBody>
          <a:bodyPr>
            <a:normAutofit/>
          </a:bodyPr>
          <a:lstStyle/>
          <a:p>
            <a:pPr marL="914400" indent="-914400">
              <a:buClr>
                <a:schemeClr val="accent1"/>
              </a:buClr>
              <a:buFont typeface="+mj-lt"/>
              <a:buAutoNum type="arabicPeriod" startAt="4"/>
            </a:pPr>
            <a:r>
              <a:rPr lang="fr-FR" sz="4600" dirty="0"/>
              <a:t>Mise en place d’un système de scores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67E513B-7FA3-4E1B-B6EB-101B37908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2" y="4555363"/>
            <a:ext cx="1391622" cy="28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071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C4CDC4-5715-4522-843A-38D1A297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Méthodologie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1B086E-9117-4BCC-9BD3-7492DD573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24618"/>
            <a:ext cx="8915400" cy="4456590"/>
          </a:xfrm>
        </p:spPr>
        <p:txBody>
          <a:bodyPr>
            <a:normAutofit/>
          </a:bodyPr>
          <a:lstStyle/>
          <a:p>
            <a:r>
              <a:rPr lang="fr-FR" dirty="0"/>
              <a:t>Indicateurs ramenés entre 0 et 1</a:t>
            </a:r>
          </a:p>
          <a:p>
            <a:endParaRPr lang="fr-FR" dirty="0"/>
          </a:p>
          <a:p>
            <a:r>
              <a:rPr lang="fr-FR" dirty="0"/>
              <a:t>Poids plus important donné à certains indicateurs :</a:t>
            </a:r>
          </a:p>
          <a:p>
            <a:pPr lvl="2"/>
            <a:r>
              <a:rPr lang="fr-FR" dirty="0"/>
              <a:t>Marché potentiel : 60</a:t>
            </a:r>
          </a:p>
          <a:p>
            <a:pPr lvl="2"/>
            <a:r>
              <a:rPr lang="fr-FR" dirty="0"/>
              <a:t>Niveau d’accès à internet : 25</a:t>
            </a:r>
          </a:p>
          <a:p>
            <a:pPr lvl="2"/>
            <a:r>
              <a:rPr lang="fr-FR" dirty="0"/>
              <a:t>Taux de chômage : 15</a:t>
            </a:r>
          </a:p>
          <a:p>
            <a:pPr lvl="2"/>
            <a:endParaRPr lang="fr-FR" dirty="0"/>
          </a:p>
          <a:p>
            <a:r>
              <a:rPr lang="fr-FR" dirty="0"/>
              <a:t>Pour le niveau économique : filtre sur les pays avec un ‘</a:t>
            </a:r>
            <a:r>
              <a:rPr lang="fr-FR" dirty="0" err="1"/>
              <a:t>income</a:t>
            </a:r>
            <a:r>
              <a:rPr lang="fr-FR" dirty="0"/>
              <a:t> group’ supérieur ou égal à ‘</a:t>
            </a:r>
            <a:r>
              <a:rPr lang="fr-FR" dirty="0" err="1"/>
              <a:t>Upper</a:t>
            </a:r>
            <a:r>
              <a:rPr lang="fr-FR" dirty="0"/>
              <a:t> middle </a:t>
            </a:r>
            <a:r>
              <a:rPr lang="fr-FR" dirty="0" err="1"/>
              <a:t>income</a:t>
            </a:r>
            <a:r>
              <a:rPr lang="fr-FR" dirty="0"/>
              <a:t>’</a:t>
            </a:r>
          </a:p>
          <a:p>
            <a:endParaRPr lang="fr-FR" dirty="0"/>
          </a:p>
          <a:p>
            <a:r>
              <a:rPr lang="fr-FR" dirty="0"/>
              <a:t>Pour le marché potentiel : poids plus important donné au 20-44 ans qu’au 45-59 (70/30)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D99AAA9-D67F-4E01-B15F-771AEC4E4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51" y="835619"/>
            <a:ext cx="1185800" cy="24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697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0D78C7BA-C29A-4203-A167-81AF842DBF38}"/>
              </a:ext>
            </a:extLst>
          </p:cNvPr>
          <p:cNvGrpSpPr/>
          <p:nvPr/>
        </p:nvGrpSpPr>
        <p:grpSpPr>
          <a:xfrm>
            <a:off x="2851581" y="1709344"/>
            <a:ext cx="7357739" cy="1314578"/>
            <a:chOff x="2851581" y="1709344"/>
            <a:chExt cx="7357739" cy="1314578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BEAB31AD-9D7D-45A0-82F4-DF540AE1F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1581" y="1709344"/>
              <a:ext cx="7357739" cy="1313882"/>
            </a:xfrm>
            <a:prstGeom prst="rect">
              <a:avLst/>
            </a:prstGeom>
          </p:spPr>
        </p:pic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40A3BFE6-AC63-4717-B99E-1AB2F61E29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8401" r="98325"/>
            <a:stretch/>
          </p:blipFill>
          <p:spPr>
            <a:xfrm>
              <a:off x="6726896" y="2871522"/>
              <a:ext cx="123266" cy="152400"/>
            </a:xfrm>
            <a:prstGeom prst="rect">
              <a:avLst/>
            </a:prstGeom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8C4CDC4-5715-4522-843A-38D1A297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D99AAA9-D67F-4E01-B15F-771AEC4E4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51" y="835619"/>
            <a:ext cx="1185800" cy="24447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12DE7BF-737C-4797-9BED-68EF6E14E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0702" y="3144176"/>
            <a:ext cx="5990873" cy="3617650"/>
          </a:xfrm>
          <a:prstGeom prst="rect">
            <a:avLst/>
          </a:prstGeom>
        </p:spPr>
      </p:pic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23C200B0-3FAB-4171-A6B4-BFB8534F6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342755"/>
            <a:ext cx="8915400" cy="4456590"/>
          </a:xfrm>
        </p:spPr>
        <p:txBody>
          <a:bodyPr>
            <a:normAutofit/>
          </a:bodyPr>
          <a:lstStyle/>
          <a:p>
            <a:pPr lvl="0">
              <a:buClr>
                <a:srgbClr val="9FF6DF"/>
              </a:buClr>
            </a:pPr>
            <a:r>
              <a:rPr lang="fr-FR" dirty="0"/>
              <a:t>84 pays dans l’analyse : </a:t>
            </a:r>
            <a:r>
              <a:rPr lang="fr-F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Médiane = 0,23  ;  Moyenne = 0,24  ;  Ecart-type = 0,09</a:t>
            </a:r>
          </a:p>
          <a:p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C99313C-364D-489A-BAD4-0891BD43DF58}"/>
              </a:ext>
            </a:extLst>
          </p:cNvPr>
          <p:cNvSpPr txBox="1"/>
          <p:nvPr/>
        </p:nvSpPr>
        <p:spPr>
          <a:xfrm>
            <a:off x="10467976" y="1806150"/>
            <a:ext cx="1367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Min = 0,12</a:t>
            </a:r>
          </a:p>
          <a:p>
            <a:r>
              <a:rPr lang="fr-FR" sz="1200" dirty="0"/>
              <a:t>Q1 = 0,2</a:t>
            </a:r>
          </a:p>
          <a:p>
            <a:r>
              <a:rPr lang="fr-FR" sz="1200" dirty="0"/>
              <a:t>Q3 = 0,27</a:t>
            </a:r>
          </a:p>
          <a:p>
            <a:r>
              <a:rPr lang="fr-FR" sz="1200" dirty="0"/>
              <a:t>Max = 0,75</a:t>
            </a: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4B15DAD5-ADB6-4DC7-AA27-6BDBB8BDF10A}"/>
              </a:ext>
            </a:extLst>
          </p:cNvPr>
          <p:cNvGrpSpPr/>
          <p:nvPr/>
        </p:nvGrpSpPr>
        <p:grpSpPr>
          <a:xfrm>
            <a:off x="8362765" y="3144176"/>
            <a:ext cx="3072373" cy="3617650"/>
            <a:chOff x="5885895" y="252586"/>
            <a:chExt cx="5549243" cy="6509240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CB0F4080-1463-46AE-AC8B-341275852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85895" y="252586"/>
              <a:ext cx="5549243" cy="6509240"/>
            </a:xfrm>
            <a:prstGeom prst="rect">
              <a:avLst/>
            </a:prstGeom>
          </p:spPr>
        </p:pic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38C37D94-B490-4183-8D6D-15E7A96FEE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91126" b="90398"/>
            <a:stretch/>
          </p:blipFill>
          <p:spPr>
            <a:xfrm>
              <a:off x="11120242" y="380273"/>
              <a:ext cx="273693" cy="347350"/>
            </a:xfrm>
            <a:prstGeom prst="rect">
              <a:avLst/>
            </a:prstGeom>
          </p:spPr>
        </p:pic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8A68136B-7A03-4E58-871D-A21EBF06F99C}"/>
              </a:ext>
            </a:extLst>
          </p:cNvPr>
          <p:cNvGrpSpPr/>
          <p:nvPr/>
        </p:nvGrpSpPr>
        <p:grpSpPr>
          <a:xfrm>
            <a:off x="8575264" y="3286588"/>
            <a:ext cx="1971408" cy="3475238"/>
            <a:chOff x="2651254" y="702454"/>
            <a:chExt cx="3274775" cy="6523965"/>
          </a:xfrm>
        </p:grpSpPr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0A7781E1-FC00-4D51-8931-A8825CE84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51254" y="702454"/>
              <a:ext cx="3274775" cy="6523965"/>
            </a:xfrm>
            <a:prstGeom prst="rect">
              <a:avLst/>
            </a:prstGeom>
          </p:spPr>
        </p:pic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981859F7-F4F1-4912-9F0B-ECF7151499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92572" b="95647"/>
            <a:stretch/>
          </p:blipFill>
          <p:spPr>
            <a:xfrm>
              <a:off x="5566455" y="702454"/>
              <a:ext cx="318672" cy="275967"/>
            </a:xfrm>
            <a:prstGeom prst="rect">
              <a:avLst/>
            </a:prstGeom>
          </p:spPr>
        </p:pic>
      </p:grp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DEC9C9DB-3897-4095-95CB-0B9F5F71EA93}"/>
              </a:ext>
            </a:extLst>
          </p:cNvPr>
          <p:cNvSpPr/>
          <p:nvPr/>
        </p:nvSpPr>
        <p:spPr>
          <a:xfrm>
            <a:off x="8548646" y="3472277"/>
            <a:ext cx="1998026" cy="44135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2F7CEF8E-8846-4E58-B2A4-91BB8E98C763}"/>
              </a:ext>
            </a:extLst>
          </p:cNvPr>
          <p:cNvSpPr/>
          <p:nvPr/>
        </p:nvSpPr>
        <p:spPr>
          <a:xfrm>
            <a:off x="7927848" y="2063983"/>
            <a:ext cx="2148307" cy="338236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88870D69-EF36-4E1D-96B8-06C406968CF1}"/>
              </a:ext>
            </a:extLst>
          </p:cNvPr>
          <p:cNvSpPr/>
          <p:nvPr/>
        </p:nvSpPr>
        <p:spPr>
          <a:xfrm>
            <a:off x="2331640" y="6304914"/>
            <a:ext cx="795607" cy="387726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32F664DB-6EF8-429C-AD64-B12163212619}"/>
              </a:ext>
            </a:extLst>
          </p:cNvPr>
          <p:cNvSpPr/>
          <p:nvPr/>
        </p:nvSpPr>
        <p:spPr>
          <a:xfrm>
            <a:off x="8547880" y="3927117"/>
            <a:ext cx="1998026" cy="44135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AD921330-A7F4-4812-B60A-DB8545190D93}"/>
              </a:ext>
            </a:extLst>
          </p:cNvPr>
          <p:cNvSpPr/>
          <p:nvPr/>
        </p:nvSpPr>
        <p:spPr>
          <a:xfrm>
            <a:off x="5779541" y="2074348"/>
            <a:ext cx="484099" cy="338236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1331E07F-4109-4ECF-BFC5-58B9EEFC59FB}"/>
              </a:ext>
            </a:extLst>
          </p:cNvPr>
          <p:cNvSpPr/>
          <p:nvPr/>
        </p:nvSpPr>
        <p:spPr>
          <a:xfrm>
            <a:off x="2940633" y="6324127"/>
            <a:ext cx="908991" cy="387726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F3E02917-E927-459A-8BE7-B27AAD96749A}"/>
              </a:ext>
            </a:extLst>
          </p:cNvPr>
          <p:cNvSpPr/>
          <p:nvPr/>
        </p:nvSpPr>
        <p:spPr>
          <a:xfrm>
            <a:off x="8563995" y="4331148"/>
            <a:ext cx="1998026" cy="243203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01E5C451-5094-4C1C-BCD3-D1135BF80A70}"/>
              </a:ext>
            </a:extLst>
          </p:cNvPr>
          <p:cNvSpPr/>
          <p:nvPr/>
        </p:nvSpPr>
        <p:spPr>
          <a:xfrm>
            <a:off x="4919472" y="2060437"/>
            <a:ext cx="643957" cy="352147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E7D726BE-C1E8-4473-8579-69DBDDD2612C}"/>
              </a:ext>
            </a:extLst>
          </p:cNvPr>
          <p:cNvSpPr/>
          <p:nvPr/>
        </p:nvSpPr>
        <p:spPr>
          <a:xfrm>
            <a:off x="3839362" y="6322736"/>
            <a:ext cx="4312213" cy="387726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279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>
            <a:extLst>
              <a:ext uri="{FF2B5EF4-FFF2-40B4-BE49-F238E27FC236}">
                <a16:creationId xmlns:a16="http://schemas.microsoft.com/office/drawing/2014/main" id="{3D4677A9-5653-429A-A49F-803F7F3F5437}"/>
              </a:ext>
            </a:extLst>
          </p:cNvPr>
          <p:cNvGrpSpPr/>
          <p:nvPr/>
        </p:nvGrpSpPr>
        <p:grpSpPr>
          <a:xfrm>
            <a:off x="1840529" y="410119"/>
            <a:ext cx="10151092" cy="6110446"/>
            <a:chOff x="1840529" y="410119"/>
            <a:chExt cx="10151092" cy="6110446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855F5603-5C21-4CC3-87E7-D9C1EFE61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40529" y="410119"/>
              <a:ext cx="10151092" cy="6110446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AD91ED38-3EA2-40CD-B099-F1A1323618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96653" b="94278"/>
            <a:stretch/>
          </p:blipFill>
          <p:spPr>
            <a:xfrm>
              <a:off x="6019445" y="465149"/>
              <a:ext cx="190434" cy="195978"/>
            </a:xfrm>
            <a:prstGeom prst="rect">
              <a:avLst/>
            </a:prstGeom>
          </p:spPr>
        </p:pic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8D99AAA9-D67F-4E01-B15F-771AEC4E4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51" y="835619"/>
            <a:ext cx="1185800" cy="244471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A9AF6F2-CFD6-422C-B233-6CEAEE994168}"/>
              </a:ext>
            </a:extLst>
          </p:cNvPr>
          <p:cNvSpPr/>
          <p:nvPr/>
        </p:nvSpPr>
        <p:spPr>
          <a:xfrm>
            <a:off x="2815357" y="912134"/>
            <a:ext cx="9176263" cy="44135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EF83F7D5-D87F-4D50-89FA-589C63A194D7}"/>
              </a:ext>
            </a:extLst>
          </p:cNvPr>
          <p:cNvSpPr/>
          <p:nvPr/>
        </p:nvSpPr>
        <p:spPr>
          <a:xfrm>
            <a:off x="10204704" y="2317262"/>
            <a:ext cx="1786916" cy="44135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93AE8890-CFD6-4A43-AB37-E8A6F134A7A5}"/>
              </a:ext>
            </a:extLst>
          </p:cNvPr>
          <p:cNvSpPr/>
          <p:nvPr/>
        </p:nvSpPr>
        <p:spPr>
          <a:xfrm>
            <a:off x="10208286" y="4485323"/>
            <a:ext cx="1786916" cy="717613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482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C4CDC4-5715-4522-843A-38D1A297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Projection jusqu’à 2050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1B086E-9117-4BCC-9BD3-7492DD573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77349"/>
            <a:ext cx="8915400" cy="3777622"/>
          </a:xfrm>
        </p:spPr>
        <p:txBody>
          <a:bodyPr/>
          <a:lstStyle/>
          <a:p>
            <a:r>
              <a:rPr lang="fr-FR" dirty="0"/>
              <a:t>Indicateur étudié : somme des 2 indicateurs ci-dessous</a:t>
            </a:r>
          </a:p>
          <a:p>
            <a:pPr lvl="2"/>
            <a:r>
              <a:rPr lang="en-US" dirty="0"/>
              <a:t>"Wittgenstein Projection: Population in thousands by highest level of educational attainment. Upper Secondary. Total"</a:t>
            </a:r>
          </a:p>
          <a:p>
            <a:pPr lvl="2"/>
            <a:r>
              <a:rPr lang="en-US" dirty="0"/>
              <a:t>"Wittgenstein Projection: Population in thousands by highest level of educational attainment. Post Secondary. Total"</a:t>
            </a:r>
            <a:endParaRPr lang="fr-FR" dirty="0"/>
          </a:p>
          <a:p>
            <a:pPr lvl="2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D99AAA9-D67F-4E01-B15F-771AEC4E4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51" y="835619"/>
            <a:ext cx="1185800" cy="24447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45FA869-50F3-4500-8340-7F9303195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560" y="321609"/>
            <a:ext cx="7698295" cy="62147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183B540-7853-461C-BF8D-42C9760EB7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1855" y="1540189"/>
            <a:ext cx="4123945" cy="3777622"/>
          </a:xfrm>
          <a:prstGeom prst="rect">
            <a:avLst/>
          </a:prstGeom>
        </p:spPr>
      </p:pic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30F57BE-9407-4EB2-8B00-290C68336709}"/>
              </a:ext>
            </a:extLst>
          </p:cNvPr>
          <p:cNvSpPr/>
          <p:nvPr/>
        </p:nvSpPr>
        <p:spPr>
          <a:xfrm>
            <a:off x="8139564" y="1865410"/>
            <a:ext cx="2787516" cy="42058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11988EFB-7D29-4614-AAA4-7379C1249398}"/>
              </a:ext>
            </a:extLst>
          </p:cNvPr>
          <p:cNvSpPr/>
          <p:nvPr/>
        </p:nvSpPr>
        <p:spPr>
          <a:xfrm>
            <a:off x="8155968" y="2958239"/>
            <a:ext cx="2787516" cy="24383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B465DC0E-6331-48A3-8C14-5A82FD301830}"/>
              </a:ext>
            </a:extLst>
          </p:cNvPr>
          <p:cNvSpPr/>
          <p:nvPr/>
        </p:nvSpPr>
        <p:spPr>
          <a:xfrm rot="15079274">
            <a:off x="7248221" y="1008998"/>
            <a:ext cx="466344" cy="283464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D309598B-1F97-4307-8685-D478BB076196}"/>
              </a:ext>
            </a:extLst>
          </p:cNvPr>
          <p:cNvSpPr/>
          <p:nvPr/>
        </p:nvSpPr>
        <p:spPr>
          <a:xfrm rot="15079274">
            <a:off x="7315320" y="3271971"/>
            <a:ext cx="466344" cy="283464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EEBF6610-3894-4A0B-8F01-1EB72A6DD6B5}"/>
              </a:ext>
            </a:extLst>
          </p:cNvPr>
          <p:cNvSpPr/>
          <p:nvPr/>
        </p:nvSpPr>
        <p:spPr>
          <a:xfrm rot="15227551">
            <a:off x="7373646" y="4912615"/>
            <a:ext cx="466344" cy="283464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70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EBD7B9-BCB6-433B-8C68-C2D80CF49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7950" y="2729213"/>
            <a:ext cx="9520715" cy="2262781"/>
          </a:xfrm>
        </p:spPr>
        <p:txBody>
          <a:bodyPr>
            <a:normAutofit/>
          </a:bodyPr>
          <a:lstStyle/>
          <a:p>
            <a:pPr marL="914400" indent="-914400">
              <a:buClr>
                <a:schemeClr val="accent1"/>
              </a:buClr>
              <a:buFont typeface="+mj-lt"/>
              <a:buAutoNum type="arabicPeriod" startAt="5"/>
            </a:pPr>
            <a:r>
              <a:rPr lang="fr-FR" sz="4600" dirty="0"/>
              <a:t>Conclusion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67E513B-7FA3-4E1B-B6EB-101B37908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2" y="4555363"/>
            <a:ext cx="1391622" cy="28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382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C4CDC4-5715-4522-843A-38D1A297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1B086E-9117-4BCC-9BD3-7492DD573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40992"/>
            <a:ext cx="8911687" cy="4289220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Jeu de données qui permet de donner un premier aperçu des pays potentiellement intéressants</a:t>
            </a:r>
          </a:p>
          <a:p>
            <a:endParaRPr lang="fr-FR" dirty="0"/>
          </a:p>
          <a:p>
            <a:r>
              <a:rPr lang="fr-FR" dirty="0"/>
              <a:t>Données sur le marché potentiel pas très récente (2010)</a:t>
            </a:r>
          </a:p>
          <a:p>
            <a:endParaRPr lang="fr-FR" dirty="0"/>
          </a:p>
          <a:p>
            <a:pPr>
              <a:lnSpc>
                <a:spcPct val="120000"/>
              </a:lnSpc>
            </a:pPr>
            <a:r>
              <a:rPr lang="fr-FR" dirty="0"/>
              <a:t>Données sur le taux de chômage qui peuvent avoir fortement évoluées depuis 2016. Ex : Espagne 2016 = 20 % ; 2022 = 13 %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Compléter si possible le taux de chômage avec un détail sur les personnes ayant un niveau lycée minimum pour affiner le classement</a:t>
            </a:r>
          </a:p>
          <a:p>
            <a:endParaRPr lang="fr-FR" dirty="0"/>
          </a:p>
          <a:p>
            <a:r>
              <a:rPr lang="fr-FR" dirty="0"/>
              <a:t>Nécessité de compléter l’analyse avec par exemple une étude de la concurrence dans les différents pays ciblés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D99AAA9-D67F-4E01-B15F-771AEC4E4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51" y="835619"/>
            <a:ext cx="1185800" cy="24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04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3EF6B5-BBEA-4F1F-9716-A878D2B23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FD7255-6FC5-4C8F-9C29-3B41DE144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67543"/>
            <a:ext cx="8915400" cy="487991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SzPct val="150000"/>
              <a:buFont typeface="+mj-lt"/>
              <a:buAutoNum type="arabicPeriod"/>
            </a:pPr>
            <a:r>
              <a:rPr lang="fr-FR" dirty="0"/>
              <a:t>Rappel de la problématique</a:t>
            </a:r>
          </a:p>
          <a:p>
            <a:pPr>
              <a:lnSpc>
                <a:spcPct val="170000"/>
              </a:lnSpc>
              <a:buSzPct val="150000"/>
              <a:buFont typeface="+mj-lt"/>
              <a:buAutoNum type="arabicPeriod"/>
            </a:pPr>
            <a:r>
              <a:rPr lang="fr-FR" dirty="0"/>
              <a:t>Présentation du jeu de données</a:t>
            </a:r>
          </a:p>
          <a:p>
            <a:pPr>
              <a:lnSpc>
                <a:spcPct val="160000"/>
              </a:lnSpc>
              <a:buSzPct val="150000"/>
              <a:buFont typeface="+mj-lt"/>
              <a:buAutoNum type="arabicPeriod"/>
            </a:pPr>
            <a:r>
              <a:rPr lang="fr-FR" dirty="0"/>
              <a:t>Analyse du jeu de données</a:t>
            </a:r>
          </a:p>
          <a:p>
            <a:pPr marL="800100" lvl="1" indent="-342900">
              <a:lnSpc>
                <a:spcPct val="120000"/>
              </a:lnSpc>
              <a:buSzPct val="125000"/>
              <a:buFont typeface="+mj-lt"/>
              <a:buAutoNum type="alphaLcPeriod"/>
            </a:pPr>
            <a:r>
              <a:rPr lang="fr-FR" sz="1300" dirty="0"/>
              <a:t>Vision macro</a:t>
            </a:r>
          </a:p>
          <a:p>
            <a:pPr marL="800100" lvl="1" indent="-342900">
              <a:lnSpc>
                <a:spcPct val="120000"/>
              </a:lnSpc>
              <a:buSzPct val="125000"/>
              <a:buFont typeface="+mj-lt"/>
              <a:buAutoNum type="alphaLcPeriod"/>
            </a:pPr>
            <a:r>
              <a:rPr lang="fr-FR" sz="1300" dirty="0"/>
              <a:t>Indicateurs retenus</a:t>
            </a:r>
          </a:p>
          <a:p>
            <a:pPr marL="800100" lvl="1" indent="-342900">
              <a:lnSpc>
                <a:spcPct val="120000"/>
              </a:lnSpc>
              <a:buSzPct val="125000"/>
              <a:buFont typeface="+mj-lt"/>
              <a:buAutoNum type="alphaLcPeriod"/>
            </a:pPr>
            <a:r>
              <a:rPr lang="fr-FR" sz="1300" dirty="0"/>
              <a:t>Périmètre d’étude et hypothèses sur les valeurs manquantes</a:t>
            </a:r>
          </a:p>
          <a:p>
            <a:pPr marL="800100" lvl="1" indent="-342900">
              <a:lnSpc>
                <a:spcPct val="120000"/>
              </a:lnSpc>
              <a:buSzPct val="125000"/>
              <a:buFont typeface="+mj-lt"/>
              <a:buAutoNum type="alphaLcPeriod"/>
            </a:pPr>
            <a:r>
              <a:rPr lang="fr-FR" sz="1300" dirty="0"/>
              <a:t>Analyse des indicateurs</a:t>
            </a:r>
          </a:p>
          <a:p>
            <a:pPr>
              <a:lnSpc>
                <a:spcPct val="220000"/>
              </a:lnSpc>
              <a:buSzPct val="150000"/>
              <a:buFont typeface="+mj-lt"/>
              <a:buAutoNum type="arabicPeriod"/>
            </a:pPr>
            <a:r>
              <a:rPr lang="fr-FR" dirty="0"/>
              <a:t>Mise en place d’un système de scores</a:t>
            </a:r>
          </a:p>
          <a:p>
            <a:pPr lvl="1">
              <a:lnSpc>
                <a:spcPct val="110000"/>
              </a:lnSpc>
              <a:buSzPct val="125000"/>
              <a:buFont typeface="+mj-lt"/>
              <a:buAutoNum type="alphaLcPeriod"/>
            </a:pPr>
            <a:r>
              <a:rPr lang="fr-FR" sz="1300" dirty="0"/>
              <a:t>Méthodologie</a:t>
            </a:r>
          </a:p>
          <a:p>
            <a:pPr lvl="1">
              <a:lnSpc>
                <a:spcPct val="110000"/>
              </a:lnSpc>
              <a:buSzPct val="125000"/>
              <a:buFont typeface="+mj-lt"/>
              <a:buAutoNum type="alphaLcPeriod"/>
            </a:pPr>
            <a:r>
              <a:rPr lang="fr-FR" sz="1300" dirty="0"/>
              <a:t>Résultats</a:t>
            </a:r>
          </a:p>
          <a:p>
            <a:pPr lvl="1">
              <a:lnSpc>
                <a:spcPct val="110000"/>
              </a:lnSpc>
              <a:buSzPct val="125000"/>
              <a:buFont typeface="+mj-lt"/>
              <a:buAutoNum type="alphaLcPeriod"/>
            </a:pPr>
            <a:r>
              <a:rPr lang="fr-FR" sz="1300" dirty="0"/>
              <a:t>Perspectives d’évolution</a:t>
            </a:r>
          </a:p>
          <a:p>
            <a:pPr>
              <a:lnSpc>
                <a:spcPct val="210000"/>
              </a:lnSpc>
              <a:buSzPct val="150000"/>
              <a:buFont typeface="+mj-lt"/>
              <a:buAutoNum type="arabicPeriod"/>
            </a:pPr>
            <a:r>
              <a:rPr lang="fr-FR" dirty="0"/>
              <a:t>Conclusion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ABF160A-0769-4C2A-8024-89AF9E2E3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51" y="835619"/>
            <a:ext cx="1185800" cy="24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70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EBD7B9-BCB6-433B-8C68-C2D80CF49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7950" y="2729213"/>
            <a:ext cx="9520715" cy="2262781"/>
          </a:xfrm>
        </p:spPr>
        <p:txBody>
          <a:bodyPr>
            <a:normAutofit/>
          </a:bodyPr>
          <a:lstStyle/>
          <a:p>
            <a:pPr marL="914400" indent="-914400">
              <a:buClr>
                <a:schemeClr val="accent1"/>
              </a:buClr>
              <a:buFont typeface="+mj-lt"/>
              <a:buAutoNum type="arabicPeriod"/>
            </a:pPr>
            <a:r>
              <a:rPr lang="fr-FR" sz="4600" dirty="0"/>
              <a:t>Rappel de la problématique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67E513B-7FA3-4E1B-B6EB-101B37908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2" y="4555363"/>
            <a:ext cx="1391622" cy="28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737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C4CDC4-5715-4522-843A-38D1A297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de la 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1B086E-9117-4BCC-9BD3-7492DD573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Projet de l’entreprise de s’étendre à l’international</a:t>
            </a:r>
          </a:p>
          <a:p>
            <a:endParaRPr lang="fr-FR" dirty="0"/>
          </a:p>
          <a:p>
            <a:r>
              <a:rPr lang="fr-FR" dirty="0"/>
              <a:t>Différents points à déterminer :</a:t>
            </a:r>
          </a:p>
          <a:p>
            <a:pPr lvl="2"/>
            <a:r>
              <a:rPr lang="fr-FR" dirty="0"/>
              <a:t>Les pays avec un fort potentiel de clients</a:t>
            </a:r>
          </a:p>
          <a:p>
            <a:pPr lvl="2"/>
            <a:r>
              <a:rPr lang="fr-FR" dirty="0"/>
              <a:t>Evolution du potentiel de clients pour chacun de ces pays</a:t>
            </a:r>
          </a:p>
          <a:p>
            <a:pPr lvl="2"/>
            <a:r>
              <a:rPr lang="fr-FR" dirty="0"/>
              <a:t>Classer ces pays par ordre de priorité</a:t>
            </a:r>
          </a:p>
          <a:p>
            <a:pPr lvl="2"/>
            <a:endParaRPr lang="fr-FR" dirty="0"/>
          </a:p>
          <a:p>
            <a:r>
              <a:rPr lang="fr-FR" dirty="0"/>
              <a:t>Première analyse à partir des données sur l’éducation fournies par la Banque mondiale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D99AAA9-D67F-4E01-B15F-771AEC4E4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51" y="835619"/>
            <a:ext cx="1185800" cy="24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99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EBD7B9-BCB6-433B-8C68-C2D80CF49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7950" y="3242396"/>
            <a:ext cx="9689879" cy="2262781"/>
          </a:xfrm>
        </p:spPr>
        <p:txBody>
          <a:bodyPr>
            <a:normAutofit/>
          </a:bodyPr>
          <a:lstStyle/>
          <a:p>
            <a:pPr marL="914400" indent="-914400">
              <a:buClr>
                <a:schemeClr val="accent1"/>
              </a:buClr>
              <a:buFont typeface="+mj-lt"/>
              <a:buAutoNum type="arabicPeriod" startAt="2"/>
            </a:pPr>
            <a:r>
              <a:rPr lang="fr-FR" sz="4600" dirty="0"/>
              <a:t>Présentation du jeu de données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67E513B-7FA3-4E1B-B6EB-101B37908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2" y="4555363"/>
            <a:ext cx="1391622" cy="28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532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C4CDC4-5715-4522-843A-38D1A297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jeu de données  </a:t>
            </a:r>
            <a:r>
              <a:rPr lang="fr-FR" sz="2000" dirty="0"/>
              <a:t>(1/3)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1B086E-9117-4BCC-9BD3-7492DD573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16219"/>
            <a:ext cx="8915400" cy="444253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fr-FR" b="1" i="1" dirty="0"/>
              <a:t>Institution financière internationale</a:t>
            </a:r>
            <a:r>
              <a:rPr lang="fr-FR" dirty="0"/>
              <a:t> qui aide et finance des projets dans des pays en développement pour notamment </a:t>
            </a:r>
            <a:r>
              <a:rPr lang="fr-FR" b="1" i="1" dirty="0"/>
              <a:t>lutter contre la pauvreté</a:t>
            </a:r>
            <a:r>
              <a:rPr lang="fr-FR" dirty="0"/>
              <a:t> et </a:t>
            </a:r>
            <a:r>
              <a:rPr lang="fr-FR" b="1" i="1" dirty="0"/>
              <a:t>promouvoir l’éducation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en-US" dirty="0"/>
              <a:t>World Bank </a:t>
            </a:r>
            <a:r>
              <a:rPr lang="en-US" dirty="0" err="1"/>
              <a:t>EdStats</a:t>
            </a:r>
            <a:r>
              <a:rPr lang="en-US" dirty="0"/>
              <a:t> (Education Statistics), </a:t>
            </a:r>
            <a:r>
              <a:rPr lang="fr-FR" dirty="0"/>
              <a:t>données sur :</a:t>
            </a:r>
          </a:p>
          <a:p>
            <a:pPr lvl="2"/>
            <a:r>
              <a:rPr lang="fr-FR" dirty="0"/>
              <a:t>L’accès à l’éducation</a:t>
            </a:r>
          </a:p>
          <a:p>
            <a:pPr lvl="2"/>
            <a:r>
              <a:rPr lang="fr-FR" dirty="0"/>
              <a:t>L’obtention de diplômes dans la population</a:t>
            </a:r>
          </a:p>
          <a:p>
            <a:pPr lvl="2"/>
            <a:r>
              <a:rPr lang="fr-FR" dirty="0"/>
              <a:t>Les apprentissages</a:t>
            </a:r>
          </a:p>
          <a:p>
            <a:pPr lvl="2"/>
            <a:r>
              <a:rPr lang="fr-FR" dirty="0"/>
              <a:t>Les dépenses dans l’éducation</a:t>
            </a:r>
          </a:p>
          <a:p>
            <a:pPr lvl="2"/>
            <a:r>
              <a:rPr lang="fr-FR" dirty="0"/>
              <a:t>Les politiques menées et l’égalité dans l’éducation</a:t>
            </a:r>
          </a:p>
          <a:p>
            <a:pPr lvl="2"/>
            <a:endParaRPr lang="fr-FR" dirty="0"/>
          </a:p>
          <a:p>
            <a:r>
              <a:rPr lang="fr-FR" dirty="0"/>
              <a:t>Sources des données :</a:t>
            </a:r>
          </a:p>
          <a:p>
            <a:pPr lvl="2"/>
            <a:r>
              <a:rPr lang="fr-FR" dirty="0"/>
              <a:t>UNESCO Institute for </a:t>
            </a:r>
            <a:r>
              <a:rPr lang="fr-FR" dirty="0" err="1"/>
              <a:t>Statistics</a:t>
            </a:r>
            <a:r>
              <a:rPr lang="fr-FR" dirty="0"/>
              <a:t> (UIS)</a:t>
            </a:r>
          </a:p>
          <a:p>
            <a:pPr lvl="2"/>
            <a:r>
              <a:rPr lang="fr-FR" dirty="0"/>
              <a:t>Résultats d’études internationales sur l’éducation (PISA…)</a:t>
            </a:r>
          </a:p>
          <a:p>
            <a:pPr lvl="2"/>
            <a:r>
              <a:rPr lang="fr-FR" dirty="0"/>
              <a:t>Résultats d’études réalisées par la Banque mondiale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D99AAA9-D67F-4E01-B15F-771AEC4E4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51" y="835619"/>
            <a:ext cx="1185800" cy="24447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FFA3957-A8A7-4DF5-9039-852D02E1AF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0" r="883"/>
          <a:stretch/>
        </p:blipFill>
        <p:spPr>
          <a:xfrm>
            <a:off x="828367" y="2109612"/>
            <a:ext cx="1610713" cy="35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94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C4CDC4-5715-4522-843A-38D1A297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jeu de données  </a:t>
            </a:r>
            <a:r>
              <a:rPr lang="fr-FR" sz="2000" dirty="0"/>
              <a:t>(2/3)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1B086E-9117-4BCC-9BD3-7492DD573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16219"/>
            <a:ext cx="8915400" cy="444253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fr-FR" dirty="0"/>
              <a:t>5 fichiers disponibles</a:t>
            </a:r>
          </a:p>
          <a:p>
            <a:pPr>
              <a:lnSpc>
                <a:spcPct val="120000"/>
              </a:lnSpc>
            </a:pPr>
            <a:endParaRPr lang="fr-FR" dirty="0"/>
          </a:p>
          <a:p>
            <a:pPr>
              <a:lnSpc>
                <a:spcPct val="120000"/>
              </a:lnSpc>
            </a:pPr>
            <a:r>
              <a:rPr lang="fr-FR" i="1" dirty="0"/>
              <a:t>'</a:t>
            </a:r>
            <a:r>
              <a:rPr lang="fr-FR" i="1" dirty="0" err="1"/>
              <a:t>EdStatsCountry</a:t>
            </a:r>
            <a:r>
              <a:rPr lang="fr-FR" i="1" dirty="0"/>
              <a:t>’</a:t>
            </a:r>
            <a:r>
              <a:rPr lang="fr-FR" dirty="0"/>
              <a:t> : 241 lignes et 32 colonnes </a:t>
            </a:r>
          </a:p>
          <a:p>
            <a:pPr lvl="2">
              <a:lnSpc>
                <a:spcPct val="120000"/>
              </a:lnSpc>
            </a:pPr>
            <a:r>
              <a:rPr lang="fr-FR" dirty="0"/>
              <a:t>Donne des indications sur les pays (région du pays, niveau de revenu, monnaie, source des dernières données etc…)</a:t>
            </a:r>
          </a:p>
          <a:p>
            <a:pPr>
              <a:lnSpc>
                <a:spcPct val="120000"/>
              </a:lnSpc>
            </a:pPr>
            <a:r>
              <a:rPr lang="fr-FR" i="1" dirty="0"/>
              <a:t>'</a:t>
            </a:r>
            <a:r>
              <a:rPr lang="fr-FR" i="1" dirty="0" err="1"/>
              <a:t>EdStatsSeries</a:t>
            </a:r>
            <a:r>
              <a:rPr lang="fr-FR" i="1" dirty="0"/>
              <a:t>’</a:t>
            </a:r>
            <a:r>
              <a:rPr lang="fr-FR" dirty="0"/>
              <a:t> : 3 665 lignes et 21 colonnes</a:t>
            </a:r>
          </a:p>
          <a:p>
            <a:pPr lvl="2">
              <a:lnSpc>
                <a:spcPct val="120000"/>
              </a:lnSpc>
            </a:pPr>
            <a:r>
              <a:rPr lang="fr-FR" dirty="0"/>
              <a:t>Donne des informations sur les différents indicateurs du jeu de données (nom, sujet concerné, source, unité de mesure etc…)</a:t>
            </a:r>
          </a:p>
          <a:p>
            <a:pPr>
              <a:lnSpc>
                <a:spcPct val="120000"/>
              </a:lnSpc>
            </a:pPr>
            <a:r>
              <a:rPr lang="fr-FR" i="1" dirty="0"/>
              <a:t>'</a:t>
            </a:r>
            <a:r>
              <a:rPr lang="fr-FR" i="1" dirty="0" err="1"/>
              <a:t>EdStatsCountry-Series</a:t>
            </a:r>
            <a:r>
              <a:rPr lang="fr-FR" i="1" dirty="0"/>
              <a:t>’</a:t>
            </a:r>
            <a:r>
              <a:rPr lang="fr-FR" dirty="0"/>
              <a:t> : 613 lignes et 4 colonnes</a:t>
            </a:r>
          </a:p>
          <a:p>
            <a:pPr lvl="2">
              <a:lnSpc>
                <a:spcPct val="120000"/>
              </a:lnSpc>
            </a:pPr>
            <a:r>
              <a:rPr lang="fr-FR" dirty="0"/>
              <a:t>Donne la source des données pour certains indicateurs de certains pays</a:t>
            </a:r>
          </a:p>
          <a:p>
            <a:pPr>
              <a:lnSpc>
                <a:spcPct val="120000"/>
              </a:lnSpc>
            </a:pPr>
            <a:r>
              <a:rPr lang="fr-FR" i="1" dirty="0"/>
              <a:t>'</a:t>
            </a:r>
            <a:r>
              <a:rPr lang="fr-FR" i="1" dirty="0" err="1"/>
              <a:t>EdStatsFootNote</a:t>
            </a:r>
            <a:r>
              <a:rPr lang="fr-FR" i="1" dirty="0"/>
              <a:t>’</a:t>
            </a:r>
            <a:r>
              <a:rPr lang="fr-FR" dirty="0"/>
              <a:t> : 643 638 lignes et 5 colonnes</a:t>
            </a:r>
          </a:p>
          <a:p>
            <a:pPr lvl="2">
              <a:lnSpc>
                <a:spcPct val="120000"/>
              </a:lnSpc>
            </a:pPr>
            <a:r>
              <a:rPr lang="fr-FR" dirty="0"/>
              <a:t>Donne des informations supplémentaires sur la source ou la valeur des données de certains indicateurs, pour certains pays et certaines années</a:t>
            </a:r>
          </a:p>
          <a:p>
            <a:pPr>
              <a:lnSpc>
                <a:spcPct val="120000"/>
              </a:lnSpc>
            </a:pPr>
            <a:r>
              <a:rPr lang="fr-FR" b="1" i="1" dirty="0"/>
              <a:t>'</a:t>
            </a:r>
            <a:r>
              <a:rPr lang="fr-FR" b="1" i="1" dirty="0" err="1"/>
              <a:t>EdStatsData</a:t>
            </a:r>
            <a:r>
              <a:rPr lang="fr-FR" b="1" i="1" dirty="0"/>
              <a:t>’</a:t>
            </a:r>
            <a:r>
              <a:rPr lang="fr-FR" b="1" dirty="0"/>
              <a:t> : 886 930 lignes et 70 colonnes</a:t>
            </a:r>
          </a:p>
          <a:p>
            <a:pPr lvl="2">
              <a:lnSpc>
                <a:spcPct val="120000"/>
              </a:lnSpc>
            </a:pPr>
            <a:r>
              <a:rPr lang="fr-FR" b="1" dirty="0"/>
              <a:t>Donne les valeurs des différents indicateurs par pays et par année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D99AAA9-D67F-4E01-B15F-771AEC4E4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51" y="835619"/>
            <a:ext cx="1185800" cy="24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73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C4CDC4-5715-4522-843A-38D1A297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jeu de données  </a:t>
            </a:r>
            <a:r>
              <a:rPr lang="fr-FR" sz="2000" dirty="0"/>
              <a:t>(3/3)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1B086E-9117-4BCC-9BD3-7492DD573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42853"/>
            <a:ext cx="8915400" cy="444253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FR" dirty="0"/>
              <a:t>3 665 indicateurs</a:t>
            </a:r>
          </a:p>
          <a:p>
            <a:pPr>
              <a:lnSpc>
                <a:spcPct val="120000"/>
              </a:lnSpc>
            </a:pPr>
            <a:endParaRPr lang="fr-FR" dirty="0"/>
          </a:p>
          <a:p>
            <a:pPr>
              <a:lnSpc>
                <a:spcPct val="120000"/>
              </a:lnSpc>
            </a:pPr>
            <a:r>
              <a:rPr lang="fr-FR" dirty="0"/>
              <a:t>217 pays/territoires (ex : St Martin, Polynésie Française)</a:t>
            </a:r>
          </a:p>
          <a:p>
            <a:pPr>
              <a:lnSpc>
                <a:spcPct val="120000"/>
              </a:lnSpc>
            </a:pPr>
            <a:endParaRPr lang="fr-FR" dirty="0"/>
          </a:p>
          <a:p>
            <a:pPr>
              <a:lnSpc>
                <a:spcPct val="120000"/>
              </a:lnSpc>
            </a:pPr>
            <a:r>
              <a:rPr lang="fr-FR" dirty="0"/>
              <a:t>25 groupements de pays (ex : </a:t>
            </a:r>
            <a:r>
              <a:rPr lang="en-US" dirty="0"/>
              <a:t>'Arab World', 'East Asia &amp; Pacific (developing only)’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fr-FR" dirty="0"/>
              <a:t>Temporalité : 1970 – 2100</a:t>
            </a:r>
          </a:p>
          <a:p>
            <a:pPr lvl="2">
              <a:lnSpc>
                <a:spcPct val="120000"/>
              </a:lnSpc>
            </a:pPr>
            <a:r>
              <a:rPr lang="fr-FR" dirty="0"/>
              <a:t>1970-2017 : données annuelles</a:t>
            </a:r>
          </a:p>
          <a:p>
            <a:pPr lvl="2">
              <a:lnSpc>
                <a:spcPct val="120000"/>
              </a:lnSpc>
            </a:pPr>
            <a:r>
              <a:rPr lang="fr-FR" dirty="0"/>
              <a:t>2020-2100 : données tous les 5 ans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D99AAA9-D67F-4E01-B15F-771AEC4E4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51" y="835619"/>
            <a:ext cx="1185800" cy="24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090469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Personnalisé 1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9FF6DF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6011</TotalTime>
  <Words>1332</Words>
  <Application>Microsoft Office PowerPoint</Application>
  <PresentationFormat>Grand écran</PresentationFormat>
  <Paragraphs>189</Paragraphs>
  <Slides>29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Century Gothic</vt:lpstr>
      <vt:lpstr>Wingdings 3</vt:lpstr>
      <vt:lpstr>Brin</vt:lpstr>
      <vt:lpstr>Présentation PowerPoint</vt:lpstr>
      <vt:lpstr>Expansion à l’international</vt:lpstr>
      <vt:lpstr>Sommaire</vt:lpstr>
      <vt:lpstr>Rappel de la problématique</vt:lpstr>
      <vt:lpstr>Rappel de la problématique</vt:lpstr>
      <vt:lpstr>Présentation du jeu de données</vt:lpstr>
      <vt:lpstr>Présentation du jeu de données  (1/3)</vt:lpstr>
      <vt:lpstr>Présentation du jeu de données  (2/3)</vt:lpstr>
      <vt:lpstr>Présentation du jeu de données  (3/3)</vt:lpstr>
      <vt:lpstr>Analyse du jeu de données</vt:lpstr>
      <vt:lpstr>Vision macro</vt:lpstr>
      <vt:lpstr>Indicateurs retenus pour l’analyse  (1/2)</vt:lpstr>
      <vt:lpstr>Indicateurs retenus pour l’analyse  (2/2)</vt:lpstr>
      <vt:lpstr>Périmètre d’étude et hypothèses sur les valeurs manquantes  (1/3)</vt:lpstr>
      <vt:lpstr>Périmètre d’étude et hypothèses sur les valeurs manquantes  (2/3)</vt:lpstr>
      <vt:lpstr>Périmètre d’étude et hypothèses sur les valeurs manquantes  (3/3)</vt:lpstr>
      <vt:lpstr>Analyse des indicateurs  (1/6)</vt:lpstr>
      <vt:lpstr>Analyse des indicateurs  (2/6)</vt:lpstr>
      <vt:lpstr>Analyse des indicateurs  (3/6)</vt:lpstr>
      <vt:lpstr>Analyse des indicateurs  (4/6)</vt:lpstr>
      <vt:lpstr>Analyse des indicateurs  (5/6)</vt:lpstr>
      <vt:lpstr>Analyse des indicateurs  (6/6)</vt:lpstr>
      <vt:lpstr>Mise en place d’un système de scores</vt:lpstr>
      <vt:lpstr>Méthodologie</vt:lpstr>
      <vt:lpstr>Résultats</vt:lpstr>
      <vt:lpstr>Présentation PowerPoint</vt:lpstr>
      <vt:lpstr>Projection jusqu’à 2050</vt:lpstr>
      <vt:lpstr>Conclusion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Benoît Meurisse</dc:creator>
  <cp:lastModifiedBy>Benoît Meurisse</cp:lastModifiedBy>
  <cp:revision>56</cp:revision>
  <dcterms:created xsi:type="dcterms:W3CDTF">2022-03-07T15:37:06Z</dcterms:created>
  <dcterms:modified xsi:type="dcterms:W3CDTF">2022-03-18T12:19:44Z</dcterms:modified>
</cp:coreProperties>
</file>