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76" r:id="rId2"/>
    <p:sldId id="256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F"/>
    <a:srgbClr val="FFFFDD"/>
    <a:srgbClr val="FEF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1E9AC-F067-4C2F-97AE-81EEF9CEA56B}" type="datetimeFigureOut">
              <a:rPr lang="fr-FR" smtClean="0"/>
              <a:t>30/08/2022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B0A6-CD16-4AE3-B405-3D7155CB3F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73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rotWithShape="1">
          <a:gsLst>
            <a:gs pos="10000">
              <a:srgbClr val="FFFFEF"/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63100" y="6404490"/>
            <a:ext cx="1600200" cy="365125"/>
          </a:xfrm>
        </p:spPr>
        <p:txBody>
          <a:bodyPr/>
          <a:lstStyle/>
          <a:p>
            <a:fld id="{BD7AD1EB-1720-4D5B-8EAE-FCBB0EB3A338}" type="datetime1">
              <a:rPr lang="fr-FR" smtClean="0"/>
              <a:t>30/08/2022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12764" y="6076096"/>
            <a:ext cx="1142245" cy="669925"/>
          </a:xfrm>
        </p:spPr>
        <p:txBody>
          <a:bodyPr/>
          <a:lstStyle>
            <a:lvl1pPr>
              <a:defRPr sz="1600"/>
            </a:lvl1pPr>
          </a:lstStyle>
          <a:p>
            <a:fld id="{22D51342-8FA5-4C6C-AFDB-9D03E7F30FA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21E42777-33F8-8061-7F85-6BD72D2049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0" t="1752" r="17274" b="3404"/>
          <a:stretch/>
        </p:blipFill>
        <p:spPr>
          <a:xfrm>
            <a:off x="8819884" y="3556109"/>
            <a:ext cx="3158332" cy="31113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3224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3328-A22A-4607-B08C-0EB85C7359A4}" type="datetime1">
              <a:rPr lang="fr-FR" smtClean="0"/>
              <a:t>30/08/2022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46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5F01-72D8-42BC-AB2C-50DC655031DA}" type="datetime1">
              <a:rPr lang="fr-FR" smtClean="0"/>
              <a:t>30/08/2022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692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DA02-8EE6-4427-AC28-BFE7D88175AF}" type="datetime1">
              <a:rPr lang="fr-FR" smtClean="0"/>
              <a:t>30/08/2022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9108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F147-049F-4BC4-8F91-27E6FB068C1F}" type="datetime1">
              <a:rPr lang="fr-FR" smtClean="0"/>
              <a:t>30/08/2022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082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8BCE-242D-4C10-B249-0764D2569D5A}" type="datetime1">
              <a:rPr lang="fr-FR" smtClean="0"/>
              <a:t>30/08/2022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327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27CE-6DA0-492E-B398-261A52FFC9C8}" type="datetime1">
              <a:rPr lang="fr-FR" smtClean="0"/>
              <a:t>30/08/2022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449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CE1-BBEF-4475-94DA-D13DBE4B3525}" type="datetime1">
              <a:rPr lang="fr-FR" smtClean="0"/>
              <a:t>30/08/2022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238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92EA-ED05-405A-9BB1-754A817E1FBE}" type="datetime1">
              <a:rPr lang="fr-FR" smtClean="0"/>
              <a:t>30/08/2022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2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gradFill rotWithShape="1">
          <a:gsLst>
            <a:gs pos="10000">
              <a:srgbClr val="FFFFEF"/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7" y="317500"/>
            <a:ext cx="9345612" cy="10445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36" y="1924045"/>
            <a:ext cx="9345613" cy="4139142"/>
          </a:xfrm>
        </p:spPr>
        <p:txBody>
          <a:bodyPr anchor="t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2437" y="6172199"/>
            <a:ext cx="1600200" cy="365125"/>
          </a:xfrm>
        </p:spPr>
        <p:txBody>
          <a:bodyPr/>
          <a:lstStyle/>
          <a:p>
            <a:fld id="{47E6AADC-9158-4D7E-92EE-1E2390DDB67B}" type="datetime1">
              <a:rPr lang="fr-FR" smtClean="0"/>
              <a:t>30/08/2022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6012" y="6372957"/>
            <a:ext cx="781050" cy="365125"/>
          </a:xfrm>
        </p:spPr>
        <p:txBody>
          <a:bodyPr/>
          <a:lstStyle>
            <a:lvl1pPr>
              <a:defRPr sz="1600"/>
            </a:lvl1pPr>
          </a:lstStyle>
          <a:p>
            <a:fld id="{22D51342-8FA5-4C6C-AFDB-9D03E7F30FA9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59B1355-496D-733A-D922-B6B2D7BC52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0" t="1752" r="17274" b="3404"/>
          <a:stretch/>
        </p:blipFill>
        <p:spPr>
          <a:xfrm>
            <a:off x="10295733" y="5148233"/>
            <a:ext cx="1600200" cy="15764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BEB5790-041B-C1CA-49B4-351DDE570710}"/>
              </a:ext>
            </a:extLst>
          </p:cNvPr>
          <p:cNvCxnSpPr/>
          <p:nvPr userDrawn="1"/>
        </p:nvCxnSpPr>
        <p:spPr>
          <a:xfrm>
            <a:off x="427037" y="1415565"/>
            <a:ext cx="9345612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9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D6D1-FAEF-4BA0-8C6F-5D2B13FE14FA}" type="datetime1">
              <a:rPr lang="fr-FR" smtClean="0"/>
              <a:t>30/08/2022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30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A4E-5117-4E49-BC6C-2BEF2BFACE98}" type="datetime1">
              <a:rPr lang="fr-FR" smtClean="0"/>
              <a:t>30/08/2022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8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5AA9-3E12-4D5C-996C-B0D667E86E86}" type="datetime1">
              <a:rPr lang="fr-FR" smtClean="0"/>
              <a:t>30/08/2022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47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73D-946F-4A46-92E7-862B8B54B457}" type="datetime1">
              <a:rPr lang="fr-FR" smtClean="0"/>
              <a:t>30/08/2022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9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F24F-01B1-4DC9-946B-87E93E8DA7FE}" type="datetime1">
              <a:rPr lang="fr-FR" smtClean="0"/>
              <a:t>30/08/2022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02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210F-E627-4A5B-8ACD-371E3380E5B5}" type="datetime1">
              <a:rPr lang="fr-FR" smtClean="0"/>
              <a:t>30/08/2022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87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467C-ED03-4E59-AC8A-BE87C2EB7C58}" type="datetime1">
              <a:rPr lang="fr-FR" smtClean="0"/>
              <a:t>30/08/2022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33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CEE33A0-E1B2-4DA0-8A77-8333840F6FA0}" type="datetime1">
              <a:rPr lang="fr-FR" smtClean="0"/>
              <a:t>30/08/2022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D51342-8FA5-4C6C-AFDB-9D03E7F30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66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E97D8-C450-3478-FF9C-B522DFA53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172811"/>
          </a:xfrm>
        </p:spPr>
        <p:txBody>
          <a:bodyPr>
            <a:noAutofit/>
          </a:bodyPr>
          <a:lstStyle/>
          <a:p>
            <a:r>
              <a:rPr lang="fr-FR" sz="2400" cap="none" dirty="0"/>
              <a:t>Pour info, sur les slides 5, 9, 10, 11, 13 et 14 il y a des animations qui cachent le texte en dessous donc si possible plutôt regarder le </a:t>
            </a:r>
            <a:r>
              <a:rPr lang="fr-FR" sz="2400" cap="none" dirty="0" err="1"/>
              <a:t>ppt</a:t>
            </a:r>
            <a:r>
              <a:rPr lang="fr-FR" sz="2400" cap="none" dirty="0"/>
              <a:t> en mode diaporama pour voir le texte sur ces slides.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082CDDE-9AE1-9193-2EF1-C6D1B9FE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62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11EE2-B58E-4561-2EC7-B685D0FC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Approches de modélisation du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F86D3-A45B-B2BD-C309-1B9C4207B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6" y="1924044"/>
            <a:ext cx="9345613" cy="4547777"/>
          </a:xfrm>
        </p:spPr>
        <p:txBody>
          <a:bodyPr>
            <a:normAutofit/>
          </a:bodyPr>
          <a:lstStyle/>
          <a:p>
            <a:r>
              <a:rPr lang="fr-FR" dirty="0"/>
              <a:t>Exemples d’erreurs entre la catégorie ‘Computers’ et ‘Beauty and </a:t>
            </a:r>
            <a:r>
              <a:rPr lang="fr-FR" dirty="0" err="1"/>
              <a:t>Personal</a:t>
            </a:r>
            <a:r>
              <a:rPr lang="fr-FR" dirty="0"/>
              <a:t> Care’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0B69D0-510C-0D4F-4833-B96CCD13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pPr/>
              <a:t>10</a:t>
            </a:fld>
            <a:endParaRPr lang="fr-FR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EA45AEE-AFA9-B993-2BD7-F2FD79D668A3}"/>
              </a:ext>
            </a:extLst>
          </p:cNvPr>
          <p:cNvGrpSpPr/>
          <p:nvPr/>
        </p:nvGrpSpPr>
        <p:grpSpPr>
          <a:xfrm>
            <a:off x="451958" y="2888259"/>
            <a:ext cx="10070276" cy="3667260"/>
            <a:chOff x="427036" y="2958449"/>
            <a:chExt cx="10070276" cy="3667260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44C13C8B-FCED-14C7-C3A5-3464256C6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036" y="3266226"/>
              <a:ext cx="10070276" cy="3359483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4E40100-6B4F-B388-9F95-F87AE98AFBA6}"/>
                </a:ext>
              </a:extLst>
            </p:cNvPr>
            <p:cNvSpPr txBox="1"/>
            <p:nvPr/>
          </p:nvSpPr>
          <p:spPr>
            <a:xfrm>
              <a:off x="427036" y="2958449"/>
              <a:ext cx="818311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fr-FR" sz="1400" b="1" i="1" u="sng" dirty="0">
                  <a:solidFill>
                    <a:schemeClr val="bg2">
                      <a:lumMod val="50000"/>
                    </a:schemeClr>
                  </a:solidFill>
                </a:rPr>
                <a:t>Descriptions </a:t>
              </a:r>
              <a:r>
                <a:rPr lang="fr-FR" sz="1400" b="1" i="1" u="sng" dirty="0" err="1">
                  <a:solidFill>
                    <a:schemeClr val="bg2">
                      <a:lumMod val="50000"/>
                    </a:schemeClr>
                  </a:solidFill>
                </a:rPr>
                <a:t>préprocessées</a:t>
              </a:r>
              <a:r>
                <a:rPr lang="fr-FR" sz="1400" b="1" i="1" u="sng" dirty="0">
                  <a:solidFill>
                    <a:schemeClr val="bg2">
                      <a:lumMod val="50000"/>
                    </a:schemeClr>
                  </a:solidFill>
                </a:rPr>
                <a:t> de certains articles ‘Computers’ bien </a:t>
              </a:r>
              <a:r>
                <a:rPr lang="fr-FR" sz="1400" b="1" i="1" u="sng" dirty="0" err="1">
                  <a:solidFill>
                    <a:schemeClr val="bg2">
                      <a:lumMod val="50000"/>
                    </a:schemeClr>
                  </a:solidFill>
                </a:rPr>
                <a:t>clusterisés</a:t>
              </a:r>
              <a:r>
                <a:rPr lang="fr-FR" sz="1400" b="1" i="1" u="sng" dirty="0">
                  <a:solidFill>
                    <a:schemeClr val="bg2">
                      <a:lumMod val="50000"/>
                    </a:schemeClr>
                  </a:solidFill>
                </a:rPr>
                <a:t> en ‘Computers’ :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5319336-3DA8-5AEC-14D5-7E3A859DD72D}"/>
              </a:ext>
            </a:extLst>
          </p:cNvPr>
          <p:cNvGrpSpPr/>
          <p:nvPr/>
        </p:nvGrpSpPr>
        <p:grpSpPr>
          <a:xfrm>
            <a:off x="436180" y="2892359"/>
            <a:ext cx="10824054" cy="3560627"/>
            <a:chOff x="1807190" y="965068"/>
            <a:chExt cx="10824054" cy="3560627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CA7ECD80-8CF7-A58B-7511-3D0CB0EEB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7190" y="1488288"/>
              <a:ext cx="10824054" cy="3037407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C54AB9E-3032-AC1B-D4E0-EC6B20D4325B}"/>
                </a:ext>
              </a:extLst>
            </p:cNvPr>
            <p:cNvSpPr txBox="1"/>
            <p:nvPr/>
          </p:nvSpPr>
          <p:spPr>
            <a:xfrm>
              <a:off x="1807190" y="965068"/>
              <a:ext cx="818311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fr-FR" sz="1400" b="1" i="1" u="sng" dirty="0">
                  <a:solidFill>
                    <a:schemeClr val="bg2">
                      <a:lumMod val="50000"/>
                    </a:schemeClr>
                  </a:solidFill>
                </a:rPr>
                <a:t>Descriptions </a:t>
              </a:r>
              <a:r>
                <a:rPr lang="fr-FR" sz="1400" b="1" i="1" u="sng" dirty="0" err="1">
                  <a:solidFill>
                    <a:schemeClr val="bg2">
                      <a:lumMod val="50000"/>
                    </a:schemeClr>
                  </a:solidFill>
                </a:rPr>
                <a:t>préprocessées</a:t>
              </a:r>
              <a:r>
                <a:rPr lang="fr-FR" sz="1400" b="1" i="1" u="sng" dirty="0">
                  <a:solidFill>
                    <a:schemeClr val="bg2">
                      <a:lumMod val="50000"/>
                    </a:schemeClr>
                  </a:solidFill>
                </a:rPr>
                <a:t> de certains articles ‘Beauty and </a:t>
              </a:r>
              <a:r>
                <a:rPr lang="fr-FR" sz="1400" b="1" i="1" u="sng" dirty="0" err="1">
                  <a:solidFill>
                    <a:schemeClr val="bg2">
                      <a:lumMod val="50000"/>
                    </a:schemeClr>
                  </a:solidFill>
                </a:rPr>
                <a:t>Personal</a:t>
              </a:r>
              <a:r>
                <a:rPr lang="fr-FR" sz="1400" b="1" i="1" u="sng" dirty="0">
                  <a:solidFill>
                    <a:schemeClr val="bg2">
                      <a:lumMod val="50000"/>
                    </a:schemeClr>
                  </a:solidFill>
                </a:rPr>
                <a:t> Care’ bien </a:t>
              </a:r>
              <a:r>
                <a:rPr lang="fr-FR" sz="1400" b="1" i="1" u="sng" dirty="0" err="1">
                  <a:solidFill>
                    <a:schemeClr val="bg2">
                      <a:lumMod val="50000"/>
                    </a:schemeClr>
                  </a:solidFill>
                </a:rPr>
                <a:t>clusterisés</a:t>
              </a:r>
              <a:r>
                <a:rPr lang="fr-FR" sz="1400" b="1" i="1" u="sng" dirty="0">
                  <a:solidFill>
                    <a:schemeClr val="bg2">
                      <a:lumMod val="50000"/>
                    </a:schemeClr>
                  </a:solidFill>
                </a:rPr>
                <a:t> en ‘Beauty and </a:t>
              </a:r>
              <a:r>
                <a:rPr lang="fr-FR" sz="1400" b="1" i="1" u="sng" dirty="0" err="1">
                  <a:solidFill>
                    <a:schemeClr val="bg2">
                      <a:lumMod val="50000"/>
                    </a:schemeClr>
                  </a:solidFill>
                </a:rPr>
                <a:t>Personal</a:t>
              </a:r>
              <a:r>
                <a:rPr lang="fr-FR" sz="1400" b="1" i="1" u="sng" dirty="0">
                  <a:solidFill>
                    <a:schemeClr val="bg2">
                      <a:lumMod val="50000"/>
                    </a:schemeClr>
                  </a:solidFill>
                </a:rPr>
                <a:t> Care’ :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A274A3F6-2841-C15D-32B7-AF151B9EE072}"/>
              </a:ext>
            </a:extLst>
          </p:cNvPr>
          <p:cNvGrpSpPr/>
          <p:nvPr/>
        </p:nvGrpSpPr>
        <p:grpSpPr>
          <a:xfrm>
            <a:off x="1099250" y="3795009"/>
            <a:ext cx="9484325" cy="1000363"/>
            <a:chOff x="1803338" y="3849873"/>
            <a:chExt cx="9484325" cy="10003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653534E-1735-9E99-7A27-5DC74AE1525B}"/>
                </a:ext>
              </a:extLst>
            </p:cNvPr>
            <p:cNvSpPr/>
            <p:nvPr/>
          </p:nvSpPr>
          <p:spPr>
            <a:xfrm>
              <a:off x="1803338" y="3849873"/>
              <a:ext cx="374904" cy="2004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6C21F8-3D5F-3718-66E7-067A9CF5AC01}"/>
                </a:ext>
              </a:extLst>
            </p:cNvPr>
            <p:cNvSpPr/>
            <p:nvPr/>
          </p:nvSpPr>
          <p:spPr>
            <a:xfrm>
              <a:off x="1803338" y="4050308"/>
              <a:ext cx="374904" cy="2004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AAC9AE-EC29-D6CB-EA6F-63AE49E9E98C}"/>
                </a:ext>
              </a:extLst>
            </p:cNvPr>
            <p:cNvSpPr/>
            <p:nvPr/>
          </p:nvSpPr>
          <p:spPr>
            <a:xfrm>
              <a:off x="1803338" y="4241807"/>
              <a:ext cx="374904" cy="2004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58FE99-90CA-4995-37A2-9774699830DA}"/>
                </a:ext>
              </a:extLst>
            </p:cNvPr>
            <p:cNvSpPr/>
            <p:nvPr/>
          </p:nvSpPr>
          <p:spPr>
            <a:xfrm>
              <a:off x="1803338" y="4451178"/>
              <a:ext cx="374904" cy="2004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E8EC92-CB0D-C003-280F-DD52543B6AFB}"/>
                </a:ext>
              </a:extLst>
            </p:cNvPr>
            <p:cNvSpPr/>
            <p:nvPr/>
          </p:nvSpPr>
          <p:spPr>
            <a:xfrm>
              <a:off x="1803338" y="4649801"/>
              <a:ext cx="374904" cy="2004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CAA2AE-7C0E-C368-4C15-A8AC821077F7}"/>
                </a:ext>
              </a:extLst>
            </p:cNvPr>
            <p:cNvSpPr/>
            <p:nvPr/>
          </p:nvSpPr>
          <p:spPr>
            <a:xfrm>
              <a:off x="4744658" y="4052334"/>
              <a:ext cx="6028944" cy="1977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AF1CAA-0100-A16A-3645-ADEACEA33B2F}"/>
                </a:ext>
              </a:extLst>
            </p:cNvPr>
            <p:cNvSpPr/>
            <p:nvPr/>
          </p:nvSpPr>
          <p:spPr>
            <a:xfrm>
              <a:off x="4339274" y="4266506"/>
              <a:ext cx="6028944" cy="1977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1EA3F1-EB93-B318-BD6B-1316F4B36D7B}"/>
                </a:ext>
              </a:extLst>
            </p:cNvPr>
            <p:cNvSpPr/>
            <p:nvPr/>
          </p:nvSpPr>
          <p:spPr>
            <a:xfrm>
              <a:off x="4483829" y="4652534"/>
              <a:ext cx="6028944" cy="1977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996FBB5-4190-915D-8C74-C8A5AEFA5562}"/>
                </a:ext>
              </a:extLst>
            </p:cNvPr>
            <p:cNvSpPr/>
            <p:nvPr/>
          </p:nvSpPr>
          <p:spPr>
            <a:xfrm>
              <a:off x="5258719" y="3855450"/>
              <a:ext cx="6028944" cy="1977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B572CE7-6A9D-DE82-378B-5A3B8CEB557C}"/>
                </a:ext>
              </a:extLst>
            </p:cNvPr>
            <p:cNvSpPr/>
            <p:nvPr/>
          </p:nvSpPr>
          <p:spPr>
            <a:xfrm>
              <a:off x="4255008" y="4458962"/>
              <a:ext cx="6028944" cy="1977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F0579BE-78F8-501F-AF8B-2A725E96B0A2}"/>
              </a:ext>
            </a:extLst>
          </p:cNvPr>
          <p:cNvGrpSpPr/>
          <p:nvPr/>
        </p:nvGrpSpPr>
        <p:grpSpPr>
          <a:xfrm>
            <a:off x="427036" y="674817"/>
            <a:ext cx="9410700" cy="1990070"/>
            <a:chOff x="1390650" y="2141996"/>
            <a:chExt cx="9410700" cy="1990070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DD35B45-E04F-3597-D747-5064E8FC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0650" y="2665216"/>
              <a:ext cx="9410700" cy="1466850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582487E-9D71-4C6D-B49F-1B8FF78658CC}"/>
                </a:ext>
              </a:extLst>
            </p:cNvPr>
            <p:cNvSpPr txBox="1"/>
            <p:nvPr/>
          </p:nvSpPr>
          <p:spPr>
            <a:xfrm>
              <a:off x="1390650" y="2141996"/>
              <a:ext cx="818311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fr-FR" sz="1400" b="1" i="1" u="sng" dirty="0">
                  <a:solidFill>
                    <a:schemeClr val="bg2">
                      <a:lumMod val="50000"/>
                    </a:schemeClr>
                  </a:solidFill>
                </a:rPr>
                <a:t>Descriptions </a:t>
              </a:r>
              <a:r>
                <a:rPr lang="fr-FR" sz="1400" b="1" i="1" u="sng" dirty="0" err="1">
                  <a:solidFill>
                    <a:schemeClr val="bg2">
                      <a:lumMod val="50000"/>
                    </a:schemeClr>
                  </a:solidFill>
                </a:rPr>
                <a:t>préprocessées</a:t>
              </a:r>
              <a:r>
                <a:rPr lang="fr-FR" sz="1400" b="1" i="1" u="sng" dirty="0">
                  <a:solidFill>
                    <a:schemeClr val="bg2">
                      <a:lumMod val="50000"/>
                    </a:schemeClr>
                  </a:solidFill>
                </a:rPr>
                <a:t> de certains articles ‘Computers’ </a:t>
              </a:r>
              <a:r>
                <a:rPr lang="fr-FR" sz="1400" b="1" i="1" u="sng" dirty="0" err="1">
                  <a:solidFill>
                    <a:schemeClr val="bg2">
                      <a:lumMod val="50000"/>
                    </a:schemeClr>
                  </a:solidFill>
                </a:rPr>
                <a:t>clusterisés</a:t>
              </a:r>
              <a:r>
                <a:rPr lang="fr-FR" sz="1400" b="1" i="1" u="sng" dirty="0">
                  <a:solidFill>
                    <a:schemeClr val="bg2">
                      <a:lumMod val="50000"/>
                    </a:schemeClr>
                  </a:solidFill>
                </a:rPr>
                <a:t> en ‘Beauty and </a:t>
              </a:r>
              <a:r>
                <a:rPr lang="fr-FR" sz="1400" b="1" i="1" u="sng" dirty="0" err="1">
                  <a:solidFill>
                    <a:schemeClr val="bg2">
                      <a:lumMod val="50000"/>
                    </a:schemeClr>
                  </a:solidFill>
                </a:rPr>
                <a:t>Personal</a:t>
              </a:r>
              <a:r>
                <a:rPr lang="fr-FR" sz="1400" b="1" i="1" u="sng" dirty="0">
                  <a:solidFill>
                    <a:schemeClr val="bg2">
                      <a:lumMod val="50000"/>
                    </a:schemeClr>
                  </a:solidFill>
                </a:rPr>
                <a:t> Care’ :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D1CB7BA-693C-8FFF-5F62-0447F8E3DC6F}"/>
              </a:ext>
            </a:extLst>
          </p:cNvPr>
          <p:cNvGrpSpPr/>
          <p:nvPr/>
        </p:nvGrpSpPr>
        <p:grpSpPr>
          <a:xfrm>
            <a:off x="434515" y="1215790"/>
            <a:ext cx="9218501" cy="877431"/>
            <a:chOff x="434515" y="1215790"/>
            <a:chExt cx="9218501" cy="87743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9CF608-8F57-FB82-8C46-B8B3A53E994F}"/>
                </a:ext>
              </a:extLst>
            </p:cNvPr>
            <p:cNvSpPr/>
            <p:nvPr/>
          </p:nvSpPr>
          <p:spPr>
            <a:xfrm>
              <a:off x="2017188" y="1230645"/>
              <a:ext cx="6495876" cy="2250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6F3323-8823-69EA-6DF9-481335B2E58A}"/>
                </a:ext>
              </a:extLst>
            </p:cNvPr>
            <p:cNvSpPr/>
            <p:nvPr/>
          </p:nvSpPr>
          <p:spPr>
            <a:xfrm>
              <a:off x="809419" y="1448135"/>
              <a:ext cx="6495876" cy="2250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B72599-C480-D770-BB5D-E350B08E6F0B}"/>
                </a:ext>
              </a:extLst>
            </p:cNvPr>
            <p:cNvSpPr/>
            <p:nvPr/>
          </p:nvSpPr>
          <p:spPr>
            <a:xfrm>
              <a:off x="3157140" y="1639600"/>
              <a:ext cx="6495876" cy="2250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9AC08E9-F0A9-0464-5221-9D8E393437D8}"/>
                </a:ext>
              </a:extLst>
            </p:cNvPr>
            <p:cNvSpPr/>
            <p:nvPr/>
          </p:nvSpPr>
          <p:spPr>
            <a:xfrm>
              <a:off x="1383204" y="1868139"/>
              <a:ext cx="6495876" cy="2250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123ABE-D5AB-ECAA-1615-251FD3E8B335}"/>
                </a:ext>
              </a:extLst>
            </p:cNvPr>
            <p:cNvSpPr/>
            <p:nvPr/>
          </p:nvSpPr>
          <p:spPr>
            <a:xfrm>
              <a:off x="451958" y="1215790"/>
              <a:ext cx="374904" cy="2004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05A0DE1-E93E-92D5-6E5C-35E15BABDED8}"/>
                </a:ext>
              </a:extLst>
            </p:cNvPr>
            <p:cNvSpPr/>
            <p:nvPr/>
          </p:nvSpPr>
          <p:spPr>
            <a:xfrm>
              <a:off x="451958" y="1441421"/>
              <a:ext cx="374904" cy="2004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F3251B0-F24D-2519-A606-BDA1A3B783BF}"/>
                </a:ext>
              </a:extLst>
            </p:cNvPr>
            <p:cNvSpPr/>
            <p:nvPr/>
          </p:nvSpPr>
          <p:spPr>
            <a:xfrm>
              <a:off x="449530" y="1651101"/>
              <a:ext cx="374904" cy="2004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B04103E-1E99-60FC-B317-4F42B5664AEA}"/>
                </a:ext>
              </a:extLst>
            </p:cNvPr>
            <p:cNvSpPr/>
            <p:nvPr/>
          </p:nvSpPr>
          <p:spPr>
            <a:xfrm>
              <a:off x="434515" y="1834974"/>
              <a:ext cx="374904" cy="2004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458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11EE2-B58E-4561-2EC7-B685D0FC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Approches de modélisation du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F86D3-A45B-B2BD-C309-1B9C4207B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6" y="1924044"/>
            <a:ext cx="9345613" cy="454777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Résultats avec l’approche de type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embedding</a:t>
            </a:r>
            <a:r>
              <a:rPr lang="fr-FR" dirty="0"/>
              <a:t>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Word2Vec entrainé sur le jeu de données texte : ARI = 0,36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Doc2Vec entrainé sur le jeu de données texte : ARI = 0,37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Utilisation du modèle Word2vec pré-entraîné ‘word2vec-google-news-300’ : ARI = 0,34 (visualisation graphique)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BERT : ARI = 0,30 (visualisation graphique)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r>
              <a:rPr lang="fr-FR" dirty="0"/>
              <a:t>Résultats avec l’approche de type sentence </a:t>
            </a:r>
            <a:r>
              <a:rPr lang="fr-FR" dirty="0" err="1"/>
              <a:t>embedding</a:t>
            </a:r>
            <a:r>
              <a:rPr lang="fr-FR" dirty="0"/>
              <a:t>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USE : ARI = 0,43 (visualisation graphique)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5137A58-F2DF-E630-7B74-B413BB519DD9}"/>
              </a:ext>
            </a:extLst>
          </p:cNvPr>
          <p:cNvGrpSpPr/>
          <p:nvPr/>
        </p:nvGrpSpPr>
        <p:grpSpPr>
          <a:xfrm>
            <a:off x="150939" y="176795"/>
            <a:ext cx="11668125" cy="6378724"/>
            <a:chOff x="523875" y="120854"/>
            <a:chExt cx="11668125" cy="6378724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C764815-2C91-0BC3-D8C9-074C14D73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875" y="813153"/>
              <a:ext cx="11668125" cy="5686425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CBC5DA35-F6CE-EEAD-0280-9CA12A462938}"/>
                </a:ext>
              </a:extLst>
            </p:cNvPr>
            <p:cNvSpPr txBox="1"/>
            <p:nvPr/>
          </p:nvSpPr>
          <p:spPr>
            <a:xfrm>
              <a:off x="3577705" y="120854"/>
              <a:ext cx="5370990" cy="68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u="sng" dirty="0"/>
                <a:t>‘word2vec-google-news-300’ : Word2Vec pré-entrainé 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E9EED73-7273-3694-7A97-889D4BD6FD3B}"/>
              </a:ext>
            </a:extLst>
          </p:cNvPr>
          <p:cNvGrpSpPr/>
          <p:nvPr/>
        </p:nvGrpSpPr>
        <p:grpSpPr>
          <a:xfrm>
            <a:off x="219075" y="247628"/>
            <a:ext cx="11753850" cy="6362744"/>
            <a:chOff x="8192643" y="583648"/>
            <a:chExt cx="11753850" cy="6362744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91623072-2802-BCDF-189E-1A8F90387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2643" y="1155192"/>
              <a:ext cx="11753850" cy="5791200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0AA41C9-6F6B-8F41-1BBA-BB0378E6BB9F}"/>
                </a:ext>
              </a:extLst>
            </p:cNvPr>
            <p:cNvSpPr txBox="1"/>
            <p:nvPr/>
          </p:nvSpPr>
          <p:spPr>
            <a:xfrm>
              <a:off x="12192000" y="583648"/>
              <a:ext cx="3292047" cy="57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u="sng" dirty="0"/>
                <a:t>BERT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7ED49B3-C9EC-D9B9-9BE6-1F22539F882E}"/>
              </a:ext>
            </a:extLst>
          </p:cNvPr>
          <p:cNvGrpSpPr/>
          <p:nvPr/>
        </p:nvGrpSpPr>
        <p:grpSpPr>
          <a:xfrm>
            <a:off x="219075" y="176795"/>
            <a:ext cx="11772900" cy="6301710"/>
            <a:chOff x="419100" y="32910"/>
            <a:chExt cx="11772900" cy="6301710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DFD5948-0935-C08A-C19D-75EFD06BB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100" y="581520"/>
              <a:ext cx="11772900" cy="57531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45D7BCB-1350-0E3E-EB7C-ADD27BF80288}"/>
                </a:ext>
              </a:extLst>
            </p:cNvPr>
            <p:cNvSpPr txBox="1"/>
            <p:nvPr/>
          </p:nvSpPr>
          <p:spPr>
            <a:xfrm>
              <a:off x="4449976" y="32910"/>
              <a:ext cx="3292047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u="sng" dirty="0"/>
                <a:t>USE</a:t>
              </a:r>
            </a:p>
          </p:txBody>
        </p:sp>
      </p:grp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B746773C-FFD3-7330-1D9C-2D41E4DC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455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11EE2-B58E-4561-2EC7-B685D0FC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Approches de modélisation des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F86D3-A45B-B2BD-C309-1B9C4207B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6" y="1924044"/>
            <a:ext cx="9345613" cy="454777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Extraction des </a:t>
            </a:r>
            <a:r>
              <a:rPr lang="fr-FR" dirty="0" err="1"/>
              <a:t>features</a:t>
            </a:r>
            <a:r>
              <a:rPr lang="fr-FR" dirty="0"/>
              <a:t> image via différentes approches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Un algorithme de type SIFT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Des algorithmes de type CNN Transfer Learning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fr-FR" dirty="0"/>
              <a:t>VGG16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fr-FR" dirty="0" err="1"/>
              <a:t>EfficientNet</a:t>
            </a:r>
            <a:endParaRPr lang="fr-FR" dirty="0"/>
          </a:p>
          <a:p>
            <a:pPr lvl="3">
              <a:buFont typeface="Wingdings" panose="05000000000000000000" pitchFamily="2" charset="2"/>
              <a:buChar char="v"/>
            </a:pPr>
            <a:r>
              <a:rPr lang="fr-FR" dirty="0"/>
              <a:t>ResNet50</a:t>
            </a:r>
          </a:p>
          <a:p>
            <a:endParaRPr lang="fr-FR" dirty="0"/>
          </a:p>
          <a:p>
            <a:r>
              <a:rPr lang="fr-FR" dirty="0"/>
              <a:t>Réduction de dimension des </a:t>
            </a:r>
            <a:r>
              <a:rPr lang="fr-FR" dirty="0" err="1"/>
              <a:t>features</a:t>
            </a:r>
            <a:r>
              <a:rPr lang="fr-FR" dirty="0"/>
              <a:t> obtenus grâce à un t-</a:t>
            </a:r>
            <a:r>
              <a:rPr lang="fr-FR" dirty="0" err="1"/>
              <a:t>sne</a:t>
            </a:r>
            <a:r>
              <a:rPr lang="fr-FR" dirty="0"/>
              <a:t> (2 composantes).</a:t>
            </a:r>
          </a:p>
          <a:p>
            <a:endParaRPr lang="fr-FR" dirty="0"/>
          </a:p>
          <a:p>
            <a:r>
              <a:rPr lang="fr-FR" dirty="0"/>
              <a:t>Clustering (k-</a:t>
            </a:r>
            <a:r>
              <a:rPr lang="fr-FR" dirty="0" err="1"/>
              <a:t>means</a:t>
            </a:r>
            <a:r>
              <a:rPr lang="fr-FR" dirty="0"/>
              <a:t>) sur les données réduites puis calcul de l’</a:t>
            </a:r>
            <a:r>
              <a:rPr lang="fr-FR" dirty="0" err="1"/>
              <a:t>Adjusted</a:t>
            </a:r>
            <a:r>
              <a:rPr lang="fr-FR" dirty="0"/>
              <a:t> Rand Index (ARI) par rapport aux vrais catégories.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1F6A3C-694F-9D2C-C170-FE96A1CD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961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11EE2-B58E-4561-2EC7-B685D0FC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Approches de modélisation des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F86D3-A45B-B2BD-C309-1B9C4207B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6" y="1924044"/>
            <a:ext cx="9345613" cy="4547777"/>
          </a:xfrm>
        </p:spPr>
        <p:txBody>
          <a:bodyPr>
            <a:normAutofit/>
          </a:bodyPr>
          <a:lstStyle/>
          <a:p>
            <a:r>
              <a:rPr lang="fr-FR" dirty="0"/>
              <a:t>Résultats avec l’algorithme de type SIFT :</a:t>
            </a:r>
          </a:p>
          <a:p>
            <a:pPr lvl="1"/>
            <a:r>
              <a:rPr lang="fr-FR" dirty="0"/>
              <a:t>Prétraitements réalisés :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fr-FR" dirty="0"/>
              <a:t>Conversion en noir et blanc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fr-FR" dirty="0"/>
              <a:t>Redimensionnement de l’image en 256 x 256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fr-FR" dirty="0"/>
              <a:t>Egalisation de l’histogramme de l’image</a:t>
            </a:r>
          </a:p>
          <a:p>
            <a:pPr lvl="1"/>
            <a:r>
              <a:rPr lang="fr-FR" dirty="0"/>
              <a:t>601 clusters de descripteurs créés (</a:t>
            </a:r>
            <a:r>
              <a:rPr lang="fr-FR" dirty="0" err="1"/>
              <a:t>features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ARI = 0,04</a:t>
            </a:r>
          </a:p>
          <a:p>
            <a:pPr lvl="1"/>
            <a:r>
              <a:rPr lang="fr-FR" dirty="0"/>
              <a:t>Visualisation graphique :</a:t>
            </a:r>
          </a:p>
          <a:p>
            <a:pPr lvl="1"/>
            <a:endParaRPr lang="fr-FR" dirty="0"/>
          </a:p>
          <a:p>
            <a:pPr lvl="3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AFD2631-5CE6-4101-F258-F8E38976CFDC}"/>
              </a:ext>
            </a:extLst>
          </p:cNvPr>
          <p:cNvGrpSpPr/>
          <p:nvPr/>
        </p:nvGrpSpPr>
        <p:grpSpPr>
          <a:xfrm>
            <a:off x="149093" y="1869993"/>
            <a:ext cx="11615871" cy="4221979"/>
            <a:chOff x="326443" y="1524808"/>
            <a:chExt cx="11615871" cy="4221979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3F0F313A-1892-E3FB-11D3-E870D386D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443" y="1524808"/>
              <a:ext cx="5551647" cy="4221979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D72CA5BF-7594-1635-DCBA-9D8BA9623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8090" y="1524808"/>
              <a:ext cx="6064224" cy="4221979"/>
            </a:xfrm>
            <a:prstGeom prst="rect">
              <a:avLst/>
            </a:prstGeom>
          </p:spPr>
        </p:pic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E25EAB-3767-E2A1-4904-E95346BD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753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11EE2-B58E-4561-2EC7-B685D0FC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Approches de modélisation des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F86D3-A45B-B2BD-C309-1B9C4207B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6" y="1924044"/>
            <a:ext cx="9345613" cy="4547777"/>
          </a:xfrm>
        </p:spPr>
        <p:txBody>
          <a:bodyPr>
            <a:normAutofit/>
          </a:bodyPr>
          <a:lstStyle/>
          <a:p>
            <a:r>
              <a:rPr lang="fr-FR" dirty="0"/>
              <a:t>Résultats avec les </a:t>
            </a:r>
            <a:r>
              <a:rPr lang="fr-FR" dirty="0" err="1"/>
              <a:t>agorithmes</a:t>
            </a:r>
            <a:r>
              <a:rPr lang="fr-FR" dirty="0"/>
              <a:t> de type CNN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Sans entraînement des couches de convolution 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/>
              <a:t>VGG16 : ARI = 0,32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 err="1"/>
              <a:t>EfficientNet</a:t>
            </a:r>
            <a:r>
              <a:rPr lang="fr-FR" dirty="0"/>
              <a:t> : ARI = 0,36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/>
              <a:t>ResNet50 : ARI = 0,43 (Visualisation graphique et exemple d’erreurs)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Avec entraînement de 8 couches de convolution pour VGG16 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/>
              <a:t>ARI sur le jeu de test sans entraînement = 0,28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dirty="0"/>
              <a:t>ARI sur le jeu de test avec entraînement = 0,26</a:t>
            </a:r>
          </a:p>
          <a:p>
            <a:pPr lvl="1"/>
            <a:endParaRPr lang="fr-FR" dirty="0"/>
          </a:p>
          <a:p>
            <a:pPr lvl="3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590BDF5-2D90-0FC8-1D3E-6A643ACCDF88}"/>
              </a:ext>
            </a:extLst>
          </p:cNvPr>
          <p:cNvGrpSpPr/>
          <p:nvPr/>
        </p:nvGrpSpPr>
        <p:grpSpPr>
          <a:xfrm>
            <a:off x="104025" y="153957"/>
            <a:ext cx="11782425" cy="6219000"/>
            <a:chOff x="337952" y="67500"/>
            <a:chExt cx="11782425" cy="621900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7A2C33E-322A-C47A-CAB5-06DDB1314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952" y="571500"/>
              <a:ext cx="11782425" cy="5715000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0AEB40B-61E2-3C0A-9B3F-E62B62360739}"/>
                </a:ext>
              </a:extLst>
            </p:cNvPr>
            <p:cNvSpPr txBox="1"/>
            <p:nvPr/>
          </p:nvSpPr>
          <p:spPr>
            <a:xfrm>
              <a:off x="4449976" y="67500"/>
              <a:ext cx="3292047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u="sng" dirty="0"/>
                <a:t>ResNet50</a:t>
              </a:r>
            </a:p>
          </p:txBody>
        </p:sp>
      </p:grp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04B194E-E567-33B3-F13C-86F0F728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pPr/>
              <a:t>14</a:t>
            </a:fld>
            <a:endParaRPr lang="fr-FR" dirty="0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3D6A6135-6F93-58FF-77E5-33F13476DB00}"/>
              </a:ext>
            </a:extLst>
          </p:cNvPr>
          <p:cNvGrpSpPr/>
          <p:nvPr/>
        </p:nvGrpSpPr>
        <p:grpSpPr>
          <a:xfrm>
            <a:off x="367063" y="812356"/>
            <a:ext cx="5290578" cy="4690825"/>
            <a:chOff x="305550" y="937139"/>
            <a:chExt cx="5290578" cy="4690825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8DFCBD73-B365-A428-8986-9DC4277D4B93}"/>
                </a:ext>
              </a:extLst>
            </p:cNvPr>
            <p:cNvGrpSpPr/>
            <p:nvPr/>
          </p:nvGrpSpPr>
          <p:grpSpPr>
            <a:xfrm>
              <a:off x="305550" y="1460359"/>
              <a:ext cx="4617364" cy="4167605"/>
              <a:chOff x="424168" y="1461025"/>
              <a:chExt cx="4617364" cy="4167605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3F5DB624-D2FA-C536-9864-DF60DA15BA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029" y="1461025"/>
                <a:ext cx="2344864" cy="2273592"/>
              </a:xfrm>
              <a:prstGeom prst="rect">
                <a:avLst/>
              </a:prstGeom>
            </p:spPr>
          </p:pic>
          <p:pic>
            <p:nvPicPr>
              <p:cNvPr id="15" name="Image 14">
                <a:extLst>
                  <a:ext uri="{FF2B5EF4-FFF2-40B4-BE49-F238E27FC236}">
                    <a16:creationId xmlns:a16="http://schemas.microsoft.com/office/drawing/2014/main" id="{9BFD872B-77C6-9532-D64C-D74829825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7458" y="1467544"/>
                <a:ext cx="2105092" cy="2296464"/>
              </a:xfrm>
              <a:prstGeom prst="rect">
                <a:avLst/>
              </a:prstGeom>
            </p:spPr>
          </p:pic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614827B8-ED5A-451B-4A58-77D2AB457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168" y="3665423"/>
                <a:ext cx="2649677" cy="1903887"/>
              </a:xfrm>
              <a:prstGeom prst="rect">
                <a:avLst/>
              </a:prstGeom>
            </p:spPr>
          </p:pic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EB900A17-F3E8-5743-0A7C-196E10CC3F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36440" y="3704688"/>
                <a:ext cx="2105092" cy="1923942"/>
              </a:xfrm>
              <a:prstGeom prst="rect">
                <a:avLst/>
              </a:prstGeom>
            </p:spPr>
          </p:pic>
        </p:grp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DBB8EFEA-F08F-CD7E-83F4-2458865E7298}"/>
                </a:ext>
              </a:extLst>
            </p:cNvPr>
            <p:cNvSpPr txBox="1"/>
            <p:nvPr/>
          </p:nvSpPr>
          <p:spPr>
            <a:xfrm>
              <a:off x="305550" y="937139"/>
              <a:ext cx="529057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fr-FR" sz="1400" b="1" i="1" u="sng" dirty="0">
                  <a:solidFill>
                    <a:schemeClr val="bg2">
                      <a:lumMod val="50000"/>
                    </a:schemeClr>
                  </a:solidFill>
                </a:rPr>
                <a:t>Images d’articles qui ont été </a:t>
              </a:r>
              <a:r>
                <a:rPr lang="fr-FR" sz="1400" b="1" i="1" u="sng" dirty="0" err="1">
                  <a:solidFill>
                    <a:schemeClr val="bg2">
                      <a:lumMod val="50000"/>
                    </a:schemeClr>
                  </a:solidFill>
                </a:rPr>
                <a:t>clusturisés</a:t>
              </a:r>
              <a:r>
                <a:rPr lang="fr-FR" sz="1400" b="1" i="1" u="sng" dirty="0">
                  <a:solidFill>
                    <a:schemeClr val="bg2">
                      <a:lumMod val="50000"/>
                    </a:schemeClr>
                  </a:solidFill>
                </a:rPr>
                <a:t> en tant que 'Computers' alors que ce sont des '</a:t>
              </a:r>
              <a:r>
                <a:rPr lang="fr-FR" sz="1400" b="1" i="1" u="sng" dirty="0" err="1">
                  <a:solidFill>
                    <a:schemeClr val="bg2">
                      <a:lumMod val="50000"/>
                    </a:schemeClr>
                  </a:solidFill>
                </a:rPr>
                <a:t>Kitchen</a:t>
              </a:r>
              <a:r>
                <a:rPr lang="fr-FR" sz="1400" b="1" i="1" u="sng" dirty="0">
                  <a:solidFill>
                    <a:schemeClr val="bg2">
                      <a:lumMod val="50000"/>
                    </a:schemeClr>
                  </a:solidFill>
                </a:rPr>
                <a:t> &amp; </a:t>
              </a:r>
              <a:r>
                <a:rPr lang="fr-FR" sz="1400" b="1" i="1" u="sng" dirty="0" err="1">
                  <a:solidFill>
                    <a:schemeClr val="bg2">
                      <a:lumMod val="50000"/>
                    </a:schemeClr>
                  </a:solidFill>
                </a:rPr>
                <a:t>Dining</a:t>
              </a:r>
              <a:r>
                <a:rPr lang="fr-FR" sz="1400" b="1" i="1" u="sng" dirty="0">
                  <a:solidFill>
                    <a:schemeClr val="bg2">
                      <a:lumMod val="50000"/>
                    </a:schemeClr>
                  </a:solidFill>
                </a:rPr>
                <a:t>’ : 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9FAB331-EE5F-5855-0185-DCD341B6B54D}"/>
              </a:ext>
            </a:extLst>
          </p:cNvPr>
          <p:cNvGrpSpPr/>
          <p:nvPr/>
        </p:nvGrpSpPr>
        <p:grpSpPr>
          <a:xfrm>
            <a:off x="5971180" y="812356"/>
            <a:ext cx="5995397" cy="5136596"/>
            <a:chOff x="5670820" y="736804"/>
            <a:chExt cx="5995397" cy="5136596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D247D186-AAC7-52C4-49D3-CB12C002DEE5}"/>
                </a:ext>
              </a:extLst>
            </p:cNvPr>
            <p:cNvGrpSpPr/>
            <p:nvPr/>
          </p:nvGrpSpPr>
          <p:grpSpPr>
            <a:xfrm>
              <a:off x="5704989" y="1207742"/>
              <a:ext cx="5961228" cy="4665658"/>
              <a:chOff x="5704989" y="1207742"/>
              <a:chExt cx="5961228" cy="4665658"/>
            </a:xfrm>
          </p:grpSpPr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6AD71482-DABE-E7DC-1017-32B3B7C18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4989" y="1207742"/>
                <a:ext cx="3475544" cy="2193937"/>
              </a:xfrm>
              <a:prstGeom prst="rect">
                <a:avLst/>
              </a:prstGeom>
            </p:spPr>
          </p:pic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7ED9B758-586C-3F6C-4B61-A8D642C34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23544" y="1266083"/>
                <a:ext cx="2436527" cy="2077253"/>
              </a:xfrm>
              <a:prstGeom prst="rect">
                <a:avLst/>
              </a:prstGeom>
            </p:spPr>
          </p:pic>
          <p:pic>
            <p:nvPicPr>
              <p:cNvPr id="27" name="Image 26">
                <a:extLst>
                  <a:ext uri="{FF2B5EF4-FFF2-40B4-BE49-F238E27FC236}">
                    <a16:creationId xmlns:a16="http://schemas.microsoft.com/office/drawing/2014/main" id="{320D985D-FC6C-F322-FAA6-849DC8F08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43972" y="3320659"/>
                <a:ext cx="3379572" cy="2552741"/>
              </a:xfrm>
              <a:prstGeom prst="rect">
                <a:avLst/>
              </a:prstGeom>
            </p:spPr>
          </p:pic>
          <p:pic>
            <p:nvPicPr>
              <p:cNvPr id="29" name="Image 28">
                <a:extLst>
                  <a:ext uri="{FF2B5EF4-FFF2-40B4-BE49-F238E27FC236}">
                    <a16:creationId xmlns:a16="http://schemas.microsoft.com/office/drawing/2014/main" id="{AE7C7E60-61B2-FF28-6FE3-F306A9037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11950" y="3315954"/>
                <a:ext cx="2554267" cy="2403127"/>
              </a:xfrm>
              <a:prstGeom prst="rect">
                <a:avLst/>
              </a:prstGeom>
            </p:spPr>
          </p:pic>
        </p:grp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2DE5CF79-6A94-A3C7-5DB2-BD89D90CDA7B}"/>
                </a:ext>
              </a:extLst>
            </p:cNvPr>
            <p:cNvSpPr txBox="1"/>
            <p:nvPr/>
          </p:nvSpPr>
          <p:spPr>
            <a:xfrm>
              <a:off x="5670820" y="736804"/>
              <a:ext cx="529057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fr-FR" sz="1400" b="1" i="1" u="sng" dirty="0">
                  <a:solidFill>
                    <a:schemeClr val="bg2">
                      <a:lumMod val="50000"/>
                    </a:schemeClr>
                  </a:solidFill>
                </a:rPr>
                <a:t>Images d’articles qui ont été </a:t>
              </a:r>
              <a:r>
                <a:rPr lang="fr-FR" sz="1400" b="1" i="1" u="sng" dirty="0" err="1">
                  <a:solidFill>
                    <a:schemeClr val="bg2">
                      <a:lumMod val="50000"/>
                    </a:schemeClr>
                  </a:solidFill>
                </a:rPr>
                <a:t>clusturisés</a:t>
              </a:r>
              <a:r>
                <a:rPr lang="fr-FR" sz="1400" b="1" i="1" u="sng" dirty="0">
                  <a:solidFill>
                    <a:schemeClr val="bg2">
                      <a:lumMod val="50000"/>
                    </a:schemeClr>
                  </a:solidFill>
                </a:rPr>
                <a:t> en tant que 'Computers' et qui sont bien des 'Computers’ 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04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11EE2-B58E-4561-2EC7-B685D0FC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Association du texte et de l’image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F86D3-A45B-B2BD-C309-1B9C4207B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6" y="1924044"/>
            <a:ext cx="9345613" cy="4716453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Association des approches ayant obtenus le meilleur score ARI pour le texte avec celle ayant obtenus le meilleur score ARI pour les images.</a:t>
            </a:r>
          </a:p>
          <a:p>
            <a:endParaRPr lang="fr-FR" dirty="0"/>
          </a:p>
          <a:p>
            <a:r>
              <a:rPr lang="fr-FR" dirty="0"/>
              <a:t>Deux méthodes testées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Agrégation des 2 composantes du t-</a:t>
            </a:r>
            <a:r>
              <a:rPr lang="fr-FR" dirty="0" err="1"/>
              <a:t>sne</a:t>
            </a:r>
            <a:r>
              <a:rPr lang="fr-FR" dirty="0"/>
              <a:t> obtenus pour le texte et les images puis réalisation d’un clustering (k-</a:t>
            </a:r>
            <a:r>
              <a:rPr lang="fr-FR" dirty="0" err="1"/>
              <a:t>means</a:t>
            </a:r>
            <a:r>
              <a:rPr lang="fr-FR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Agrégation directement des </a:t>
            </a:r>
            <a:r>
              <a:rPr lang="fr-FR" dirty="0" err="1"/>
              <a:t>features</a:t>
            </a:r>
            <a:r>
              <a:rPr lang="fr-FR" dirty="0"/>
              <a:t> extraites pour le texte et les images puis réalisation d’un t-</a:t>
            </a:r>
            <a:r>
              <a:rPr lang="fr-FR" dirty="0" err="1"/>
              <a:t>sne</a:t>
            </a:r>
            <a:r>
              <a:rPr lang="fr-FR" dirty="0"/>
              <a:t> et d’un clustering (k-</a:t>
            </a:r>
            <a:r>
              <a:rPr lang="fr-FR" dirty="0" err="1"/>
              <a:t>means</a:t>
            </a:r>
            <a:r>
              <a:rPr lang="fr-FR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r>
              <a:rPr lang="fr-FR" dirty="0"/>
              <a:t>Meilleurs scores ARI obtenus pour le texte avec l’approche Tf-</a:t>
            </a:r>
            <a:r>
              <a:rPr lang="fr-FR" dirty="0" err="1"/>
              <a:t>idf</a:t>
            </a:r>
            <a:r>
              <a:rPr lang="fr-FR" dirty="0"/>
              <a:t> et USE.</a:t>
            </a:r>
          </a:p>
          <a:p>
            <a:endParaRPr lang="fr-FR" dirty="0"/>
          </a:p>
          <a:p>
            <a:r>
              <a:rPr lang="fr-FR" dirty="0"/>
              <a:t>Meilleurs scores ARI obtenus pour les images avec les algorithmes </a:t>
            </a:r>
            <a:r>
              <a:rPr lang="fr-FR" dirty="0" err="1"/>
              <a:t>EfficientNet</a:t>
            </a:r>
            <a:r>
              <a:rPr lang="fr-FR" dirty="0"/>
              <a:t> et ResNet50.</a:t>
            </a:r>
          </a:p>
          <a:p>
            <a:endParaRPr lang="fr-FR" dirty="0"/>
          </a:p>
          <a:p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  <a:p>
            <a:pPr lvl="3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AA188A-02AB-1A82-46BE-C9330308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50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11EE2-B58E-4561-2EC7-B685D0FC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Association du texte et de l’image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F86D3-A45B-B2BD-C309-1B9C4207B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6" y="1924044"/>
            <a:ext cx="9345613" cy="4716453"/>
          </a:xfrm>
        </p:spPr>
        <p:txBody>
          <a:bodyPr>
            <a:normAutofit/>
          </a:bodyPr>
          <a:lstStyle/>
          <a:p>
            <a:r>
              <a:rPr lang="fr-FR" dirty="0"/>
              <a:t>Rappel des scores ARI obtenus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Tf-</a:t>
            </a:r>
            <a:r>
              <a:rPr lang="fr-FR" dirty="0" err="1"/>
              <a:t>idf</a:t>
            </a:r>
            <a:r>
              <a:rPr lang="fr-FR" dirty="0"/>
              <a:t> = 0,53   ;   USE = 0,43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err="1"/>
              <a:t>EfficientNet</a:t>
            </a:r>
            <a:r>
              <a:rPr lang="fr-FR" dirty="0"/>
              <a:t> = 0,36    ;   ResNet50 = 0,43</a:t>
            </a:r>
          </a:p>
          <a:p>
            <a:endParaRPr lang="fr-FR" dirty="0"/>
          </a:p>
          <a:p>
            <a:r>
              <a:rPr lang="fr-FR" dirty="0"/>
              <a:t>Résultats des associations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  <a:p>
            <a:pPr lvl="3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BFCD9E3-19AD-A42E-8385-A807AA190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4689"/>
              </p:ext>
            </p:extLst>
          </p:nvPr>
        </p:nvGraphicFramePr>
        <p:xfrm>
          <a:off x="1079748" y="4678670"/>
          <a:ext cx="3323577" cy="1358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7859">
                  <a:extLst>
                    <a:ext uri="{9D8B030D-6E8A-4147-A177-3AD203B41FA5}">
                      <a16:colId xmlns:a16="http://schemas.microsoft.com/office/drawing/2014/main" val="2497796336"/>
                    </a:ext>
                  </a:extLst>
                </a:gridCol>
                <a:gridCol w="1107859">
                  <a:extLst>
                    <a:ext uri="{9D8B030D-6E8A-4147-A177-3AD203B41FA5}">
                      <a16:colId xmlns:a16="http://schemas.microsoft.com/office/drawing/2014/main" val="3260122101"/>
                    </a:ext>
                  </a:extLst>
                </a:gridCol>
                <a:gridCol w="1107859">
                  <a:extLst>
                    <a:ext uri="{9D8B030D-6E8A-4147-A177-3AD203B41FA5}">
                      <a16:colId xmlns:a16="http://schemas.microsoft.com/office/drawing/2014/main" val="1918268889"/>
                    </a:ext>
                  </a:extLst>
                </a:gridCol>
              </a:tblGrid>
              <a:tr h="65017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t-</a:t>
                      </a:r>
                      <a:r>
                        <a:rPr lang="fr-FR" sz="1400" b="1" u="none" strike="noStrike" dirty="0" err="1">
                          <a:effectLst/>
                        </a:rPr>
                        <a:t>sne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 err="1">
                          <a:effectLst/>
                        </a:rPr>
                        <a:t>EfficientNet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ResNet50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3896576"/>
                  </a:ext>
                </a:extLst>
              </a:tr>
              <a:tr h="34676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effectLst/>
                        </a:rPr>
                        <a:t>Tf-idf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0,53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0,55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3169906"/>
                  </a:ext>
                </a:extLst>
              </a:tr>
              <a:tr h="36121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USE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0,46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0,53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9570134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94465EC-D2C4-55C2-0A78-971CF8AF8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36946"/>
              </p:ext>
            </p:extLst>
          </p:nvPr>
        </p:nvGraphicFramePr>
        <p:xfrm>
          <a:off x="5099842" y="4678670"/>
          <a:ext cx="3501132" cy="1358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7044">
                  <a:extLst>
                    <a:ext uri="{9D8B030D-6E8A-4147-A177-3AD203B41FA5}">
                      <a16:colId xmlns:a16="http://schemas.microsoft.com/office/drawing/2014/main" val="3903431902"/>
                    </a:ext>
                  </a:extLst>
                </a:gridCol>
                <a:gridCol w="1167044">
                  <a:extLst>
                    <a:ext uri="{9D8B030D-6E8A-4147-A177-3AD203B41FA5}">
                      <a16:colId xmlns:a16="http://schemas.microsoft.com/office/drawing/2014/main" val="3690930166"/>
                    </a:ext>
                  </a:extLst>
                </a:gridCol>
                <a:gridCol w="1167044">
                  <a:extLst>
                    <a:ext uri="{9D8B030D-6E8A-4147-A177-3AD203B41FA5}">
                      <a16:colId xmlns:a16="http://schemas.microsoft.com/office/drawing/2014/main" val="1706741183"/>
                    </a:ext>
                  </a:extLst>
                </a:gridCol>
              </a:tblGrid>
              <a:tr h="67907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 err="1">
                          <a:effectLst/>
                        </a:rPr>
                        <a:t>Features</a:t>
                      </a:r>
                      <a:r>
                        <a:rPr lang="fr-FR" sz="1400" b="1" u="none" strike="noStrike" dirty="0">
                          <a:effectLst/>
                        </a:rPr>
                        <a:t> puis </a:t>
                      </a:r>
                    </a:p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t-</a:t>
                      </a:r>
                      <a:r>
                        <a:rPr lang="fr-FR" sz="1400" b="1" u="none" strike="noStrike" dirty="0" err="1">
                          <a:effectLst/>
                        </a:rPr>
                        <a:t>sne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 err="1">
                          <a:effectLst/>
                        </a:rPr>
                        <a:t>EfficientNet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</a:rPr>
                        <a:t>ResNet50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2131290"/>
                  </a:ext>
                </a:extLst>
              </a:tr>
              <a:tr h="33260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effectLst/>
                        </a:rPr>
                        <a:t>Tf-idf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0,36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0,42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388729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USE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0,35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0,42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214718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FF792-51E6-41EF-89D4-0ADC31C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008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4E590-4174-382B-DD1F-E5826C0F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53B3DA-2276-44AC-4981-7EDEBA59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6" y="1924045"/>
            <a:ext cx="9576500" cy="4139142"/>
          </a:xfrm>
        </p:spPr>
        <p:txBody>
          <a:bodyPr/>
          <a:lstStyle/>
          <a:p>
            <a:r>
              <a:rPr lang="fr-FR" dirty="0"/>
              <a:t>Les caractéristiques extraites pour le texte et les images permettent de regrouper des produits de même catégorie.</a:t>
            </a:r>
          </a:p>
          <a:p>
            <a:endParaRPr lang="fr-FR" dirty="0"/>
          </a:p>
          <a:p>
            <a:r>
              <a:rPr lang="fr-FR" dirty="0"/>
              <a:t>Certaines catégories sont très bien </a:t>
            </a:r>
            <a:r>
              <a:rPr lang="fr-FR" dirty="0" err="1"/>
              <a:t>clusterisées</a:t>
            </a:r>
            <a:r>
              <a:rPr lang="fr-FR" dirty="0"/>
              <a:t> (‘Watches’, ‘Home </a:t>
            </a:r>
            <a:r>
              <a:rPr lang="fr-FR" dirty="0" err="1"/>
              <a:t>Furnishing</a:t>
            </a:r>
            <a:r>
              <a:rPr lang="fr-FR" dirty="0"/>
              <a:t>’), d’autres sont plus compliquées à différencier (‘Computers’).</a:t>
            </a:r>
          </a:p>
          <a:p>
            <a:endParaRPr lang="fr-FR" dirty="0"/>
          </a:p>
          <a:p>
            <a:r>
              <a:rPr lang="fr-FR" dirty="0"/>
              <a:t>Cependant en appliquant un modèle de classification aux images par exemple, on obtient tout de même de bons résultats sur l’ensemble du jeu de test (86% d’</a:t>
            </a:r>
            <a:r>
              <a:rPr lang="fr-FR" dirty="0" err="1"/>
              <a:t>accuracy</a:t>
            </a:r>
            <a:r>
              <a:rPr lang="fr-FR" dirty="0"/>
              <a:t> pour </a:t>
            </a:r>
            <a:r>
              <a:rPr lang="fr-FR" dirty="0" err="1"/>
              <a:t>EfficientNet</a:t>
            </a:r>
            <a:r>
              <a:rPr lang="fr-FR" dirty="0"/>
              <a:t> par exemple, non présenté dans ces slides mais présenté dans le notebook).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316E96-BED7-464E-CB2D-2C8304B7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164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E97D8-C450-3478-FF9C-B522DFA53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3867151"/>
          </a:xfrm>
        </p:spPr>
        <p:txBody>
          <a:bodyPr>
            <a:normAutofit/>
          </a:bodyPr>
          <a:lstStyle/>
          <a:p>
            <a:r>
              <a:rPr lang="fr-FR" dirty="0"/>
              <a:t>Classifiez automatiquement des biens de consommation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082CDDE-9AE1-9193-2EF1-C6D1B9FE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31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D78FC-941E-AF5D-60DA-BA7F2FF7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DE6AEA-1BC4-0133-FEDB-4E0547613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Rappel de la problématique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Présentation du jeu de données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Approches de modélisation du texte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Approches de modélisation des images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Association du texte et de l’image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763B3D-9A22-37B7-E447-8D74BAA6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58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8E5B5-E880-A450-0433-7086AE99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 la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50D940-3A61-93ED-05B6-29CE084DF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6" y="1942661"/>
            <a:ext cx="9345613" cy="4139142"/>
          </a:xfrm>
        </p:spPr>
        <p:txBody>
          <a:bodyPr/>
          <a:lstStyle/>
          <a:p>
            <a:r>
              <a:rPr lang="fr-FR" dirty="0"/>
              <a:t>L’entreprise ‘’Place de marché’’ est une marketplace qui propose des articles à des acheteurs en postant une photo et une description.</a:t>
            </a:r>
          </a:p>
          <a:p>
            <a:endParaRPr lang="fr-FR" dirty="0"/>
          </a:p>
          <a:p>
            <a:r>
              <a:rPr lang="fr-FR" dirty="0"/>
              <a:t>Besoin d’automatiser l’attribution d’une catégorie à un article.</a:t>
            </a:r>
          </a:p>
          <a:p>
            <a:endParaRPr lang="fr-FR" dirty="0"/>
          </a:p>
          <a:p>
            <a:r>
              <a:rPr lang="fr-FR" dirty="0"/>
              <a:t>Etudier la faisabilité d’un moteur de classification avec un niveau de précision suffisant.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27B05C-41D0-D0ED-D212-1C802FED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520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BC09B-788A-F269-382A-50B397B3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Présentation du jeu de 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2D8E1-4CFC-1A99-253D-FB8C810C6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Jeu de données contenant la description texte et l’image de 1050 articles.</a:t>
            </a:r>
          </a:p>
          <a:p>
            <a:endParaRPr lang="fr-FR" dirty="0"/>
          </a:p>
          <a:p>
            <a:r>
              <a:rPr lang="fr-FR" dirty="0"/>
              <a:t>Les catégories sont indiquées sous forme d’arbre dans une colonne 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/>
              <a:t>Exemple : </a:t>
            </a:r>
            <a:r>
              <a:rPr lang="en-US" dirty="0"/>
              <a:t>["Watches &gt;&gt; Wrist Watches &gt;&gt; Maserati Time Wrist Watches"]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fr-FR" dirty="0"/>
              <a:t>Manipulations pour obtenir le détail des catégories et sous-catégories par article.</a:t>
            </a:r>
          </a:p>
          <a:p>
            <a:endParaRPr lang="fr-FR" dirty="0"/>
          </a:p>
          <a:p>
            <a:r>
              <a:rPr lang="fr-FR" dirty="0"/>
              <a:t>Certaines sous-catégories ne possèdent qu’un article dans le jeu de données donc décision d’utiliser la catégorie principale pour l’étude de faisabilité d’un moteur de classification.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0A0D8C-3C99-B2DB-CE83-6150DAC78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681" y="317500"/>
            <a:ext cx="5116819" cy="627651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B03FE-2CE1-8F01-9CCF-B7E0E6C7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33BDE3-6D60-6AED-8F26-B60F37CA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Présentation du jeu de 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B52AC8-402D-C7E3-63AC-D5CD02EB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7 catégories principales parfaitement équilibrées 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Home Furnishing : 150 articles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Baby Care : 150 articles     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Watches : 150 articles    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Home Decor &amp; Festive Needs : 150 articles 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Kitchen &amp; Dining : 150 articles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Beauty and Personal Care : 150 articles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Computers : 150 articles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A12499-3342-5627-F465-9775F20D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689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11EE2-B58E-4561-2EC7-B685D0FC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Approches de modélisation du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F86D3-A45B-B2BD-C309-1B9C4207B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6" y="1924044"/>
            <a:ext cx="9345613" cy="454777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Extraction des </a:t>
            </a:r>
            <a:r>
              <a:rPr lang="fr-FR" dirty="0" err="1"/>
              <a:t>features</a:t>
            </a:r>
            <a:r>
              <a:rPr lang="fr-FR" dirty="0"/>
              <a:t> texte via différentes approches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De type ‘bag of </a:t>
            </a:r>
            <a:r>
              <a:rPr lang="fr-FR" dirty="0" err="1"/>
              <a:t>words</a:t>
            </a:r>
            <a:r>
              <a:rPr lang="fr-FR" dirty="0"/>
              <a:t>’ avec un comptage simple de mots et avec Tf-</a:t>
            </a:r>
            <a:r>
              <a:rPr lang="fr-FR" dirty="0" err="1"/>
              <a:t>idf</a:t>
            </a: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De type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embedding</a:t>
            </a:r>
            <a:r>
              <a:rPr lang="fr-FR" dirty="0"/>
              <a:t> avec Word2Vec et Doc2Vec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De type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embedding</a:t>
            </a:r>
            <a:r>
              <a:rPr lang="fr-FR" dirty="0"/>
              <a:t> avec BERT (</a:t>
            </a:r>
            <a:r>
              <a:rPr lang="fr-FR" dirty="0" err="1"/>
              <a:t>Bidirectional</a:t>
            </a:r>
            <a:r>
              <a:rPr lang="fr-FR" dirty="0"/>
              <a:t> Encoder </a:t>
            </a:r>
            <a:r>
              <a:rPr lang="fr-FR" dirty="0" err="1"/>
              <a:t>Representations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Transformers)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De type sentence </a:t>
            </a:r>
            <a:r>
              <a:rPr lang="fr-FR" dirty="0" err="1"/>
              <a:t>embedding</a:t>
            </a:r>
            <a:r>
              <a:rPr lang="fr-FR" dirty="0"/>
              <a:t> avec USE (Universal Sentence Encoder)</a:t>
            </a:r>
          </a:p>
          <a:p>
            <a:endParaRPr lang="fr-FR" dirty="0"/>
          </a:p>
          <a:p>
            <a:r>
              <a:rPr lang="fr-FR" dirty="0"/>
              <a:t>Réduction de dimension des </a:t>
            </a:r>
            <a:r>
              <a:rPr lang="fr-FR" dirty="0" err="1"/>
              <a:t>features</a:t>
            </a:r>
            <a:r>
              <a:rPr lang="fr-FR" dirty="0"/>
              <a:t> obtenus grâce à un t-</a:t>
            </a:r>
            <a:r>
              <a:rPr lang="fr-FR" dirty="0" err="1"/>
              <a:t>sne</a:t>
            </a:r>
            <a:r>
              <a:rPr lang="fr-FR" dirty="0"/>
              <a:t> (2 composantes).</a:t>
            </a:r>
          </a:p>
          <a:p>
            <a:endParaRPr lang="fr-FR" dirty="0"/>
          </a:p>
          <a:p>
            <a:r>
              <a:rPr lang="fr-FR" dirty="0"/>
              <a:t>Clustering (k-</a:t>
            </a:r>
            <a:r>
              <a:rPr lang="fr-FR" dirty="0" err="1"/>
              <a:t>means</a:t>
            </a:r>
            <a:r>
              <a:rPr lang="fr-FR" dirty="0"/>
              <a:t>) sur les données réduites puis calcul de l’</a:t>
            </a:r>
            <a:r>
              <a:rPr lang="fr-FR" dirty="0" err="1"/>
              <a:t>Adjusted</a:t>
            </a:r>
            <a:r>
              <a:rPr lang="fr-FR" dirty="0"/>
              <a:t> Rand Index (ARI) par rapport aux vrais catégories.</a:t>
            </a:r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FFC8BD-19F3-F80F-7F90-8D9D8BA2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162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11EE2-B58E-4561-2EC7-B685D0FC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Approches de modélisation du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F86D3-A45B-B2BD-C309-1B9C4207B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6" y="1924044"/>
            <a:ext cx="9345613" cy="454777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Prétraitements réalisés pour l’approche ‘bag of </a:t>
            </a:r>
            <a:r>
              <a:rPr lang="fr-FR" dirty="0" err="1"/>
              <a:t>words</a:t>
            </a:r>
            <a:r>
              <a:rPr lang="fr-FR" dirty="0"/>
              <a:t>’ et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embedding</a:t>
            </a:r>
            <a:r>
              <a:rPr lang="fr-FR" dirty="0"/>
              <a:t> avec Word2Vec et Doc2Vec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Mise du texte en minuscule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Suppression des ponctuations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Suppression des nombres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Tokenisation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Suppression des ‘</a:t>
            </a:r>
            <a:r>
              <a:rPr lang="fr-FR" dirty="0" err="1"/>
              <a:t>stopwords</a:t>
            </a:r>
            <a:r>
              <a:rPr lang="fr-FR" dirty="0"/>
              <a:t>’ anglais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Lemmatisation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Suppression des mots inférieurs ou égaux à 2 caractères</a:t>
            </a:r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E78567-7F32-2F2C-CDB9-10B71606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060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11EE2-B58E-4561-2EC7-B685D0FC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Approches de modélisation du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F86D3-A45B-B2BD-C309-1B9C4207B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6" y="1924044"/>
            <a:ext cx="9345613" cy="4547777"/>
          </a:xfrm>
        </p:spPr>
        <p:txBody>
          <a:bodyPr>
            <a:normAutofit/>
          </a:bodyPr>
          <a:lstStyle/>
          <a:p>
            <a:r>
              <a:rPr lang="fr-FR" dirty="0"/>
              <a:t>Résultats avec l’approche de type ‘bag of </a:t>
            </a:r>
            <a:r>
              <a:rPr lang="fr-FR" dirty="0" err="1"/>
              <a:t>words</a:t>
            </a:r>
            <a:r>
              <a:rPr lang="fr-FR" dirty="0"/>
              <a:t>’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Comptage simple de mots : ARI = 0,4226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Tf-</a:t>
            </a:r>
            <a:r>
              <a:rPr lang="fr-FR" dirty="0" err="1"/>
              <a:t>idf</a:t>
            </a:r>
            <a:r>
              <a:rPr lang="fr-FR" dirty="0"/>
              <a:t> : ARI = 0,4275</a:t>
            </a:r>
          </a:p>
          <a:p>
            <a:endParaRPr lang="fr-FR" dirty="0"/>
          </a:p>
          <a:p>
            <a:r>
              <a:rPr lang="fr-FR" dirty="0"/>
              <a:t>Résultat après optimisation des hyperparamètres pour Tf-</a:t>
            </a:r>
            <a:r>
              <a:rPr lang="fr-FR" dirty="0" err="1"/>
              <a:t>idf</a:t>
            </a:r>
            <a:r>
              <a:rPr lang="fr-FR" dirty="0"/>
              <a:t> : ARI = 0,53 avec </a:t>
            </a:r>
            <a:r>
              <a:rPr lang="fr-FR" dirty="0" err="1"/>
              <a:t>max_df</a:t>
            </a:r>
            <a:r>
              <a:rPr lang="fr-FR" dirty="0"/>
              <a:t> = 0.5 et </a:t>
            </a:r>
            <a:r>
              <a:rPr lang="fr-FR" dirty="0" err="1"/>
              <a:t>min_df</a:t>
            </a:r>
            <a:r>
              <a:rPr lang="fr-FR" dirty="0"/>
              <a:t> = 2.</a:t>
            </a:r>
          </a:p>
          <a:p>
            <a:endParaRPr lang="fr-FR" dirty="0"/>
          </a:p>
          <a:p>
            <a:r>
              <a:rPr lang="fr-FR" dirty="0"/>
              <a:t>Visualisation graphique :</a:t>
            </a:r>
          </a:p>
          <a:p>
            <a:endParaRPr lang="fr-FR" dirty="0"/>
          </a:p>
          <a:p>
            <a:r>
              <a:rPr lang="fr-FR" dirty="0"/>
              <a:t>Matrice de confusion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96B7F2-8471-E543-2FFA-2AA408E36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4" y="576262"/>
            <a:ext cx="11668125" cy="57054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C2C36D9-7EC2-2DCA-F964-018C85A95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23" y="142875"/>
            <a:ext cx="8772525" cy="6572250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AC50965-E85C-1420-D991-466E97C4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1342-8FA5-4C6C-AFDB-9D03E7F30FA9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891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cteur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6783</TotalTime>
  <Words>1113</Words>
  <Application>Microsoft Office PowerPoint</Application>
  <PresentationFormat>Grand écran</PresentationFormat>
  <Paragraphs>224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Secteur</vt:lpstr>
      <vt:lpstr>Pour info, sur les slides 5, 9, 10, 11, 13 et 14 il y a des animations qui cachent le texte en dessous donc si possible plutôt regarder le ppt en mode diaporama pour voir le texte sur ces slides.</vt:lpstr>
      <vt:lpstr>Classifiez automatiquement des biens de consommation</vt:lpstr>
      <vt:lpstr>SOMMAIRE </vt:lpstr>
      <vt:lpstr>Rappel de la problématique</vt:lpstr>
      <vt:lpstr>Présentation du jeu de données</vt:lpstr>
      <vt:lpstr>Présentation du jeu de données</vt:lpstr>
      <vt:lpstr>Approches de modélisation du texte</vt:lpstr>
      <vt:lpstr>Approches de modélisation du texte</vt:lpstr>
      <vt:lpstr>Approches de modélisation du texte</vt:lpstr>
      <vt:lpstr>Approches de modélisation du texte</vt:lpstr>
      <vt:lpstr>Approches de modélisation du texte</vt:lpstr>
      <vt:lpstr>Approches de modélisation des images</vt:lpstr>
      <vt:lpstr>Approches de modélisation des images</vt:lpstr>
      <vt:lpstr>Approches de modélisation des images</vt:lpstr>
      <vt:lpstr>Association du texte et de l’image</vt:lpstr>
      <vt:lpstr>Association du texte et de l’image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Benoît Meurisse</dc:creator>
  <cp:lastModifiedBy>Benoît Meurisse</cp:lastModifiedBy>
  <cp:revision>24</cp:revision>
  <dcterms:created xsi:type="dcterms:W3CDTF">2022-08-22T16:07:21Z</dcterms:created>
  <dcterms:modified xsi:type="dcterms:W3CDTF">2022-08-30T12:15:47Z</dcterms:modified>
</cp:coreProperties>
</file>