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9866-41EF-4C14-97B5-7315235543C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0ACF-6E22-4665-88BA-BBC0C544C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3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26595-5AF1-48C4-A4FE-18383D75863F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9CD0-B7A7-49F1-AB32-08ADA2BC9AC7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5B8DD-954F-46A1-A6F3-22FF567BA3C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20207-7B59-4351-A5D4-1B9B3461B396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9B2A-46FE-479A-8DCA-A578455B3E1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05013-1C36-42A5-B783-48CB93847BC0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D14-9C6D-4363-8C09-0F91A5A8A3E8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1A7B-E3D8-431A-9F57-5176A566AA25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2819-A4F0-3EA7-56E7-EC9208E31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1"/>
            <a:ext cx="8442325" cy="96591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C6C15F-CF0C-E6CA-63F3-2DBDBA07C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20462"/>
            <a:ext cx="3535362" cy="5048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3EC12E2-AE27-16A8-3856-78B1DFC1AB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8624ABC-D34D-4AF7-A883-99EA0369156C}" type="datetime1">
              <a:rPr lang="en-US" smtClean="0"/>
              <a:t>7/18/2025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339DE8-868C-CBE7-663C-3C9785353A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Springboard, UK economics (1270 - 1870)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B7BA18-7176-A11F-6BA7-9C4B299F44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C6E0-2A19-415E-B6F2-594CF3CB3B1C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CA88-2BE0-4353-B23A-B81F94CA2A25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04930-2A40-4485-9015-446F5B967FDF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Economic Growth and Inequality in England and Great Britain (1270–1870)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5400" dirty="0"/>
              <a:t>From Plague to Prosperity: Who Benefited?</a:t>
            </a:r>
            <a:endParaRPr lang="en-US" sz="5400"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76E63-D9F6-B098-A21B-ADEFD00A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FD131-6BC9-4C29-8CCB-2ADFF7B846B8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DCAF-EEA7-FDCE-BCA9-EF8AC73C5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6BA8-FD88-2E68-8311-BD657789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3A2FE-37FA-EACA-DFE4-52A493DF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48306E-FD5E-5BD7-FB19-C2F2642D08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1" y="787974"/>
            <a:ext cx="8672586" cy="5665691"/>
          </a:xfrm>
        </p:spPr>
        <p:txBody>
          <a:bodyPr>
            <a:noAutofit/>
          </a:bodyPr>
          <a:lstStyle/>
          <a:p>
            <a:r>
              <a:rPr lang="en-US" sz="2800" b="1" dirty="0"/>
              <a:t>1450: Gains through death</a:t>
            </a:r>
          </a:p>
          <a:p>
            <a:pPr marL="800100" lvl="2" indent="0">
              <a:buNone/>
            </a:pPr>
            <a:r>
              <a:rPr lang="en-US" sz="2800" dirty="0"/>
              <a:t>(</a:t>
            </a:r>
            <a:r>
              <a:rPr lang="en-US" sz="2800" i="1" dirty="0"/>
              <a:t>Post-plague scarcity raised wages)</a:t>
            </a:r>
          </a:p>
          <a:p>
            <a:r>
              <a:rPr lang="en-US" sz="2800" b="1" dirty="0"/>
              <a:t>1870: Gains through delay &amp; exploitation</a:t>
            </a:r>
          </a:p>
          <a:p>
            <a:pPr marL="800100" lvl="2" indent="0">
              <a:buNone/>
            </a:pPr>
            <a:r>
              <a:rPr lang="en-US" sz="2800" i="1" dirty="0"/>
              <a:t>(Growth followed long industrial hardship)</a:t>
            </a:r>
          </a:p>
          <a:p>
            <a:r>
              <a:rPr lang="en-US" sz="2800" b="1" dirty="0"/>
              <a:t>Progress ≠ Prosperity</a:t>
            </a:r>
          </a:p>
          <a:p>
            <a:pPr marL="800100" lvl="2" indent="0">
              <a:buNone/>
            </a:pPr>
            <a:r>
              <a:rPr lang="en-US" sz="2800" i="1" dirty="0"/>
              <a:t>(Living standards rose only under strain)</a:t>
            </a:r>
          </a:p>
          <a:p>
            <a:r>
              <a:rPr lang="en-US" sz="2800" b="1" dirty="0"/>
              <a:t>Wealth via tragedy</a:t>
            </a:r>
          </a:p>
          <a:p>
            <a:pPr marL="800100" lvl="2" indent="0">
              <a:buNone/>
            </a:pPr>
            <a:r>
              <a:rPr lang="en-US" sz="2800" i="1" dirty="0"/>
              <a:t>(Either mortality or exploitation fueled improvement)</a:t>
            </a:r>
          </a:p>
          <a:p>
            <a:r>
              <a:rPr lang="en-US" sz="2800" b="1" dirty="0"/>
              <a:t>Question remains:</a:t>
            </a:r>
          </a:p>
          <a:p>
            <a:pPr marL="800100" lvl="2" indent="0">
              <a:buNone/>
            </a:pPr>
            <a:r>
              <a:rPr lang="en-US" sz="2800" i="1" dirty="0"/>
              <a:t>“Did death lift the poor, or did inequality hold them down?”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CEDF1-0B11-700C-B095-8DAF2FAE0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Conclusion – A Disturbing Reality</a:t>
            </a:r>
            <a:endParaRPr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8F0CC-42C4-F05F-1CEC-CD7CDE3D3F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0D53E5E-A0CA-4587-8780-7DF135C49BC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FB5C-0DA5-F007-4A40-D75A14BCB5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E1C43-55DD-F91E-E33E-13BD819E1D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4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0C53E2-0D48-3407-61BC-73B0EA7964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1700 = exponential growth.</a:t>
            </a:r>
          </a:p>
          <a:p>
            <a:r>
              <a:rPr lang="en-US" dirty="0"/>
              <a:t>Union Jack and Bank of England.</a:t>
            </a:r>
          </a:p>
          <a:p>
            <a:r>
              <a:rPr lang="en-US" dirty="0"/>
              <a:t>Unified internal market.</a:t>
            </a:r>
          </a:p>
          <a:p>
            <a:r>
              <a:rPr lang="en-US" dirty="0"/>
              <a:t>Public confidence.</a:t>
            </a:r>
          </a:p>
          <a:p>
            <a:r>
              <a:rPr lang="en-US" dirty="0"/>
              <a:t>Greater opportunities.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sz="2400" dirty="0"/>
              <a:t>Historical Foundations and Takeoff</a:t>
            </a:r>
          </a:p>
        </p:txBody>
      </p:sp>
      <p:pic>
        <p:nvPicPr>
          <p:cNvPr id="4" name="Picture 3" descr="population_vs_gd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5" y="1833956"/>
            <a:ext cx="4832321" cy="3190087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49DE06F-03FF-FF04-B13F-7920370F224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48A47C1-7B24-4E4D-BDA3-54AE20E960DA}" type="datetime1">
              <a:rPr lang="en-US" smtClean="0"/>
              <a:t>7/18/2025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7DD627E-CBD3-D3A7-9E0E-46B563AF96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58BEDB-2EB5-248D-AA0B-EC1B90E409D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BBE03-7B36-6846-39FB-8FB81CFC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35FA691-B05F-2C0F-0B77-7CE36C2644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Population and GDP tracked each other closely until 1750.</a:t>
            </a:r>
          </a:p>
          <a:p>
            <a:r>
              <a:rPr lang="en-US" dirty="0"/>
              <a:t>Early economic growth = fueled by more people.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80F843-7877-DA91-8C62-791658246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Extensive Growth Pre-1750</a:t>
            </a:r>
            <a:endParaRPr sz="2400" dirty="0"/>
          </a:p>
        </p:txBody>
      </p:sp>
      <p:pic>
        <p:nvPicPr>
          <p:cNvPr id="4" name="Picture 3" descr="population_vs_gdp.png">
            <a:extLst>
              <a:ext uri="{FF2B5EF4-FFF2-40B4-BE49-F238E27FC236}">
                <a16:creationId xmlns:a16="http://schemas.microsoft.com/office/drawing/2014/main" id="{956C187D-2451-572C-F4C8-D45D58548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295" y="1833956"/>
            <a:ext cx="4832321" cy="319008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A0294-531C-6026-381E-537498F2344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A27842E-C0B4-4D57-9940-625CFF11D24D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71A5C-D494-8923-ED64-65E0F687C0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1B316B-862F-0A1A-DBE2-9460CF812E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297DA-706A-0DC6-F24F-8E19D439B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97F4FC-FE11-EDC9-3135-9AA4AA153A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1750 = Industrial Revolution.</a:t>
            </a:r>
          </a:p>
          <a:p>
            <a:r>
              <a:rPr lang="en-US" dirty="0"/>
              <a:t>After 1750, GDP per capita = rise.</a:t>
            </a:r>
          </a:p>
          <a:p>
            <a:r>
              <a:rPr lang="en-US" dirty="0"/>
              <a:t>Productivity-driven growth.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B23952-CC83-53FB-6F1D-F5B99CB851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Industrial Revolution and Productivity Surge</a:t>
            </a:r>
            <a:endParaRPr sz="2400" dirty="0"/>
          </a:p>
        </p:txBody>
      </p:sp>
      <p:pic>
        <p:nvPicPr>
          <p:cNvPr id="3" name="Picture 2" descr="gdp_vs_gdp_per_capita.png">
            <a:extLst>
              <a:ext uri="{FF2B5EF4-FFF2-40B4-BE49-F238E27FC236}">
                <a16:creationId xmlns:a16="http://schemas.microsoft.com/office/drawing/2014/main" id="{47009580-AA42-AC9A-AF0B-EA912FB88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832" y="1865647"/>
            <a:ext cx="4764505" cy="31267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EF352-8BD0-FCDE-1F2C-0F43D5D794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DDDFDD5-A2D5-4E3E-AADF-4EFDD22FFB4F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D728C-BCB4-5063-A7AB-A5EA7E348B8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4B2EDCB-F4F8-BD8F-C062-7C68C802436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FD0A8-88C5-4C58-27A8-D768C99A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F23A12-A839-683C-AFD0-2B6DBD482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636043" cy="5665691"/>
          </a:xfrm>
        </p:spPr>
        <p:txBody>
          <a:bodyPr>
            <a:noAutofit/>
          </a:bodyPr>
          <a:lstStyle/>
          <a:p>
            <a:r>
              <a:rPr lang="en-US" sz="2800" dirty="0"/>
              <a:t>1350 = Black death.</a:t>
            </a:r>
          </a:p>
          <a:p>
            <a:r>
              <a:rPr lang="en-US" sz="2800" dirty="0"/>
              <a:t>1450 = Underpopulated. </a:t>
            </a:r>
          </a:p>
          <a:p>
            <a:r>
              <a:rPr lang="en-US" sz="2800" dirty="0"/>
              <a:t>Fewer workers + more assets = Leverage.</a:t>
            </a:r>
          </a:p>
          <a:p>
            <a:r>
              <a:rPr lang="en-US" sz="2800" dirty="0"/>
              <a:t>Post-1450: More people, lower wages.</a:t>
            </a:r>
          </a:p>
          <a:p>
            <a:r>
              <a:rPr lang="en-US" sz="2800" dirty="0"/>
              <a:t>Late 19</a:t>
            </a:r>
            <a:r>
              <a:rPr lang="en-US" sz="2800" baseline="30000" dirty="0"/>
              <a:t>th</a:t>
            </a:r>
            <a:r>
              <a:rPr lang="en-US" sz="2800" dirty="0"/>
              <a:t> century = equivalent real wages.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F1A9E-1835-0487-58A8-6C9E2FCA05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Labor, Plague, and Wages</a:t>
            </a:r>
            <a:endParaRPr sz="2400" dirty="0"/>
          </a:p>
        </p:txBody>
      </p:sp>
      <p:pic>
        <p:nvPicPr>
          <p:cNvPr id="4" name="Picture 3" descr="population_vs_real_wage.png">
            <a:extLst>
              <a:ext uri="{FF2B5EF4-FFF2-40B4-BE49-F238E27FC236}">
                <a16:creationId xmlns:a16="http://schemas.microsoft.com/office/drawing/2014/main" id="{718C646E-AAA4-76A9-4BD8-BA61CC5F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705" y="2046799"/>
            <a:ext cx="4812632" cy="319588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34476-EA8E-ACB4-8C55-32F1DB8D1A5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6802DC2-FF27-4BCA-85A5-090F1101A6C2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B352-7323-4D21-64C8-B5709120955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4BEF74-7E3E-3687-31E1-B1995201BCD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5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BDBB3-6F0E-E287-431A-7AC1F6A5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06AA09-BFB4-0E23-EA18-361AB2CD0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GDP soared 25X.</a:t>
            </a:r>
          </a:p>
          <a:p>
            <a:r>
              <a:rPr lang="en-US" sz="2800" dirty="0"/>
              <a:t>Wages barely moved.</a:t>
            </a:r>
          </a:p>
          <a:p>
            <a:r>
              <a:rPr lang="en-US" sz="2800" dirty="0"/>
              <a:t>1450 ≈ 1870 pay.</a:t>
            </a:r>
          </a:p>
          <a:p>
            <a:r>
              <a:rPr lang="en-US" sz="2800" dirty="0"/>
              <a:t>Wealth ≠ well-being.</a:t>
            </a:r>
          </a:p>
          <a:p>
            <a:r>
              <a:rPr lang="en-US" sz="2800" dirty="0"/>
              <a:t>Growth without gain.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4A330-313A-F762-63DD-E3845BECBF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A Disconnect Between Output and Wages</a:t>
            </a:r>
            <a:endParaRPr sz="2400" dirty="0"/>
          </a:p>
        </p:txBody>
      </p:sp>
      <p:pic>
        <p:nvPicPr>
          <p:cNvPr id="3" name="Picture 2" descr="Economics_indicators_key_years_1270_1870.png">
            <a:extLst>
              <a:ext uri="{FF2B5EF4-FFF2-40B4-BE49-F238E27FC236}">
                <a16:creationId xmlns:a16="http://schemas.microsoft.com/office/drawing/2014/main" id="{326467C3-6634-92F2-AD5F-53F63AA9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904" y="2095660"/>
            <a:ext cx="4766434" cy="3274596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A8E8E3F-78A7-0727-4EF5-5B99A1EE10B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44A47D-6A85-441B-BC3F-6C22DBD46D21}" type="datetime1">
              <a:rPr lang="en-US" smtClean="0"/>
              <a:t>7/18/2025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269240-800B-4C45-B2DD-57070AA7603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80E21B0-CFD6-EF0E-7569-0AD4772802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CB881-B4BA-A33E-BD71-FEB643ED7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A88D83-D632-FF62-0B6E-7C7B718835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1750: Divergence begins.</a:t>
            </a:r>
          </a:p>
          <a:p>
            <a:r>
              <a:rPr lang="en-US" sz="2800" dirty="0"/>
              <a:t>GDP surged fast.</a:t>
            </a:r>
          </a:p>
          <a:p>
            <a:r>
              <a:rPr lang="en-US" sz="2800" dirty="0"/>
              <a:t>Wages rose slower.</a:t>
            </a:r>
          </a:p>
          <a:p>
            <a:r>
              <a:rPr lang="en-US" sz="2800" dirty="0"/>
              <a:t>Capital outpaced labor.</a:t>
            </a:r>
          </a:p>
          <a:p>
            <a:r>
              <a:rPr lang="en-US" sz="2800" dirty="0"/>
              <a:t>Inequality gap widened.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1788E-1C00-A241-1C0B-3FEEDD579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Divergence and Inequality</a:t>
            </a:r>
            <a:endParaRPr sz="2400" dirty="0"/>
          </a:p>
        </p:txBody>
      </p:sp>
      <p:pic>
        <p:nvPicPr>
          <p:cNvPr id="4" name="Picture 3" descr="gdp_per_capita_vs_real_wage.png">
            <a:extLst>
              <a:ext uri="{FF2B5EF4-FFF2-40B4-BE49-F238E27FC236}">
                <a16:creationId xmlns:a16="http://schemas.microsoft.com/office/drawing/2014/main" id="{10E32AE0-1D15-8F8C-63D6-3B8DF4E3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854215"/>
            <a:ext cx="4770946" cy="314957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221FA-67B0-B0FF-03B7-21F15B242A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F5090C-A970-4D2A-8854-CEAF1BCCD338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076A1-16F9-3838-E634-8C08E19B34A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F796EF-8032-E1BE-CFAC-A758CE1364B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59C2-4667-F730-80B8-6F2454ABA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FE76E7-E126-E7EA-53C2-FCE4D7D3AB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536819" cy="5665691"/>
          </a:xfrm>
        </p:spPr>
        <p:txBody>
          <a:bodyPr>
            <a:noAutofit/>
          </a:bodyPr>
          <a:lstStyle/>
          <a:p>
            <a:r>
              <a:rPr lang="en-US" sz="2800" b="1" dirty="0"/>
              <a:t>1450–1700:</a:t>
            </a:r>
            <a:r>
              <a:rPr lang="en-US" sz="2800" dirty="0"/>
              <a:t> Wages fall, population rises.</a:t>
            </a:r>
          </a:p>
          <a:p>
            <a:r>
              <a:rPr lang="en-US" sz="2800" b="1" dirty="0"/>
              <a:t>Post-plague boom:</a:t>
            </a:r>
            <a:r>
              <a:rPr lang="en-US" sz="2800" dirty="0"/>
              <a:t> Fewer workers, higher pay.</a:t>
            </a:r>
          </a:p>
          <a:p>
            <a:r>
              <a:rPr lang="en-US" sz="2800" b="1" dirty="0"/>
              <a:t>Recovery era:</a:t>
            </a:r>
            <a:r>
              <a:rPr lang="en-US" sz="2800" dirty="0"/>
              <a:t> Labor surplus returns.</a:t>
            </a:r>
          </a:p>
          <a:p>
            <a:r>
              <a:rPr lang="en-US" sz="2800" b="1" dirty="0"/>
              <a:t>1450–1700:</a:t>
            </a:r>
            <a:r>
              <a:rPr lang="en-US" sz="2800" dirty="0"/>
              <a:t> Productivity stagnant.</a:t>
            </a:r>
          </a:p>
          <a:p>
            <a:r>
              <a:rPr lang="en-US" sz="2800" b="1" dirty="0"/>
              <a:t>Result:</a:t>
            </a:r>
            <a:r>
              <a:rPr lang="en-US" sz="2800" dirty="0"/>
              <a:t> Wages decline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44506-C737-6A85-6F75-05A8077F0A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Malthus Pressure</a:t>
            </a:r>
            <a:endParaRPr sz="2400" dirty="0"/>
          </a:p>
        </p:txBody>
      </p:sp>
      <p:pic>
        <p:nvPicPr>
          <p:cNvPr id="3" name="Picture 2" descr="population_vs_real_wage.png">
            <a:extLst>
              <a:ext uri="{FF2B5EF4-FFF2-40B4-BE49-F238E27FC236}">
                <a16:creationId xmlns:a16="http://schemas.microsoft.com/office/drawing/2014/main" id="{FEAF88F1-8899-EE70-9F7E-0DE329DA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844896"/>
            <a:ext cx="4770946" cy="316820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A3656-98E2-BF96-D56C-C9A180D403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95011092-B8AD-4B3B-9A96-BAD594C577CF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9BC90-6708-1354-9A5A-2671C58441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84C364-DFF6-5CC0-FECD-30FF62CF0E9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9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D2DE5-F4ED-0D02-A478-1F9DFD7E0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C390D0-FB77-2615-F4EA-6F5473E12D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900113"/>
            <a:ext cx="3677730" cy="5665691"/>
          </a:xfrm>
        </p:spPr>
        <p:txBody>
          <a:bodyPr>
            <a:noAutofit/>
          </a:bodyPr>
          <a:lstStyle/>
          <a:p>
            <a:endParaRPr lang="en-US" sz="2800" b="1" dirty="0"/>
          </a:p>
          <a:p>
            <a:r>
              <a:rPr lang="en-US" sz="2800" b="1" dirty="0"/>
              <a:t>1270-1870: GDP/population correlated</a:t>
            </a:r>
            <a:r>
              <a:rPr lang="en-US" sz="2800" dirty="0"/>
              <a:t>.</a:t>
            </a:r>
          </a:p>
          <a:p>
            <a:r>
              <a:rPr lang="en-US" sz="2800" b="1" dirty="0"/>
              <a:t>Post-1750: GDP/capita rises.</a:t>
            </a:r>
            <a:endParaRPr lang="en-US" sz="2800" dirty="0"/>
          </a:p>
          <a:p>
            <a:r>
              <a:rPr lang="en-US" sz="2800" b="1" dirty="0"/>
              <a:t>Entire period: Wages uncorrelated.</a:t>
            </a:r>
            <a:endParaRPr lang="en-US" sz="2800" dirty="0"/>
          </a:p>
          <a:p>
            <a:r>
              <a:rPr lang="en-US" sz="2800" b="1" dirty="0"/>
              <a:t>Growth ≠ well-being.</a:t>
            </a:r>
          </a:p>
          <a:p>
            <a:r>
              <a:rPr lang="en-US" sz="2800" b="1" dirty="0"/>
              <a:t>Matrix proves disconnection.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534D0-AE82-D37A-82EF-1975767BD1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096375" cy="900113"/>
          </a:xfrm>
        </p:spPr>
        <p:txBody>
          <a:bodyPr>
            <a:normAutofit/>
          </a:bodyPr>
          <a:lstStyle/>
          <a:p>
            <a:r>
              <a:rPr lang="en-US" sz="2400" dirty="0"/>
              <a:t>Correlation Analysis</a:t>
            </a:r>
            <a:endParaRPr sz="2400" dirty="0"/>
          </a:p>
        </p:txBody>
      </p:sp>
      <p:pic>
        <p:nvPicPr>
          <p:cNvPr id="4" name="Picture 3" descr="Correlation_matrix_economics_indicators_base1700.png">
            <a:extLst>
              <a:ext uri="{FF2B5EF4-FFF2-40B4-BE49-F238E27FC236}">
                <a16:creationId xmlns:a16="http://schemas.microsoft.com/office/drawing/2014/main" id="{8093719D-C5D8-ACF7-A41A-030B6F9F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92" y="1347485"/>
            <a:ext cx="4770946" cy="477094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9E813-9589-EAB7-A20C-15EE475D63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D45E694-EB22-4078-89F7-0730BABDB61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4BF70-57A4-D02A-1FE3-6838C73834D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26C6D33-C12D-7951-BAA6-FB8D6EE2C43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46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425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Economic Growth and Inequality in England and Great Britain (1270–1870)</vt:lpstr>
      <vt:lpstr>Historical Foundations and Takeoff</vt:lpstr>
      <vt:lpstr>Extensive Growth Pre-1750</vt:lpstr>
      <vt:lpstr>Industrial Revolution and Productivity Surge</vt:lpstr>
      <vt:lpstr>Labor, Plague, and Wages</vt:lpstr>
      <vt:lpstr>A Disconnect Between Output and Wages</vt:lpstr>
      <vt:lpstr>Divergence and Inequality</vt:lpstr>
      <vt:lpstr>Malthus Pressure</vt:lpstr>
      <vt:lpstr>Correlation Analysis</vt:lpstr>
      <vt:lpstr>Conclusion – A Disturbing Reality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Benoit Loze</dc:creator>
  <cp:keywords/>
  <dc:description>generated using python-pptx</dc:description>
  <cp:lastModifiedBy>Benoit Loze</cp:lastModifiedBy>
  <cp:revision>14</cp:revision>
  <dcterms:created xsi:type="dcterms:W3CDTF">2013-01-27T09:14:16Z</dcterms:created>
  <dcterms:modified xsi:type="dcterms:W3CDTF">2025-07-18T13:37:46Z</dcterms:modified>
  <cp:category/>
</cp:coreProperties>
</file>