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47B9E-DA94-4F02-97FD-865056B50E0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D2442-701F-47F8-8155-07CD09FFE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9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5710-7960-4FC8-9561-BD07CCEF1071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 Springboard, UK economics (1270 - 1870)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0033-DABA-4272-AA69-D87912AF271B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 Springboard, UK economics (1270 - 1870)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901D7-0858-462F-949A-E8BFC41ACCA5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 Springboard, UK economics (1270 - 1870)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8283-2D45-47E3-92C2-CCE1E9F357F3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 Springboard, UK economics (1270 - 1870)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2741-046A-45F0-85CF-E0AA61AC1BF5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 Springboard, UK economics (1270 - 1870)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03F0-78B0-4C9E-A971-04AD8148F30F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 Springboard, UK economics (1270 - 1870)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CDC-E9C2-451A-B363-F72597DEFA6B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 Springboard, UK economics (1270 - 1870)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1726-40AD-433A-9B7B-B45837E37A14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8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442819-A4F0-3EA7-56E7-EC9208E31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3" y="1"/>
            <a:ext cx="8442325" cy="965914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C6C15F-CF0C-E6CA-63F3-2DBDBA07C1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3" y="1120462"/>
            <a:ext cx="3535362" cy="5048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3EC12E2-AE27-16A8-3856-78B1DFC1AB4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107BFCE-4CB9-4B64-8C0B-3AAC3763CD68}" type="datetime1">
              <a:rPr lang="en-US" smtClean="0"/>
              <a:t>7/19/2025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3339DE8-868C-CBE7-663C-3C9785353A8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/>
              <a:t> Springboard, UK economics (1270 - 1870)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B7BA18-7176-A11F-6BA7-9C4B299F447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33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4411-852A-45DB-9474-547015C1AF25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 Springboard, UK economics (1270 - 1870)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98F1-456E-48E9-A5F6-9D135025578C}" type="datetime1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 Springboard, UK economics (1270 - 1870)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B398-9602-4CEB-AAF2-40D2019AAD90}" type="datetime1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 Springboard, UK economics (1270 - 1870)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C711-4288-47CC-B3EB-4ADEC68DB1C5}" type="datetime1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 Springboard, UK economics (1270 - 1870)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85831-9772-4B43-811D-62E21A4B7AFF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 Springboard, UK economics (1270 - 1870)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83"/>
            <a:ext cx="9144000" cy="1143000"/>
          </a:xfrm>
        </p:spPr>
        <p:txBody>
          <a:bodyPr>
            <a:normAutofit/>
          </a:bodyPr>
          <a:lstStyle/>
          <a:p>
            <a:r>
              <a:rPr sz="2400" dirty="0"/>
              <a:t>Capstone Two </a:t>
            </a:r>
            <a:r>
              <a:rPr lang="en-US" sz="2400" dirty="0"/>
              <a:t>Presentation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4684"/>
            <a:ext cx="8229600" cy="49814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300" dirty="0"/>
              <a:t>Can machine learning help cities cut through the red tape of building permits?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sz="2600" dirty="0"/>
              <a:t>Classifying Permit Types from San Francisco Building Permit Data Using Machine Learning</a:t>
            </a:r>
          </a:p>
          <a:p>
            <a:pPr marL="0" indent="0">
              <a:buNone/>
            </a:pPr>
            <a:r>
              <a:rPr sz="2600" dirty="0"/>
              <a:t>Benoit Loze </a:t>
            </a:r>
            <a:endParaRPr lang="en-US" sz="2600" dirty="0"/>
          </a:p>
          <a:p>
            <a:pPr marL="0" indent="0">
              <a:buNone/>
            </a:pPr>
            <a:r>
              <a:rPr sz="2600" dirty="0"/>
              <a:t>18/07/2025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B0BFF-888E-E1BB-A6CF-ACE31943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D129-C430-4EF4-9509-6A1D3E5CA4F8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D86AB-4E0F-9BB9-BEB0-75F03EC3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Capstone Two Presentation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F79BF-1096-59EA-4016-9D61FDF4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EED8F9-04E9-6837-9F8C-B07055A39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3" y="1147593"/>
            <a:ext cx="8466328" cy="5021432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Used multinomial logistic regression.</a:t>
            </a:r>
          </a:p>
          <a:p>
            <a:r>
              <a:rPr lang="en-US" sz="4000" dirty="0"/>
              <a:t>Bayesian optimization or Random search = same results.</a:t>
            </a:r>
          </a:p>
          <a:p>
            <a:r>
              <a:rPr lang="en-US" sz="4000" dirty="0"/>
              <a:t>Still misclassified many samples due to class imbalance.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E18EE-21D6-D60D-07A8-C8EE4F68F96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8F36D46-BF11-4C43-ACD5-4006AE93314D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1ACE9-BC5C-4636-5291-E6546BC8CD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dirty="0"/>
              <a:t> </a:t>
            </a:r>
          </a:p>
          <a:p>
            <a:r>
              <a:rPr lang="en-US" dirty="0"/>
              <a:t>Capstone Two Presentation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3BD18-038E-8CE7-1106-8CC8092392B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593"/>
            <a:ext cx="9144000" cy="1143000"/>
          </a:xfrm>
        </p:spPr>
        <p:txBody>
          <a:bodyPr>
            <a:normAutofit/>
          </a:bodyPr>
          <a:lstStyle/>
          <a:p>
            <a:r>
              <a:rPr sz="2800" dirty="0"/>
              <a:t>Logistic Regression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07237-B150-68FA-9679-B37942046A3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0371CB9-CCFD-4157-A9A6-CB20315AA8CC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A2742-C072-D991-9B9D-9805B27C78C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dirty="0"/>
              <a:t> </a:t>
            </a:r>
          </a:p>
          <a:p>
            <a:r>
              <a:rPr lang="en-US" dirty="0"/>
              <a:t>Capstone Two Presentation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5DAC7-E9E6-4160-DE6B-F7473FD57FC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sz="2800" dirty="0"/>
              <a:t>Logistic </a:t>
            </a:r>
            <a:r>
              <a:rPr lang="en-US" sz="2800" dirty="0"/>
              <a:t>Regression </a:t>
            </a:r>
            <a:r>
              <a:rPr sz="2800" dirty="0"/>
              <a:t>Confusion Matrix</a:t>
            </a:r>
          </a:p>
        </p:txBody>
      </p:sp>
      <p:pic>
        <p:nvPicPr>
          <p:cNvPr id="11" name="Picture 10" descr="A graph with numbers and labels&#10;&#10;AI-generated content may be incorrect.">
            <a:extLst>
              <a:ext uri="{FF2B5EF4-FFF2-40B4-BE49-F238E27FC236}">
                <a16:creationId xmlns:a16="http://schemas.microsoft.com/office/drawing/2014/main" id="{BFE3D016-54F6-35D2-36AE-ACC1DC27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778" y="1389378"/>
            <a:ext cx="5742444" cy="42854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F513C1-2D0D-7777-3ED3-919B724A7C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3" y="1156381"/>
            <a:ext cx="8452578" cy="5012644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Random Forest with Bayesian optimization yielded best performance.</a:t>
            </a:r>
          </a:p>
          <a:p>
            <a:r>
              <a:rPr lang="en-US" sz="4000" dirty="0"/>
              <a:t>Better balanced precision and recall.</a:t>
            </a:r>
          </a:p>
          <a:p>
            <a:r>
              <a:rPr lang="en-US" sz="4000" dirty="0"/>
              <a:t>Improved Class 7 prediction, fewer misclassifications.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842B0-2F11-5117-813F-E2681830110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B1EA50A-E589-410B-A740-D1DA46E1B051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12026-AB03-8B63-C1B5-12236682F5E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dirty="0"/>
              <a:t> </a:t>
            </a:r>
          </a:p>
          <a:p>
            <a:r>
              <a:rPr lang="en-US" dirty="0"/>
              <a:t>Capstone Two Presentation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5F77C-AD39-6A11-A676-D4F963DE1B0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3381"/>
            <a:ext cx="9144000" cy="1143000"/>
          </a:xfrm>
        </p:spPr>
        <p:txBody>
          <a:bodyPr>
            <a:normAutofit/>
          </a:bodyPr>
          <a:lstStyle/>
          <a:p>
            <a:r>
              <a:rPr sz="2800" dirty="0"/>
              <a:t>Random Forest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359AC-3630-B48A-285A-1C62CBACD2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BE845EF-F29E-4371-85F7-438049C5BF0F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EB2EB-0943-C98F-8903-B5930C74B7B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Capstone Two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527C8-7A31-C061-C890-65C9E4E20B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875"/>
            <a:ext cx="9144000" cy="1143000"/>
          </a:xfrm>
        </p:spPr>
        <p:txBody>
          <a:bodyPr>
            <a:normAutofit/>
          </a:bodyPr>
          <a:lstStyle/>
          <a:p>
            <a:r>
              <a:rPr sz="2800" dirty="0"/>
              <a:t>Random Forest </a:t>
            </a:r>
            <a:r>
              <a:rPr lang="en-US" sz="2800" dirty="0"/>
              <a:t>Confusion Matrix</a:t>
            </a:r>
            <a:endParaRPr sz="2800" dirty="0"/>
          </a:p>
        </p:txBody>
      </p:sp>
      <p:pic>
        <p:nvPicPr>
          <p:cNvPr id="11" name="Picture 10" descr="A graph with numbers and labels&#10;&#10;AI-generated content may be incorrect.">
            <a:extLst>
              <a:ext uri="{FF2B5EF4-FFF2-40B4-BE49-F238E27FC236}">
                <a16:creationId xmlns:a16="http://schemas.microsoft.com/office/drawing/2014/main" id="{74565A71-2C05-7412-7E92-BC58A1523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71" y="1286251"/>
            <a:ext cx="5032258" cy="42854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CADC64-57C9-6E5F-58ED-0FFD902CC1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" y="1143000"/>
            <a:ext cx="8339137" cy="5026025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Random Forest (Bayesian Optimization)</a:t>
            </a:r>
          </a:p>
          <a:p>
            <a:r>
              <a:rPr lang="en-US" sz="4000" dirty="0"/>
              <a:t>F1: 0.81, Precision: 0.79, Recall: 0.84</a:t>
            </a:r>
          </a:p>
          <a:p>
            <a:r>
              <a:rPr lang="en-US" sz="4000" dirty="0"/>
              <a:t>Best handling of class imbalance.</a:t>
            </a:r>
          </a:p>
          <a:p>
            <a:r>
              <a:rPr lang="en-US" sz="4000" dirty="0"/>
              <a:t>Robust across all permit types.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B9FB-30FD-338E-3F02-79E55C12494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74DB5CB-B70D-4BAF-9F60-427BEAA59009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75594-C0AD-CCA1-8D51-80BCE726720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dirty="0"/>
              <a:t> </a:t>
            </a:r>
          </a:p>
          <a:p>
            <a:r>
              <a:rPr lang="en-US" dirty="0"/>
              <a:t>Capstone Two Presentation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5540F-A2AD-3F4F-5629-A044838F7CE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sz="2800" dirty="0"/>
              <a:t>Final Model Selection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761A0-64DD-AEE5-0124-6917634AB2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" y="1143980"/>
            <a:ext cx="8339137" cy="5025045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Efficient pipeline designed to prevent leakage.</a:t>
            </a:r>
          </a:p>
          <a:p>
            <a:r>
              <a:rPr lang="en-US" sz="4000" dirty="0"/>
              <a:t>Models tested and evaluated across real-world constraints.</a:t>
            </a:r>
          </a:p>
          <a:p>
            <a:r>
              <a:rPr lang="en-US" sz="4000" dirty="0"/>
              <a:t>Outcome: Reliable automation of permit type classification using ML.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D7A29-7450-99CF-1A86-D27DD10D03B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39E84B8-5116-4B7B-8120-11A3FB9C2B42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BEEF6-EEB9-24F5-56BD-32A636DA7C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dirty="0"/>
              <a:t> </a:t>
            </a:r>
          </a:p>
          <a:p>
            <a:r>
              <a:rPr lang="en-US" dirty="0"/>
              <a:t>Capstone Two Presentation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B67AE-0881-059E-0B55-C0726767FC7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80"/>
            <a:ext cx="9144000" cy="1143000"/>
          </a:xfrm>
        </p:spPr>
        <p:txBody>
          <a:bodyPr>
            <a:normAutofit/>
          </a:bodyPr>
          <a:lstStyle/>
          <a:p>
            <a:r>
              <a:rPr sz="2800" dirty="0"/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7CCA20-9A35-6E1C-F28E-B1B9771DD8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2192" y="1156381"/>
            <a:ext cx="8448674" cy="5048563"/>
          </a:xfrm>
        </p:spPr>
        <p:txBody>
          <a:bodyPr/>
          <a:lstStyle/>
          <a:p>
            <a:endParaRPr lang="en-US" dirty="0"/>
          </a:p>
          <a:p>
            <a:r>
              <a:rPr lang="en-US" sz="3600" b="1" dirty="0"/>
              <a:t>Goal: </a:t>
            </a:r>
            <a:r>
              <a:rPr lang="en-US" sz="3600" dirty="0"/>
              <a:t>Classify SF building permit types using structured features.</a:t>
            </a:r>
          </a:p>
          <a:p>
            <a:r>
              <a:rPr lang="en-US" sz="3600" b="1" dirty="0"/>
              <a:t>Success Criteria: </a:t>
            </a:r>
            <a:r>
              <a:rPr lang="en-US" sz="3600" dirty="0"/>
              <a:t>≥80% accuracy.</a:t>
            </a:r>
          </a:p>
          <a:p>
            <a:r>
              <a:rPr lang="en-US" sz="3600" b="1" dirty="0"/>
              <a:t>Scope: </a:t>
            </a:r>
            <a:r>
              <a:rPr lang="en-US" sz="3600" dirty="0"/>
              <a:t>Supervised classification.</a:t>
            </a:r>
          </a:p>
          <a:p>
            <a:r>
              <a:rPr lang="en-US" sz="3600" b="1" dirty="0"/>
              <a:t>Constraints: </a:t>
            </a:r>
            <a:r>
              <a:rPr lang="en-US" sz="3600" dirty="0"/>
              <a:t>Missing data, class imbalance, feature engineering.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034D6-5C28-BA10-11A8-DE9734E2720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E9ACEE2-4F32-43B7-99AD-B7E23ED6AB93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FF1A1-D90D-DF11-6A65-68FA3C3D179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 </a:t>
            </a:r>
            <a:r>
              <a:rPr lang="en-US" dirty="0"/>
              <a:t>Capstone Two Presentation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84A69-0F68-8DAD-3DCE-D9C9A221DCC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3381"/>
            <a:ext cx="9144000" cy="1143000"/>
          </a:xfrm>
        </p:spPr>
        <p:txBody>
          <a:bodyPr>
            <a:normAutofit/>
          </a:bodyPr>
          <a:lstStyle/>
          <a:p>
            <a:r>
              <a:rPr sz="2800" dirty="0"/>
              <a:t>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085BD1-71E8-11EA-9644-BFCEE42B48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" y="1143000"/>
            <a:ext cx="8339137" cy="502602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600" dirty="0"/>
              <a:t>Reviewed dataset (2013–2018), removed high-null columns.</a:t>
            </a:r>
          </a:p>
          <a:p>
            <a:r>
              <a:rPr lang="en-US" sz="3600" dirty="0"/>
              <a:t>Imputed missing values.</a:t>
            </a:r>
          </a:p>
          <a:p>
            <a:r>
              <a:rPr lang="en-US" sz="3600" dirty="0"/>
              <a:t>Converted date types and fixed categorical features.</a:t>
            </a:r>
          </a:p>
          <a:p>
            <a:r>
              <a:rPr lang="en-US" sz="3600" dirty="0"/>
              <a:t>Saved cleaned CSV for next steps.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651B0-93A9-9A21-D6C2-68DD49F0D62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6F0308F-B896-4163-AC16-9D6103A00B9F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5DE23-1FFB-D1CF-7312-C91385FABF2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Capstone Two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1663E-0CF8-1FD1-5A85-97CE4862FD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sz="2800" dirty="0"/>
              <a:t>Data Wrangling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06E375-3F13-DA0A-5A82-C99795E45E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3" y="1490349"/>
            <a:ext cx="3633274" cy="4456689"/>
          </a:xfrm>
        </p:spPr>
        <p:txBody>
          <a:bodyPr>
            <a:normAutofit fontScale="92500"/>
          </a:bodyPr>
          <a:lstStyle/>
          <a:p>
            <a:r>
              <a:rPr lang="en-US" dirty="0"/>
              <a:t>Identified outliers in numeric features.</a:t>
            </a:r>
          </a:p>
          <a:p>
            <a:r>
              <a:rPr lang="en-US" dirty="0"/>
              <a:t>Visualized with boxplots and histograms.</a:t>
            </a:r>
          </a:p>
          <a:p>
            <a:r>
              <a:rPr lang="en-US" dirty="0"/>
              <a:t>Removed redundant features and logged partial duplicates.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7DCC2-E5BC-60BB-1E0D-B4F4A533A88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D4093C1-62DC-480D-B699-21A56204D547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73C6E-E093-B31C-F957-C4C3BB5063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 </a:t>
            </a:r>
            <a:r>
              <a:rPr lang="en-US" dirty="0"/>
              <a:t>Capstone Two Presentation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F5A73-B4DC-7A05-5D93-84EB7325E8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9144000" cy="1143000"/>
          </a:xfrm>
        </p:spPr>
        <p:txBody>
          <a:bodyPr>
            <a:normAutofit/>
          </a:bodyPr>
          <a:lstStyle/>
          <a:p>
            <a:r>
              <a:rPr sz="2800" dirty="0"/>
              <a:t>Outliers and Redundancies</a:t>
            </a:r>
          </a:p>
        </p:txBody>
      </p:sp>
      <p:pic>
        <p:nvPicPr>
          <p:cNvPr id="11" name="Picture 10" descr="A screenshot of a graph&#10;&#10;AI-generated content may be incorrect.">
            <a:extLst>
              <a:ext uri="{FF2B5EF4-FFF2-40B4-BE49-F238E27FC236}">
                <a16:creationId xmlns:a16="http://schemas.microsoft.com/office/drawing/2014/main" id="{374C6B05-EDBF-D61B-DDEF-C324FA47F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937" y="1525948"/>
            <a:ext cx="4757427" cy="42601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DA8C6B-9884-0C2B-8DA6-4FCE144869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3" y="1143000"/>
            <a:ext cx="3535362" cy="50260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Normalized skewed variables with log1p.</a:t>
            </a:r>
          </a:p>
          <a:p>
            <a:r>
              <a:rPr lang="en-US" dirty="0"/>
              <a:t>Split data by high-rise vs low-rise.</a:t>
            </a:r>
          </a:p>
          <a:p>
            <a:r>
              <a:rPr lang="en-US" dirty="0"/>
              <a:t>Feature significance tested (p&lt;0.05).</a:t>
            </a:r>
          </a:p>
          <a:p>
            <a:r>
              <a:rPr lang="en-US" dirty="0"/>
              <a:t>Dropped collinear features to improve model reliability.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17D22-8C60-B411-CB5D-2D27B810122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72FC549-7C9C-4945-9AA9-2F60D217174B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0BAFE-C7F2-067E-B606-3D81718C1D3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Capstone Two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178ED-852D-8A93-8C79-E337CC04753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sz="2800" dirty="0"/>
              <a:t>EDA Overview</a:t>
            </a:r>
          </a:p>
        </p:txBody>
      </p:sp>
      <p:pic>
        <p:nvPicPr>
          <p:cNvPr id="11" name="Picture 10" descr="A group of green and black graphs&#10;&#10;AI-generated content may be incorrect.">
            <a:extLst>
              <a:ext uri="{FF2B5EF4-FFF2-40B4-BE49-F238E27FC236}">
                <a16:creationId xmlns:a16="http://schemas.microsoft.com/office/drawing/2014/main" id="{91339777-A5A5-636A-D153-F1C24E437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149" y="1760048"/>
            <a:ext cx="4873188" cy="35318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9094C5-9CEC-3C6E-9057-FC6EF9064E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" y="1152347"/>
            <a:ext cx="4006157" cy="501667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Explored distributions of categorical variables.</a:t>
            </a:r>
          </a:p>
          <a:p>
            <a:r>
              <a:rPr lang="en-US" dirty="0"/>
              <a:t>Saved for next stages.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54C12-CAC5-135E-C1EC-C4A11617457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05E986B-7F8C-43D5-BB89-FC17EF4DEBC1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C4764-095A-538F-EA20-3EE25DD0F3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dirty="0"/>
              <a:t> </a:t>
            </a:r>
          </a:p>
          <a:p>
            <a:r>
              <a:rPr lang="en-US" dirty="0"/>
              <a:t>Capstone Two Presentation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8A4DE-AE67-2E3D-AAA8-CDC4F8F1280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347"/>
            <a:ext cx="9144000" cy="1143000"/>
          </a:xfrm>
        </p:spPr>
        <p:txBody>
          <a:bodyPr>
            <a:normAutofit/>
          </a:bodyPr>
          <a:lstStyle/>
          <a:p>
            <a:r>
              <a:rPr sz="2800" dirty="0"/>
              <a:t>Categorical Analysis</a:t>
            </a:r>
          </a:p>
        </p:txBody>
      </p:sp>
      <p:pic>
        <p:nvPicPr>
          <p:cNvPr id="11" name="Picture 10" descr="A screenshot of a graph&#10;&#10;AI-generated content may be incorrect.">
            <a:extLst>
              <a:ext uri="{FF2B5EF4-FFF2-40B4-BE49-F238E27FC236}">
                <a16:creationId xmlns:a16="http://schemas.microsoft.com/office/drawing/2014/main" id="{BD22EBC0-E855-5C5A-FD27-68550E2DF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181" y="1277886"/>
            <a:ext cx="3061283" cy="4952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164D41-C8E8-9BA5-6108-00B2DDEAD5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3" y="1158853"/>
            <a:ext cx="3535362" cy="5010172"/>
          </a:xfrm>
        </p:spPr>
        <p:txBody>
          <a:bodyPr>
            <a:normAutofit fontScale="92500"/>
          </a:bodyPr>
          <a:lstStyle/>
          <a:p>
            <a:r>
              <a:rPr lang="en-US" dirty="0"/>
              <a:t>Handled class imbalance</a:t>
            </a:r>
          </a:p>
          <a:p>
            <a:r>
              <a:rPr lang="en-US" dirty="0"/>
              <a:t>Encoded features per model type.</a:t>
            </a:r>
          </a:p>
          <a:p>
            <a:r>
              <a:rPr lang="en-US" dirty="0"/>
              <a:t>Scaled data for regression models.</a:t>
            </a:r>
          </a:p>
          <a:p>
            <a:r>
              <a:rPr lang="en-US" dirty="0"/>
              <a:t>Ensured no data leakage throughout pipeline.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298E2-C998-5174-D6FB-183A4176F68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87D8954-0C83-4552-BF47-A7361473A377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C4383-9F34-741F-7A5D-1AF80D6E976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 </a:t>
            </a:r>
            <a:r>
              <a:rPr lang="en-US" dirty="0"/>
              <a:t>Capstone Two Presentation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9C801-864F-D30D-062B-1BCA43BB0E0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74" y="15853"/>
            <a:ext cx="9137125" cy="1143000"/>
          </a:xfrm>
        </p:spPr>
        <p:txBody>
          <a:bodyPr>
            <a:normAutofit/>
          </a:bodyPr>
          <a:lstStyle/>
          <a:p>
            <a:r>
              <a:rPr sz="2800" dirty="0"/>
              <a:t>Data Preprocessing</a:t>
            </a:r>
          </a:p>
        </p:txBody>
      </p:sp>
      <p:pic>
        <p:nvPicPr>
          <p:cNvPr id="11" name="Picture 10" descr="A graph with blue squares&#10;&#10;AI-generated content may be incorrect.">
            <a:extLst>
              <a:ext uri="{FF2B5EF4-FFF2-40B4-BE49-F238E27FC236}">
                <a16:creationId xmlns:a16="http://schemas.microsoft.com/office/drawing/2014/main" id="{6205C537-C087-37C8-4271-3532AD572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694" y="1794667"/>
            <a:ext cx="4991386" cy="32686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819CC2-468C-199D-CEA5-DB1DFD4358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" y="1149506"/>
            <a:ext cx="8576332" cy="5019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3600" dirty="0"/>
              <a:t>Severe imbalance: Class 7 ≈ 90%.</a:t>
            </a:r>
          </a:p>
          <a:p>
            <a:r>
              <a:rPr lang="en-US" sz="3600" dirty="0"/>
              <a:t>Stratified data split ensured class representation.</a:t>
            </a:r>
          </a:p>
          <a:p>
            <a:r>
              <a:rPr lang="en-US" sz="3600" dirty="0"/>
              <a:t>Used </a:t>
            </a:r>
            <a:r>
              <a:rPr lang="en-US" sz="3600" dirty="0" err="1"/>
              <a:t>class_weight</a:t>
            </a:r>
            <a:r>
              <a:rPr lang="en-US" sz="3600" dirty="0"/>
              <a:t> for rebalancing during model training.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E6D01-B77F-95A9-797D-FF9EF741C58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0AEC0F6-BD2C-4F56-A9DF-66FAF94B8504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A900A-9B40-1729-4E3F-6483F80F182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dirty="0"/>
              <a:t> </a:t>
            </a:r>
          </a:p>
          <a:p>
            <a:r>
              <a:rPr lang="en-US" dirty="0"/>
              <a:t>Capstone Two Presentation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99480-E2EB-E81E-E673-C6614972B9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506"/>
            <a:ext cx="9144000" cy="1143000"/>
          </a:xfrm>
        </p:spPr>
        <p:txBody>
          <a:bodyPr>
            <a:normAutofit/>
          </a:bodyPr>
          <a:lstStyle/>
          <a:p>
            <a:r>
              <a:rPr sz="2800" dirty="0"/>
              <a:t>Target Imbalance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7D0594-5474-6108-E99C-300CDC7B7F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3" y="1143000"/>
            <a:ext cx="8452578" cy="50260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3600" dirty="0"/>
              <a:t>Tested Logistic Regression and Random Forest.</a:t>
            </a:r>
          </a:p>
          <a:p>
            <a:r>
              <a:rPr lang="en-US" sz="3600" dirty="0"/>
              <a:t>Evaluated via precision, recall, F1 score, confusion matrix.</a:t>
            </a:r>
          </a:p>
          <a:p>
            <a:r>
              <a:rPr lang="en-US" sz="3600" dirty="0"/>
              <a:t>Avoided misleading accuracy metric.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EF98-85FA-21D6-0302-3DB85D17704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907DC34-38D9-4CDD-90E7-8D03015BE192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7A618-BF00-489D-8F57-E21D84EB55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dirty="0"/>
              <a:t> </a:t>
            </a:r>
          </a:p>
          <a:p>
            <a:r>
              <a:rPr lang="en-US" dirty="0"/>
              <a:t>Capstone Two Presentation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307D8-EEA8-84C2-CECA-9C490218CC8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sz="2800" dirty="0"/>
              <a:t>Modeling Approach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446</Words>
  <Application>Microsoft Office PowerPoint</Application>
  <PresentationFormat>On-screen Show (4:3)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Calibri</vt:lpstr>
      <vt:lpstr>Office Theme</vt:lpstr>
      <vt:lpstr>Capstone Two Presentation</vt:lpstr>
      <vt:lpstr>Problem Statement</vt:lpstr>
      <vt:lpstr>Data Wrangling</vt:lpstr>
      <vt:lpstr>Outliers and Redundancies</vt:lpstr>
      <vt:lpstr>EDA Overview</vt:lpstr>
      <vt:lpstr>Categorical Analysis</vt:lpstr>
      <vt:lpstr>Data Preprocessing</vt:lpstr>
      <vt:lpstr>Target Imbalance</vt:lpstr>
      <vt:lpstr>Modeling Approach</vt:lpstr>
      <vt:lpstr>Logistic Regression</vt:lpstr>
      <vt:lpstr>Logistic Regression Confusion Matrix</vt:lpstr>
      <vt:lpstr>Random Forest</vt:lpstr>
      <vt:lpstr>Random Forest Confusion Matrix</vt:lpstr>
      <vt:lpstr>Final Model Selection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Benoit Loze</dc:creator>
  <cp:keywords/>
  <dc:description>generated using python-pptx</dc:description>
  <cp:lastModifiedBy>Benoit Loze</cp:lastModifiedBy>
  <cp:revision>8</cp:revision>
  <dcterms:created xsi:type="dcterms:W3CDTF">2013-01-27T09:14:16Z</dcterms:created>
  <dcterms:modified xsi:type="dcterms:W3CDTF">2025-07-19T03:39:51Z</dcterms:modified>
  <cp:category/>
</cp:coreProperties>
</file>