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1858" y="8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a:t>Hypothesis: </a:t>
            </a:r>
            <a:r>
              <a:rPr lang="en-AU" sz="1200" b="0" i="1" u="none" strike="noStrike" cap="none">
                <a:solidFill>
                  <a:srgbClr val="000000"/>
                </a:solidFill>
                <a:latin typeface="Arial"/>
                <a:ea typeface="Arial"/>
                <a:cs typeface="Arial"/>
                <a:sym typeface="Arial"/>
              </a:rPr>
              <a:t>Create a Hypothesis with an emphasis on SMART principles. </a:t>
            </a:r>
            <a:r>
              <a:rPr lang="en-AU" sz="1200" b="1" i="1" u="none" strike="noStrike" cap="none">
                <a:solidFill>
                  <a:srgbClr val="000000"/>
                </a:solidFill>
                <a:latin typeface="Arial"/>
                <a:ea typeface="Arial"/>
                <a:cs typeface="Arial"/>
                <a:sym typeface="Arial"/>
              </a:rPr>
              <a:t>(</a:t>
            </a:r>
            <a:r>
              <a:rPr lang="en-AU" sz="1200" b="1" i="1"/>
              <a:t>S – Specific, M – Measurable, A – Achievable, R – Realistic, T – Timebound). </a:t>
            </a:r>
            <a:r>
              <a:rPr lang="en-AU" sz="1200" b="0" i="0"/>
              <a:t>If you cannot do this, you </a:t>
            </a:r>
            <a:r>
              <a:rPr lang="en-AU" sz="1200" b="1" i="0"/>
              <a:t>do not</a:t>
            </a:r>
            <a:r>
              <a:rPr lang="en-AU" sz="1200" b="0" i="0"/>
              <a:t> have a good grasp on the business problem.</a:t>
            </a:r>
            <a:endParaRPr b="1"/>
          </a:p>
          <a:p>
            <a:pPr marL="0" lvl="0" indent="0" algn="l" rtl="0">
              <a:lnSpc>
                <a:spcPct val="100000"/>
              </a:lnSpc>
              <a:spcBef>
                <a:spcPts val="0"/>
              </a:spcBef>
              <a:spcAft>
                <a:spcPts val="0"/>
              </a:spcAft>
              <a:buSzPts val="1400"/>
              <a:buNone/>
            </a:pPr>
            <a:endParaRPr/>
          </a:p>
          <a:p>
            <a:pPr marL="0" marR="0" lvl="0" indent="0" algn="l" rtl="0">
              <a:lnSpc>
                <a:spcPct val="100000"/>
              </a:lnSpc>
              <a:spcBef>
                <a:spcPts val="0"/>
              </a:spcBef>
              <a:spcAft>
                <a:spcPts val="0"/>
              </a:spcAft>
              <a:buClr>
                <a:srgbClr val="000000"/>
              </a:buClr>
              <a:buSzPts val="1400"/>
              <a:buFont typeface="Arial"/>
              <a:buNone/>
            </a:pPr>
            <a:r>
              <a:rPr lang="en-AU" b="1"/>
              <a:t>Context: </a:t>
            </a:r>
            <a:r>
              <a:rPr lang="en-AU" sz="1200"/>
              <a:t>With context, we have </a:t>
            </a:r>
            <a:r>
              <a:rPr lang="en-AU" sz="1200" b="1" u="sng"/>
              <a:t>clearly identified the problem at hand </a:t>
            </a:r>
            <a:r>
              <a:rPr lang="en-AU" sz="1200"/>
              <a:t>and have elucidated on how our initiative may solve this problem, alongside the commercial implications this will have on the business. </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r>
              <a:rPr lang="en-AU" b="1"/>
              <a:t>Criteria for Success</a:t>
            </a:r>
            <a:r>
              <a:rPr lang="en-AU" b="0"/>
              <a:t>: Clearly defining the criteria for success ensures that the scope of your work is clearly defined and understood. Otherwise, if this isn’t defined – your work will never end which will result in mismatched expectations.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Scope of Solution Space: </a:t>
            </a:r>
            <a:r>
              <a:rPr lang="en-AU" b="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Constraints within Solution Space: </a:t>
            </a:r>
            <a:r>
              <a:rPr lang="en-AU" b="0"/>
              <a:t>Looking forward, what are the foreseeable problems we are likely to encounter? Could this be stakeholder resistance? Could this be we don’t have access to the right data? </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Stakeholders to provide key insight: </a:t>
            </a:r>
            <a:r>
              <a:rPr lang="en-AU" b="0"/>
              <a:t>Who are the people I need to speak to, to get the answers I need for my data analysis?</a:t>
            </a:r>
            <a:endParaRPr/>
          </a:p>
          <a:p>
            <a:pPr marL="0" lvl="0" indent="0" algn="l" rtl="0">
              <a:lnSpc>
                <a:spcPct val="100000"/>
              </a:lnSpc>
              <a:spcBef>
                <a:spcPts val="0"/>
              </a:spcBef>
              <a:spcAft>
                <a:spcPts val="0"/>
              </a:spcAft>
              <a:buSzPts val="1400"/>
              <a:buNone/>
            </a:pPr>
            <a:endParaRPr b="0"/>
          </a:p>
          <a:p>
            <a:pPr marL="0" lvl="0" indent="0" algn="l" rtl="0">
              <a:lnSpc>
                <a:spcPct val="100000"/>
              </a:lnSpc>
              <a:spcBef>
                <a:spcPts val="0"/>
              </a:spcBef>
              <a:spcAft>
                <a:spcPts val="0"/>
              </a:spcAft>
              <a:buSzPts val="1400"/>
              <a:buNone/>
            </a:pPr>
            <a:r>
              <a:rPr lang="en-AU" b="1"/>
              <a:t>What key data sources are required</a:t>
            </a:r>
            <a:r>
              <a:rPr lang="en-AU" b="0"/>
              <a:t>?</a:t>
            </a:r>
            <a:endParaRPr/>
          </a:p>
          <a:p>
            <a:pPr marL="0" lvl="0" indent="0" algn="l" rtl="0">
              <a:lnSpc>
                <a:spcPct val="100000"/>
              </a:lnSpc>
              <a:spcBef>
                <a:spcPts val="0"/>
              </a:spcBef>
              <a:spcAft>
                <a:spcPts val="0"/>
              </a:spcAft>
              <a:buSzPts val="1400"/>
              <a:buNone/>
            </a:pPr>
            <a:r>
              <a:rPr lang="en-AU" b="0"/>
              <a:t>Based off my discussions with the key stakeholders – can we clearly list out all the data sources we need so we can make a highly targeted request as opposed to a scatter-gun approach where we ask for a bit of everything?</a:t>
            </a:r>
            <a:endParaRPr/>
          </a:p>
          <a:p>
            <a:pPr marL="0" lvl="0" indent="0" algn="l" rtl="0">
              <a:lnSpc>
                <a:spcPct val="100000"/>
              </a:lnSpc>
              <a:spcBef>
                <a:spcPts val="0"/>
              </a:spcBef>
              <a:spcAft>
                <a:spcPts val="0"/>
              </a:spcAft>
              <a:buSzPts val="1400"/>
              <a:buNone/>
            </a:pPr>
            <a:endParaRPr b="1"/>
          </a:p>
          <a:p>
            <a:pPr marL="0" lvl="0" indent="0" algn="l" rtl="0">
              <a:lnSpc>
                <a:spcPct val="100000"/>
              </a:lnSpc>
              <a:spcBef>
                <a:spcPts val="0"/>
              </a:spcBef>
              <a:spcAft>
                <a:spcPts val="0"/>
              </a:spcAft>
              <a:buSzPts val="1400"/>
              <a:buNone/>
            </a:pP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137949" y="1598707"/>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99989"/>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36162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36482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Constraints within solution space</a:t>
            </a:r>
            <a:endParaRPr sz="1400" b="0" i="0" u="none" strike="noStrike" cap="none" dirty="0">
              <a:solidFill>
                <a:srgbClr val="000000"/>
              </a:solidFill>
              <a:latin typeface="Arial"/>
              <a:ea typeface="Arial"/>
              <a:cs typeface="Arial"/>
              <a:sym typeface="Arial"/>
            </a:endParaRPr>
          </a:p>
        </p:txBody>
      </p:sp>
      <p:sp>
        <p:nvSpPr>
          <p:cNvPr id="26" name="Google Shape;26;p1"/>
          <p:cNvSpPr/>
          <p:nvPr/>
        </p:nvSpPr>
        <p:spPr>
          <a:xfrm>
            <a:off x="4668375" y="44865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7" name="Google Shape;27;p1"/>
          <p:cNvSpPr/>
          <p:nvPr/>
        </p:nvSpPr>
        <p:spPr>
          <a:xfrm>
            <a:off x="218936" y="3940521"/>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01195" y="3972577"/>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45186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31" name="Google Shape;31;p1"/>
          <p:cNvSpPr/>
          <p:nvPr/>
        </p:nvSpPr>
        <p:spPr>
          <a:xfrm>
            <a:off x="4668375" y="515963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5050634" y="519169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dirty="0">
                <a:solidFill>
                  <a:schemeClr val="dk1"/>
                </a:solidFill>
              </a:rPr>
              <a:t>Key</a:t>
            </a:r>
            <a:r>
              <a:rPr lang="en-AU" sz="1428" b="0" i="0" u="none" strike="noStrike" cap="none" dirty="0">
                <a:solidFill>
                  <a:schemeClr val="dk1"/>
                </a:solidFill>
                <a:latin typeface="Arial"/>
                <a:ea typeface="Arial"/>
                <a:cs typeface="Arial"/>
                <a:sym typeface="Arial"/>
              </a:rPr>
              <a:t> data sources </a:t>
            </a:r>
            <a:endParaRPr sz="1400" b="0" i="0" u="none" strike="noStrike" cap="none" dirty="0">
              <a:solidFill>
                <a:srgbClr val="000000"/>
              </a:solidFill>
              <a:latin typeface="Arial"/>
              <a:ea typeface="Arial"/>
              <a:cs typeface="Arial"/>
              <a:sym typeface="Arial"/>
            </a:endParaRPr>
          </a:p>
        </p:txBody>
      </p:sp>
      <p:sp>
        <p:nvSpPr>
          <p:cNvPr id="34" name="Google Shape;34;p1"/>
          <p:cNvSpPr txBox="1"/>
          <p:nvPr/>
        </p:nvSpPr>
        <p:spPr>
          <a:xfrm>
            <a:off x="143108" y="1964975"/>
            <a:ext cx="4324418" cy="16901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As recent events and elections might have illustrate, what is called “fake news”, or misinformation, can have an important impact on political, social, and economic life. Indeed, beyond the aspect of freedom of speech, their impact may often be negative, biased, wrong, and unfair. Therefore, being able to detect them to avoid their spread or simply tehri consideration could help to restore more meaningful debates. This project focuses on classifying news articles as fake or real using NLP. By analyzing textual content and headlines, the model will identify linguistic patterns associated with misinformation.</a:t>
            </a:r>
            <a:endParaRPr dirty="0"/>
          </a:p>
        </p:txBody>
      </p:sp>
      <p:sp>
        <p:nvSpPr>
          <p:cNvPr id="35" name="Google Shape;35;p1"/>
          <p:cNvSpPr txBox="1"/>
          <p:nvPr/>
        </p:nvSpPr>
        <p:spPr>
          <a:xfrm>
            <a:off x="143108" y="4295510"/>
            <a:ext cx="4324418" cy="19615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i="0" u="none" strike="noStrike" cap="none" dirty="0">
                <a:solidFill>
                  <a:srgbClr val="000000"/>
                </a:solidFill>
                <a:latin typeface="Arial"/>
                <a:ea typeface="Arial"/>
                <a:cs typeface="Arial"/>
                <a:sym typeface="Arial"/>
              </a:rPr>
              <a:t>Completion of the Data Science Method (DSM) steps and their outputs, which are:</a:t>
            </a:r>
          </a:p>
          <a:p>
            <a:pPr marL="171450" lvl="4" indent="-171450">
              <a:buFont typeface="Courier New" panose="02070309020205020404" pitchFamily="49" charset="0"/>
              <a:buChar char="o"/>
            </a:pPr>
            <a:r>
              <a:rPr lang="en-US" sz="1071" b="1" i="0" u="none" strike="noStrike" cap="none" dirty="0">
                <a:solidFill>
                  <a:srgbClr val="000000"/>
                </a:solidFill>
                <a:latin typeface="Arial"/>
                <a:ea typeface="Arial"/>
                <a:cs typeface="Arial"/>
                <a:sym typeface="Arial"/>
              </a:rPr>
              <a:t>Problem identification.</a:t>
            </a:r>
          </a:p>
          <a:p>
            <a:pPr marL="171450" lvl="4" indent="-171450">
              <a:buFont typeface="Courier New" panose="02070309020205020404" pitchFamily="49" charset="0"/>
              <a:buChar char="o"/>
            </a:pPr>
            <a:r>
              <a:rPr lang="en-US" sz="1071" b="1" i="0" u="none" strike="noStrike" cap="none" dirty="0">
                <a:solidFill>
                  <a:srgbClr val="000000"/>
                </a:solidFill>
                <a:latin typeface="Arial"/>
                <a:ea typeface="Arial"/>
                <a:cs typeface="Arial"/>
                <a:sym typeface="Arial"/>
              </a:rPr>
              <a:t>Data wrangling.</a:t>
            </a:r>
          </a:p>
          <a:p>
            <a:pPr marL="171450" lvl="4" indent="-171450">
              <a:buFont typeface="Courier New" panose="02070309020205020404" pitchFamily="49" charset="0"/>
              <a:buChar char="o"/>
            </a:pPr>
            <a:r>
              <a:rPr lang="en-US" sz="1071" b="1" i="0" u="none" strike="noStrike" cap="none" dirty="0">
                <a:solidFill>
                  <a:srgbClr val="000000"/>
                </a:solidFill>
                <a:latin typeface="Arial"/>
                <a:ea typeface="Arial"/>
                <a:cs typeface="Arial"/>
                <a:sym typeface="Arial"/>
              </a:rPr>
              <a:t>Exploratory data analysis (EDA).</a:t>
            </a:r>
          </a:p>
          <a:p>
            <a:pPr marL="171450" lvl="4" indent="-171450">
              <a:buFont typeface="Courier New" panose="02070309020205020404" pitchFamily="49" charset="0"/>
              <a:buChar char="o"/>
            </a:pPr>
            <a:r>
              <a:rPr lang="en-US" sz="1071" b="1" i="0" u="none" strike="noStrike" cap="none" dirty="0">
                <a:solidFill>
                  <a:srgbClr val="000000"/>
                </a:solidFill>
                <a:latin typeface="Arial"/>
                <a:ea typeface="Arial"/>
                <a:cs typeface="Arial"/>
                <a:sym typeface="Arial"/>
              </a:rPr>
              <a:t>Pre-processing and training data development.</a:t>
            </a:r>
          </a:p>
          <a:p>
            <a:pPr marL="171450" lvl="4" indent="-171450">
              <a:buFont typeface="Courier New" panose="02070309020205020404" pitchFamily="49" charset="0"/>
              <a:buChar char="o"/>
            </a:pPr>
            <a:r>
              <a:rPr lang="en-US" sz="1071" b="1" i="0" u="none" strike="noStrike" cap="none" dirty="0">
                <a:solidFill>
                  <a:srgbClr val="000000"/>
                </a:solidFill>
                <a:latin typeface="Arial"/>
                <a:ea typeface="Arial"/>
                <a:cs typeface="Arial"/>
                <a:sym typeface="Arial"/>
              </a:rPr>
              <a:t>Modelling.</a:t>
            </a:r>
          </a:p>
          <a:p>
            <a:pPr marL="171450" lvl="4" indent="-171450">
              <a:buFont typeface="Courier New" panose="02070309020205020404" pitchFamily="49" charset="0"/>
              <a:buChar char="o"/>
            </a:pPr>
            <a:r>
              <a:rPr lang="en-US" sz="1071" b="1" i="0" u="none" strike="noStrike" cap="none" dirty="0">
                <a:solidFill>
                  <a:srgbClr val="000000"/>
                </a:solidFill>
                <a:latin typeface="Arial"/>
                <a:ea typeface="Arial"/>
                <a:cs typeface="Arial"/>
                <a:sym typeface="Arial"/>
              </a:rPr>
              <a:t>Documentation (report and presentation).</a:t>
            </a:r>
          </a:p>
          <a:p>
            <a:pPr marL="0" marR="0" lvl="0" indent="0" algn="l" rtl="0">
              <a:lnSpc>
                <a:spcPct val="100000"/>
              </a:lnSpc>
              <a:spcBef>
                <a:spcPts val="0"/>
              </a:spcBef>
              <a:spcAft>
                <a:spcPts val="0"/>
              </a:spcAft>
              <a:buNone/>
            </a:pPr>
            <a:endParaRPr lang="en-US" sz="1071" b="1" i="0" u="none" strike="noStrike" cap="none" dirty="0">
              <a:solidFill>
                <a:srgbClr val="000000"/>
              </a:solidFill>
              <a:latin typeface="Arial"/>
              <a:ea typeface="Arial"/>
              <a:cs typeface="Arial"/>
              <a:sym typeface="Arial"/>
            </a:endParaRPr>
          </a:p>
          <a:p>
            <a:pPr lvl="0"/>
            <a:r>
              <a:rPr lang="en-US" sz="1071" b="1" dirty="0"/>
              <a:t>A model that classifies fake vs real with ≥85% F1-score on test data.</a:t>
            </a:r>
          </a:p>
        </p:txBody>
      </p:sp>
      <p:sp>
        <p:nvSpPr>
          <p:cNvPr id="37" name="Google Shape;37;p1"/>
          <p:cNvSpPr txBox="1"/>
          <p:nvPr/>
        </p:nvSpPr>
        <p:spPr>
          <a:xfrm>
            <a:off x="4558232" y="3962020"/>
            <a:ext cx="4324418" cy="5154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dataset might need to be checked and cleaned (Data Wrangling) to support the preprocessing and modelling stages.</a:t>
            </a:r>
            <a:endParaRPr sz="1070" b="1" i="0" u="none" strike="noStrike" cap="none" dirty="0">
              <a:solidFill>
                <a:srgbClr val="000000"/>
              </a:solidFill>
              <a:latin typeface="Arial"/>
              <a:ea typeface="Arial"/>
              <a:cs typeface="Arial"/>
              <a:sym typeface="Arial"/>
            </a:endParaRPr>
          </a:p>
        </p:txBody>
      </p:sp>
      <p:sp>
        <p:nvSpPr>
          <p:cNvPr id="38" name="Google Shape;38;p1"/>
          <p:cNvSpPr txBox="1"/>
          <p:nvPr/>
        </p:nvSpPr>
        <p:spPr>
          <a:xfrm>
            <a:off x="4590928" y="544712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i="0" u="none" strike="noStrike" cap="none" dirty="0">
                <a:solidFill>
                  <a:srgbClr val="000000"/>
                </a:solidFill>
                <a:latin typeface="Arial"/>
                <a:ea typeface="Arial"/>
                <a:cs typeface="Arial"/>
                <a:sym typeface="Arial"/>
              </a:rPr>
              <a:t>The .csv dataset is publicly available on the online </a:t>
            </a:r>
            <a:r>
              <a:rPr lang="en-US" sz="1070" b="1" i="0" u="none" strike="noStrike" cap="none" dirty="0" err="1">
                <a:solidFill>
                  <a:srgbClr val="000000"/>
                </a:solidFill>
                <a:latin typeface="Arial"/>
                <a:ea typeface="Arial"/>
                <a:cs typeface="Arial"/>
                <a:sym typeface="Arial"/>
              </a:rPr>
              <a:t>Kagggle</a:t>
            </a:r>
            <a:r>
              <a:rPr lang="en-US" sz="1070" b="1" i="0" u="none" strike="noStrike" cap="none" dirty="0">
                <a:solidFill>
                  <a:srgbClr val="000000"/>
                </a:solidFill>
                <a:latin typeface="Arial"/>
                <a:ea typeface="Arial"/>
                <a:cs typeface="Arial"/>
                <a:sym typeface="Arial"/>
              </a:rPr>
              <a:t> website at: https://www.kaggle.com/datasets/mahdimashayekhi/fake-news-detection-dataset </a:t>
            </a:r>
            <a:endParaRPr sz="1070" b="1" i="0" u="none" strike="noStrike" cap="none" dirty="0">
              <a:solidFill>
                <a:srgbClr val="000000"/>
              </a:solidFill>
              <a:latin typeface="Arial"/>
              <a:ea typeface="Arial"/>
              <a:cs typeface="Arial"/>
              <a:sym typeface="Arial"/>
            </a:endParaRP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4827100"/>
            <a:ext cx="4324418" cy="31055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b="1" dirty="0"/>
              <a:t>The Springboard mentor</a:t>
            </a:r>
            <a:r>
              <a:rPr lang="en-US" sz="1071" b="0" i="0" u="none" strike="noStrike" cap="none" dirty="0">
                <a:solidFill>
                  <a:srgbClr val="000000"/>
                </a:solidFill>
                <a:latin typeface="Arial"/>
                <a:ea typeface="Arial"/>
                <a:cs typeface="Arial"/>
                <a:sym typeface="Arial"/>
              </a:rPr>
              <a:t>.</a:t>
            </a:r>
            <a:endParaRPr lang="en-US" sz="14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000000"/>
                </a:solidFill>
                <a:latin typeface="Arial"/>
                <a:ea typeface="Arial"/>
                <a:cs typeface="Arial"/>
                <a:sym typeface="Arial"/>
              </a:rPr>
              <a:t>“Can we classify news articles as fake or real based on their textual content?”</a:t>
            </a:r>
            <a:endParaRPr sz="1400" b="1" i="0" u="none" strike="noStrike" cap="none" dirty="0">
              <a:solidFill>
                <a:srgbClr val="000000"/>
              </a:solidFill>
              <a:latin typeface="Arial"/>
              <a:ea typeface="Arial"/>
              <a:cs typeface="Arial"/>
              <a:sym typeface="Arial"/>
            </a:endParaRPr>
          </a:p>
        </p:txBody>
      </p:sp>
      <p:sp>
        <p:nvSpPr>
          <p:cNvPr id="2" name="Google Shape;30;p1">
            <a:extLst>
              <a:ext uri="{FF2B5EF4-FFF2-40B4-BE49-F238E27FC236}">
                <a16:creationId xmlns:a16="http://schemas.microsoft.com/office/drawing/2014/main" id="{1E810C4B-BAC5-D2A8-981D-9211484E0FF5}"/>
              </a:ext>
            </a:extLst>
          </p:cNvPr>
          <p:cNvSpPr/>
          <p:nvPr/>
        </p:nvSpPr>
        <p:spPr>
          <a:xfrm>
            <a:off x="4698027" y="169518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lt1"/>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 name="Google Shape;32;p1">
            <a:extLst>
              <a:ext uri="{FF2B5EF4-FFF2-40B4-BE49-F238E27FC236}">
                <a16:creationId xmlns:a16="http://schemas.microsoft.com/office/drawing/2014/main" id="{D7EB6029-988C-CE10-C23A-1203397557F4}"/>
              </a:ext>
            </a:extLst>
          </p:cNvPr>
          <p:cNvSpPr/>
          <p:nvPr/>
        </p:nvSpPr>
        <p:spPr>
          <a:xfrm>
            <a:off x="5080286" y="1729474"/>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4" name="Google Shape;36;p1">
            <a:extLst>
              <a:ext uri="{FF2B5EF4-FFF2-40B4-BE49-F238E27FC236}">
                <a16:creationId xmlns:a16="http://schemas.microsoft.com/office/drawing/2014/main" id="{EEC7C88B-56D2-1A34-7A56-D070BB918047}"/>
              </a:ext>
            </a:extLst>
          </p:cNvPr>
          <p:cNvSpPr txBox="1"/>
          <p:nvPr/>
        </p:nvSpPr>
        <p:spPr>
          <a:xfrm>
            <a:off x="4665933" y="2025156"/>
            <a:ext cx="4324418" cy="153607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0" b="1" dirty="0"/>
              <a:t>We will work on a .csv dataset which will include articles from several newspapers with their titles and content as well as their label meaning if their information is either “fake” or real. These articles categories can be as various as politics, business, technology, health, science, sports, etc. The tools to be used will include natural language processing and machine learning. As potential aspects to develop and beyond classification, might be common themes detection, recurrent keywords or entities, sentiment analysis (if time), etc. </a:t>
            </a:r>
            <a:endParaRPr sz="1070" b="1" dirty="0"/>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673</Words>
  <Application>Microsoft Office PowerPoint</Application>
  <PresentationFormat>On-screen Show (4:3)</PresentationFormat>
  <Paragraphs>49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Courier New</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Benoit Loze</cp:lastModifiedBy>
  <cp:revision>5</cp:revision>
  <dcterms:modified xsi:type="dcterms:W3CDTF">2025-08-01T06:37:54Z</dcterms:modified>
</cp:coreProperties>
</file>