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5f7572592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05f75725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bbae04d88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bbae04d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095e24d535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095e24d53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bbae04d88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0bbae04d8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bbae04d8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0bbae04d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bbae04d88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0bbae04d8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2ca7315a7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2ca7315a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bbae04d88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0bbae04d8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39" name="Google Shape;139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0" name="Google Shape;14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1" name="Google Shape;15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56" name="Google Shape;15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66" name="Google Shape;166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1" name="Google Shape;171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1" name="Google Shape;181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86" name="Google Shape;186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1" name="Google Shape;191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0" name="Google Shape;200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5" name="Google Shape;205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1" name="Google Shape;211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16" name="Google Shape;216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5" name="Google Shape;225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1" name="Google Shape;231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36" name="Google Shape;236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46" name="Google Shape;246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1" name="Google Shape;251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56" name="Google Shape;256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4" name="Google Shape;264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1104125" y="218713"/>
            <a:ext cx="70305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4"/>
          <p:cNvCxnSpPr/>
          <p:nvPr/>
        </p:nvCxnSpPr>
        <p:spPr>
          <a:xfrm flipH="1" rot="10800000">
            <a:off x="1164050" y="798475"/>
            <a:ext cx="7647600" cy="6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Google Shape;89;p4"/>
          <p:cNvPicPr preferRelativeResize="0"/>
          <p:nvPr/>
        </p:nvPicPr>
        <p:blipFill rotWithShape="1">
          <a:blip r:embed="rId2">
            <a:alphaModFix/>
          </a:blip>
          <a:srcRect b="16470" l="7233" r="8063" t="6273"/>
          <a:stretch/>
        </p:blipFill>
        <p:spPr>
          <a:xfrm>
            <a:off x="189500" y="134350"/>
            <a:ext cx="819875" cy="7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7" name="Google Shape;97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0" name="Google Shape;110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1" name="Google Shape;111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5" name="Google Shape;115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19" name="Google Shape;119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" name="Google Shape;121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5" name="Google Shape;125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9" name="Google Shape;129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3" name="Google Shape;133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8.jpg"/><Relationship Id="rId11" Type="http://schemas.openxmlformats.org/officeDocument/2006/relationships/image" Target="../media/image25.jpg"/><Relationship Id="rId10" Type="http://schemas.openxmlformats.org/officeDocument/2006/relationships/image" Target="../media/image6.png"/><Relationship Id="rId9" Type="http://schemas.openxmlformats.org/officeDocument/2006/relationships/image" Target="../media/image3.jpg"/><Relationship Id="rId5" Type="http://schemas.openxmlformats.org/officeDocument/2006/relationships/image" Target="../media/image7.png"/><Relationship Id="rId6" Type="http://schemas.openxmlformats.org/officeDocument/2006/relationships/image" Target="../media/image13.jpg"/><Relationship Id="rId7" Type="http://schemas.openxmlformats.org/officeDocument/2006/relationships/image" Target="../media/image5.jpg"/><Relationship Id="rId8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10.jp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.jpg"/><Relationship Id="rId5" Type="http://schemas.openxmlformats.org/officeDocument/2006/relationships/image" Target="../media/image23.png"/><Relationship Id="rId6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>
            <p:ph type="ctrTitle"/>
          </p:nvPr>
        </p:nvSpPr>
        <p:spPr>
          <a:xfrm>
            <a:off x="180875" y="3437575"/>
            <a:ext cx="65493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Normandy Tourism &amp; Lodging</a:t>
            </a:r>
            <a:endParaRPr/>
          </a:p>
        </p:txBody>
      </p:sp>
      <p:sp>
        <p:nvSpPr>
          <p:cNvPr id="274" name="Google Shape;274;p13"/>
          <p:cNvSpPr txBox="1"/>
          <p:nvPr>
            <p:ph idx="1" type="subTitle"/>
          </p:nvPr>
        </p:nvSpPr>
        <p:spPr>
          <a:xfrm>
            <a:off x="209375" y="4095000"/>
            <a:ext cx="53667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Analysis Final Project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Benoit Mormède - 08/11/2024</a:t>
            </a:r>
            <a:endParaRPr/>
          </a:p>
        </p:txBody>
      </p:sp>
      <p:pic>
        <p:nvPicPr>
          <p:cNvPr id="275" name="Google Shape;2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50" y="123900"/>
            <a:ext cx="4577674" cy="335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0900" y="3967525"/>
            <a:ext cx="1061975" cy="10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>
            <p:ph type="title"/>
          </p:nvPr>
        </p:nvSpPr>
        <p:spPr>
          <a:xfrm>
            <a:off x="1104125" y="218713"/>
            <a:ext cx="70305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Case</a:t>
            </a:r>
            <a:endParaRPr/>
          </a:p>
        </p:txBody>
      </p:sp>
      <p:sp>
        <p:nvSpPr>
          <p:cNvPr id="282" name="Google Shape;282;p14"/>
          <p:cNvSpPr txBox="1"/>
          <p:nvPr>
            <p:ph idx="1" type="body"/>
          </p:nvPr>
        </p:nvSpPr>
        <p:spPr>
          <a:xfrm>
            <a:off x="6302550" y="888000"/>
            <a:ext cx="2586000" cy="15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46050" lvl="0" marL="171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normandy region in France is rich in historical landmarks, beaches and landscapes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1714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2023, it attracted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&gt;16 M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visitors in the main sites and a demand for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45.5 M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night stays*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0" y="999825"/>
            <a:ext cx="6142775" cy="34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75" y="3291275"/>
            <a:ext cx="764100" cy="703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8038" y="3677823"/>
            <a:ext cx="1151885" cy="7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600" y="1627656"/>
            <a:ext cx="764100" cy="694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7438" y="888550"/>
            <a:ext cx="718200" cy="703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7075" y="2250750"/>
            <a:ext cx="718200" cy="718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81074" y="3240748"/>
            <a:ext cx="764100" cy="677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/>
        </p:nvSpPr>
        <p:spPr>
          <a:xfrm>
            <a:off x="73575" y="4618950"/>
            <a:ext cx="5115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* </a:t>
            </a:r>
            <a:r>
              <a:rPr i="1"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https://pronormandietourisme.fr/</a:t>
            </a:r>
            <a:endParaRPr i="1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55650" y="4577750"/>
            <a:ext cx="1625425" cy="36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stion Mark Clipart Images - Free Download on Freepik" id="292" name="Google Shape;29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77275" y="2322450"/>
            <a:ext cx="1198025" cy="9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4"/>
          <p:cNvSpPr/>
          <p:nvPr/>
        </p:nvSpPr>
        <p:spPr>
          <a:xfrm>
            <a:off x="6254850" y="3053375"/>
            <a:ext cx="1966140" cy="1175580"/>
          </a:xfrm>
          <a:prstGeom prst="cloud">
            <a:avLst/>
          </a:prstGeom>
          <a:solidFill>
            <a:srgbClr val="B8D1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What is the capacity &amp; typology of the lodging offer?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6782000" y="3918150"/>
            <a:ext cx="2296728" cy="1175580"/>
          </a:xfrm>
          <a:prstGeom prst="cloud">
            <a:avLst/>
          </a:prstGeom>
          <a:solidFill>
            <a:srgbClr val="B8D1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What is the magnitude of “Tourism Pressure” and where ?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/>
          <p:nvPr/>
        </p:nvSpPr>
        <p:spPr>
          <a:xfrm>
            <a:off x="3113850" y="1001600"/>
            <a:ext cx="2962800" cy="4266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 txBox="1"/>
          <p:nvPr/>
        </p:nvSpPr>
        <p:spPr>
          <a:xfrm>
            <a:off x="3405213" y="1072101"/>
            <a:ext cx="2257200" cy="3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Database </a:t>
            </a:r>
            <a:endParaRPr b="1"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 txBox="1"/>
          <p:nvPr>
            <p:ph type="title"/>
          </p:nvPr>
        </p:nvSpPr>
        <p:spPr>
          <a:xfrm>
            <a:off x="1104125" y="218713"/>
            <a:ext cx="70305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process</a:t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501425" y="1001600"/>
            <a:ext cx="2718600" cy="4266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Acquisition</a:t>
            </a:r>
            <a:endParaRPr b="1"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501425" y="1523150"/>
            <a:ext cx="2547900" cy="3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8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Data Providers</a:t>
            </a:r>
            <a:r>
              <a:rPr lang="en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2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Pro Normandie Tourisme</a:t>
            </a:r>
            <a:endParaRPr b="1" sz="1200" u="sng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Lodging offers</a:t>
            </a:r>
            <a:endParaRPr sz="12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20241024-Export-locations.csv</a:t>
            </a:r>
            <a:endParaRPr i="1" sz="1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20241024-Export-hotels-campings.csv</a:t>
            </a:r>
            <a:endParaRPr i="1" sz="1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NSEE database </a:t>
            </a:r>
            <a:endParaRPr b="1" sz="1200" u="sng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Population Information by district</a:t>
            </a:r>
            <a:endParaRPr sz="12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Population-francaise-communes.csv</a:t>
            </a:r>
            <a:endParaRPr i="1" sz="1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Web search</a:t>
            </a:r>
            <a:endParaRPr b="1" sz="12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Main touristic sites &amp; affluence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Sites_normandie_db.csv</a:t>
            </a:r>
            <a:endParaRPr i="1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9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8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Wrangling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i="1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6017575" y="1001600"/>
            <a:ext cx="2760600" cy="4266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"/>
          <p:cNvSpPr txBox="1"/>
          <p:nvPr/>
        </p:nvSpPr>
        <p:spPr>
          <a:xfrm>
            <a:off x="6323295" y="1072101"/>
            <a:ext cx="2257200" cy="3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Visualization</a:t>
            </a:r>
            <a:endParaRPr b="1" sz="1707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6" name="Google Shape;3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331" y="1508324"/>
            <a:ext cx="841945" cy="57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313" y="4415313"/>
            <a:ext cx="581525" cy="6382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5"/>
          <p:cNvSpPr txBox="1"/>
          <p:nvPr/>
        </p:nvSpPr>
        <p:spPr>
          <a:xfrm>
            <a:off x="5901900" y="2089275"/>
            <a:ext cx="29628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8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Tableau Public</a:t>
            </a:r>
            <a:endParaRPr b="1" sz="1308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Import Views from MySQL</a:t>
            </a:r>
            <a:endParaRPr sz="11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Create worksheets</a:t>
            </a:r>
            <a:endParaRPr sz="11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Summarize in Dashboards for data exploration &amp; visualization</a:t>
            </a:r>
            <a:endParaRPr sz="11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9" name="Google Shape;30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50" y="2690375"/>
            <a:ext cx="1201200" cy="2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5"/>
          <p:cNvPicPr preferRelativeResize="0"/>
          <p:nvPr/>
        </p:nvPicPr>
        <p:blipFill rotWithShape="1">
          <a:blip r:embed="rId6">
            <a:alphaModFix/>
          </a:blip>
          <a:srcRect b="17988" l="28938" r="28790" t="18515"/>
          <a:stretch/>
        </p:blipFill>
        <p:spPr>
          <a:xfrm>
            <a:off x="2404377" y="2647938"/>
            <a:ext cx="644945" cy="6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5"/>
          <p:cNvSpPr txBox="1"/>
          <p:nvPr/>
        </p:nvSpPr>
        <p:spPr>
          <a:xfrm>
            <a:off x="3260825" y="1505325"/>
            <a:ext cx="25479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2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Import Data Bases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Link databases with indexes and foreign keys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Generate the Enhanced Entity relationship Diagram (EER)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Build queries &amp; views to support visualization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8475" y="1296298"/>
            <a:ext cx="1094263" cy="1003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26675" y="3884426"/>
            <a:ext cx="1697875" cy="10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/>
          <p:nvPr>
            <p:ph type="title"/>
          </p:nvPr>
        </p:nvSpPr>
        <p:spPr>
          <a:xfrm>
            <a:off x="1104125" y="218713"/>
            <a:ext cx="70305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Wrangling</a:t>
            </a:r>
            <a:endParaRPr/>
          </a:p>
        </p:txBody>
      </p:sp>
      <p:sp>
        <p:nvSpPr>
          <p:cNvPr id="319" name="Google Shape;319;p16"/>
          <p:cNvSpPr txBox="1"/>
          <p:nvPr/>
        </p:nvSpPr>
        <p:spPr>
          <a:xfrm>
            <a:off x="683900" y="837800"/>
            <a:ext cx="4036500" cy="4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/>
              <a:t>Imported </a:t>
            </a:r>
            <a:r>
              <a:rPr lang="en" sz="1100"/>
              <a:t>various</a:t>
            </a:r>
            <a:r>
              <a:rPr lang="en" sz="1100"/>
              <a:t> csv files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/>
              <a:t>Vertical concat of 2 lodging files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/>
              <a:t>Removing NaNs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/>
              <a:t>Identifying duplicates 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100"/>
              <a:t>NaNs and duplicates exported in </a:t>
            </a:r>
            <a:r>
              <a:rPr i="1" lang="en" sz="1100"/>
              <a:t>separate</a:t>
            </a:r>
            <a:r>
              <a:rPr i="1" lang="en" sz="1100"/>
              <a:t> file to provide feedback to data provider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/>
              <a:t>Columns dropping &amp; renaming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/>
              <a:t>Data type casting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/>
              <a:t>Calculated fields </a:t>
            </a:r>
            <a:r>
              <a:rPr i="1" lang="en" sz="1100"/>
              <a:t>(# of labels)</a:t>
            </a:r>
            <a:endParaRPr i="1"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 u="sng"/>
              <a:t>Regex functions</a:t>
            </a:r>
            <a:r>
              <a:rPr lang="en" sz="1100"/>
              <a:t> to extract text, remove </a:t>
            </a:r>
            <a:r>
              <a:rPr lang="en" sz="1100"/>
              <a:t>blanks</a:t>
            </a:r>
            <a:r>
              <a:rPr lang="en" sz="1100"/>
              <a:t>, and create categorical data fields (</a:t>
            </a:r>
            <a:r>
              <a:rPr i="1" lang="en" sz="1100"/>
              <a:t>opening scheme, </a:t>
            </a:r>
            <a:r>
              <a:rPr i="1" lang="en" sz="1100"/>
              <a:t>labels list / database</a:t>
            </a:r>
            <a:r>
              <a:rPr lang="en" sz="1100"/>
              <a:t>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/>
              <a:t>Splitting 1 data frame in 2 with Index link for optimization of database relationships in My SQL </a:t>
            </a:r>
            <a:endParaRPr i="1" sz="1100"/>
          </a:p>
        </p:txBody>
      </p:sp>
      <p:pic>
        <p:nvPicPr>
          <p:cNvPr id="320" name="Google Shape;3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488" y="218713"/>
            <a:ext cx="581525" cy="63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175" y="2225225"/>
            <a:ext cx="4036426" cy="11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6"/>
          <p:cNvPicPr preferRelativeResize="0"/>
          <p:nvPr/>
        </p:nvPicPr>
        <p:blipFill rotWithShape="1">
          <a:blip r:embed="rId5">
            <a:alphaModFix/>
          </a:blip>
          <a:srcRect b="0" l="0" r="15718" t="0"/>
          <a:stretch/>
        </p:blipFill>
        <p:spPr>
          <a:xfrm>
            <a:off x="4968175" y="935750"/>
            <a:ext cx="4036425" cy="11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0950" y="178100"/>
            <a:ext cx="433686" cy="5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6"/>
          <p:cNvSpPr/>
          <p:nvPr/>
        </p:nvSpPr>
        <p:spPr>
          <a:xfrm>
            <a:off x="783625" y="2208425"/>
            <a:ext cx="320400" cy="1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5" name="Google Shape;325;p16"/>
          <p:cNvPicPr preferRelativeResize="0"/>
          <p:nvPr/>
        </p:nvPicPr>
        <p:blipFill rotWithShape="1">
          <a:blip r:embed="rId7">
            <a:alphaModFix/>
          </a:blip>
          <a:srcRect b="18719" l="0" r="7552" t="0"/>
          <a:stretch/>
        </p:blipFill>
        <p:spPr>
          <a:xfrm>
            <a:off x="4952538" y="3514700"/>
            <a:ext cx="4067700" cy="14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 txBox="1"/>
          <p:nvPr>
            <p:ph type="title"/>
          </p:nvPr>
        </p:nvSpPr>
        <p:spPr>
          <a:xfrm>
            <a:off x="1104125" y="218713"/>
            <a:ext cx="70305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Structuring &amp; querying</a:t>
            </a:r>
            <a:r>
              <a:rPr lang="en"/>
              <a:t> </a:t>
            </a:r>
            <a:endParaRPr/>
          </a:p>
        </p:txBody>
      </p:sp>
      <p:pic>
        <p:nvPicPr>
          <p:cNvPr id="331" name="Google Shape;3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5550" y="56748"/>
            <a:ext cx="1094263" cy="100305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7"/>
          <p:cNvSpPr txBox="1"/>
          <p:nvPr/>
        </p:nvSpPr>
        <p:spPr>
          <a:xfrm>
            <a:off x="4915500" y="880325"/>
            <a:ext cx="40365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/>
              <a:t>Importing </a:t>
            </a:r>
            <a:r>
              <a:rPr lang="en" sz="1100"/>
              <a:t>individual</a:t>
            </a:r>
            <a:r>
              <a:rPr lang="en" sz="1100"/>
              <a:t> databases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/>
              <a:t>Checking data types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/>
              <a:t>Creating indexes and foreign key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/>
              <a:t>Establishing 1 : n relationships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/>
              <a:t>Generating EER diagram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/>
              <a:t>Running queries and generating views for visualization</a:t>
            </a:r>
            <a:endParaRPr i="1" sz="1100"/>
          </a:p>
        </p:txBody>
      </p:sp>
      <p:pic>
        <p:nvPicPr>
          <p:cNvPr id="333" name="Google Shape;3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75" y="909050"/>
            <a:ext cx="4585025" cy="28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275" y="4037675"/>
            <a:ext cx="4785934" cy="10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8975" y="3028650"/>
            <a:ext cx="3494525" cy="11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 txBox="1"/>
          <p:nvPr>
            <p:ph type="title"/>
          </p:nvPr>
        </p:nvSpPr>
        <p:spPr>
          <a:xfrm>
            <a:off x="1104125" y="218713"/>
            <a:ext cx="70305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&amp;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0181" y="161899"/>
            <a:ext cx="841945" cy="57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00" y="900263"/>
            <a:ext cx="8125066" cy="404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/>
          <p:nvPr>
            <p:ph type="title"/>
          </p:nvPr>
        </p:nvSpPr>
        <p:spPr>
          <a:xfrm>
            <a:off x="1104125" y="218713"/>
            <a:ext cx="70305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Learnings</a:t>
            </a:r>
            <a:endParaRPr/>
          </a:p>
        </p:txBody>
      </p:sp>
      <p:sp>
        <p:nvSpPr>
          <p:cNvPr id="348" name="Google Shape;348;p19"/>
          <p:cNvSpPr txBox="1"/>
          <p:nvPr/>
        </p:nvSpPr>
        <p:spPr>
          <a:xfrm>
            <a:off x="344750" y="1841650"/>
            <a:ext cx="85599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en" sz="1100"/>
              <a:t>Critical to have the end result of the analysis clearly formalized from the beginning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en" sz="1100"/>
              <a:t>Identify clearly the output expected for each step: Python, SQL, Tableau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en" sz="1100"/>
              <a:t>Important to avoid too many </a:t>
            </a:r>
            <a:r>
              <a:rPr lang="en" sz="1100"/>
              <a:t>iterations</a:t>
            </a:r>
            <a:r>
              <a:rPr lang="en" sz="1100"/>
              <a:t> in the data processing chain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en" sz="1100"/>
              <a:t>Data (</a:t>
            </a:r>
            <a:r>
              <a:rPr i="1" lang="en" sz="1100"/>
              <a:t>non</a:t>
            </a:r>
            <a:r>
              <a:rPr lang="en" sz="1100"/>
              <a:t>) quality can have a strong impact on the process =&gt; scope reduction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en" sz="1100"/>
              <a:t>Technical hurdles at every step of the way are to be expected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en" sz="1100"/>
              <a:t>Time boxing of tasks is absolutely necessary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en" sz="1100"/>
              <a:t>Knowing what the data manipulated represents is a great help, having an interest for it is even better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en" sz="1100"/>
              <a:t>Difficult to examine / analyze big data frames in Pandas (</a:t>
            </a:r>
            <a:r>
              <a:rPr i="1" lang="en" sz="1100"/>
              <a:t>XL helps</a:t>
            </a:r>
            <a:r>
              <a:rPr lang="en" sz="1100"/>
              <a:t>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</a:pPr>
            <a:r>
              <a:rPr lang="en" sz="1100"/>
              <a:t>Tableau is for display and requires quality &amp; organized data (avoid aggregations, calculations)</a:t>
            </a:r>
            <a:endParaRPr sz="1100"/>
          </a:p>
        </p:txBody>
      </p:sp>
      <p:sp>
        <p:nvSpPr>
          <p:cNvPr id="349" name="Google Shape;349;p19"/>
          <p:cNvSpPr txBox="1"/>
          <p:nvPr/>
        </p:nvSpPr>
        <p:spPr>
          <a:xfrm>
            <a:off x="1574400" y="901950"/>
            <a:ext cx="6497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Managing the complete data analysis process from extraction to visualization is extremely challenging but a very significant learning exercise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050" y="2295500"/>
            <a:ext cx="1304900" cy="13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/>
          <p:nvPr>
            <p:ph type="title"/>
          </p:nvPr>
        </p:nvSpPr>
        <p:spPr>
          <a:xfrm>
            <a:off x="1104125" y="218713"/>
            <a:ext cx="70305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features improvement</a:t>
            </a:r>
            <a:endParaRPr/>
          </a:p>
        </p:txBody>
      </p:sp>
      <p:sp>
        <p:nvSpPr>
          <p:cNvPr id="356" name="Google Shape;356;p20"/>
          <p:cNvSpPr txBox="1"/>
          <p:nvPr/>
        </p:nvSpPr>
        <p:spPr>
          <a:xfrm>
            <a:off x="1567275" y="909075"/>
            <a:ext cx="64116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Data quality, Technical challenges and time constraint have imposed a reduction of the features imagined at the kick off of the project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Possible features improvement :</a:t>
            </a:r>
            <a:endParaRPr b="1"/>
          </a:p>
        </p:txBody>
      </p:sp>
      <p:sp>
        <p:nvSpPr>
          <p:cNvPr id="357" name="Google Shape;357;p20"/>
          <p:cNvSpPr txBox="1"/>
          <p:nvPr/>
        </p:nvSpPr>
        <p:spPr>
          <a:xfrm>
            <a:off x="476225" y="2123075"/>
            <a:ext cx="7658400" cy="27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"/>
              <a:t>Using an API to extract </a:t>
            </a:r>
            <a:r>
              <a:rPr lang="en"/>
              <a:t>population</a:t>
            </a:r>
            <a:r>
              <a:rPr lang="en"/>
              <a:t> information by district (INSEE)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"/>
              <a:t>Automate data feeding from Python to My SQL using sqlalchemy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"/>
              <a:t>Implement Natural </a:t>
            </a:r>
            <a:r>
              <a:rPr lang="en"/>
              <a:t>Language</a:t>
            </a:r>
            <a:r>
              <a:rPr lang="en"/>
              <a:t> Modeling (NLM) to </a:t>
            </a:r>
            <a:r>
              <a:rPr lang="en"/>
              <a:t>identify</a:t>
            </a:r>
            <a:r>
              <a:rPr lang="en"/>
              <a:t> keywords and their frequency in description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"/>
              <a:t>Extract lodgings price for correlation analysis, </a:t>
            </a:r>
            <a:r>
              <a:rPr lang="en"/>
              <a:t>machine learning for predictive pricing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"/>
              <a:t>Tableau “Pressure Map” and fine tuning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"/>
              <a:t>…</a:t>
            </a:r>
            <a:endParaRPr/>
          </a:p>
        </p:txBody>
      </p:sp>
      <p:pic>
        <p:nvPicPr>
          <p:cNvPr id="358" name="Google Shape;3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550" y="3597575"/>
            <a:ext cx="1413350" cy="14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/>
          <p:nvPr>
            <p:ph type="ctrTitle"/>
          </p:nvPr>
        </p:nvSpPr>
        <p:spPr>
          <a:xfrm>
            <a:off x="109650" y="103550"/>
            <a:ext cx="65493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  <p:sp>
        <p:nvSpPr>
          <p:cNvPr id="364" name="Google Shape;364;p21"/>
          <p:cNvSpPr txBox="1"/>
          <p:nvPr>
            <p:ph idx="1" type="subTitle"/>
          </p:nvPr>
        </p:nvSpPr>
        <p:spPr>
          <a:xfrm>
            <a:off x="166625" y="682625"/>
            <a:ext cx="53667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Benoit Mormede</a:t>
            </a:r>
            <a:endParaRPr/>
          </a:p>
        </p:txBody>
      </p:sp>
      <p:pic>
        <p:nvPicPr>
          <p:cNvPr id="365" name="Google Shape;3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25" y="1684025"/>
            <a:ext cx="4577674" cy="335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8750" y="3974650"/>
            <a:ext cx="1061975" cy="106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1"/>
          <p:cNvGrpSpPr/>
          <p:nvPr/>
        </p:nvGrpSpPr>
        <p:grpSpPr>
          <a:xfrm>
            <a:off x="3858100" y="349042"/>
            <a:ext cx="4477000" cy="2818021"/>
            <a:chOff x="3858100" y="349042"/>
            <a:chExt cx="4477000" cy="2818021"/>
          </a:xfrm>
        </p:grpSpPr>
        <p:pic>
          <p:nvPicPr>
            <p:cNvPr id="368" name="Google Shape;368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63275" y="1976438"/>
              <a:ext cx="3171825" cy="119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itanic : la légende cherbourgeoise" id="369" name="Google Shape;369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58100" y="349042"/>
              <a:ext cx="2643451" cy="1485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" name="Google Shape;370;p21"/>
          <p:cNvGrpSpPr/>
          <p:nvPr/>
        </p:nvGrpSpPr>
        <p:grpSpPr>
          <a:xfrm>
            <a:off x="669600" y="1040788"/>
            <a:ext cx="2771400" cy="1383463"/>
            <a:chOff x="669600" y="1040788"/>
            <a:chExt cx="2771400" cy="1383463"/>
          </a:xfrm>
        </p:grpSpPr>
        <p:grpSp>
          <p:nvGrpSpPr>
            <p:cNvPr id="371" name="Google Shape;371;p21"/>
            <p:cNvGrpSpPr/>
            <p:nvPr/>
          </p:nvGrpSpPr>
          <p:grpSpPr>
            <a:xfrm>
              <a:off x="845700" y="1040788"/>
              <a:ext cx="2595300" cy="1269463"/>
              <a:chOff x="845700" y="1040788"/>
              <a:chExt cx="2595300" cy="1269463"/>
            </a:xfrm>
          </p:grpSpPr>
          <p:cxnSp>
            <p:nvCxnSpPr>
              <p:cNvPr id="372" name="Google Shape;372;p21"/>
              <p:cNvCxnSpPr/>
              <p:nvPr/>
            </p:nvCxnSpPr>
            <p:spPr>
              <a:xfrm flipH="1">
                <a:off x="845700" y="1305850"/>
                <a:ext cx="1253700" cy="10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134F5C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73" name="Google Shape;373;p21"/>
              <p:cNvSpPr txBox="1"/>
              <p:nvPr/>
            </p:nvSpPr>
            <p:spPr>
              <a:xfrm>
                <a:off x="2080200" y="1040788"/>
                <a:ext cx="1360800" cy="35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solidFill>
                      <a:schemeClr val="lt1"/>
                    </a:solidFill>
                    <a:latin typeface="Nunito"/>
                    <a:ea typeface="Nunito"/>
                    <a:cs typeface="Nunito"/>
                    <a:sym typeface="Nunito"/>
                  </a:rPr>
                  <a:t>CHERBOURG </a:t>
                </a:r>
                <a:endParaRPr b="1" sz="13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sp>
          <p:nvSpPr>
            <p:cNvPr id="374" name="Google Shape;374;p21"/>
            <p:cNvSpPr/>
            <p:nvPr/>
          </p:nvSpPr>
          <p:spPr>
            <a:xfrm>
              <a:off x="669600" y="2310250"/>
              <a:ext cx="99900" cy="114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