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2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583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55640" y="98064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989000"/>
            <a:ext cx="8229240" cy="197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150080"/>
            <a:ext cx="8229240" cy="197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1843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55640" y="98064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989000"/>
            <a:ext cx="4015800" cy="197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989000"/>
            <a:ext cx="4015800" cy="197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4150080"/>
            <a:ext cx="4015800" cy="197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4150080"/>
            <a:ext cx="4015800" cy="197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66845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55640" y="98064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989000"/>
            <a:ext cx="2649600" cy="197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989000"/>
            <a:ext cx="2649600" cy="197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989000"/>
            <a:ext cx="2649600" cy="197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4150080"/>
            <a:ext cx="2649600" cy="197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4150080"/>
            <a:ext cx="2649600" cy="197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4150080"/>
            <a:ext cx="2649600" cy="197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4699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55640" y="98064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989000"/>
            <a:ext cx="8229240" cy="413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053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55640" y="98064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989000"/>
            <a:ext cx="8229240" cy="41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1641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55640" y="98064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989000"/>
            <a:ext cx="4015800" cy="41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989000"/>
            <a:ext cx="4015800" cy="41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5133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55640" y="98064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58696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55640" y="98064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225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55640" y="98064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989000"/>
            <a:ext cx="4015800" cy="197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4150080"/>
            <a:ext cx="4015800" cy="197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989000"/>
            <a:ext cx="4015800" cy="41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8908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55640" y="98064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989000"/>
            <a:ext cx="4015800" cy="413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989000"/>
            <a:ext cx="4015800" cy="197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4150080"/>
            <a:ext cx="4015800" cy="197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4257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55640" y="98064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989000"/>
            <a:ext cx="4015800" cy="197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989000"/>
            <a:ext cx="4015800" cy="197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4150080"/>
            <a:ext cx="8229240" cy="197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315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/>
          <p:nvPr/>
        </p:nvPicPr>
        <p:blipFill>
          <a:blip r:embed="rId14"/>
          <a:srcRect l="477" t="10833" r="1159"/>
          <a:stretch/>
        </p:blipFill>
        <p:spPr>
          <a:xfrm>
            <a:off x="0" y="0"/>
            <a:ext cx="9143640" cy="1999800"/>
          </a:xfrm>
          <a:prstGeom prst="rect">
            <a:avLst/>
          </a:prstGeom>
          <a:ln>
            <a:noFill/>
          </a:ln>
        </p:spPr>
      </p:pic>
      <p:pic>
        <p:nvPicPr>
          <p:cNvPr id="6" name="Picture 9"/>
          <p:cNvPicPr/>
          <p:nvPr/>
        </p:nvPicPr>
        <p:blipFill>
          <a:blip r:embed="rId15"/>
          <a:stretch/>
        </p:blipFill>
        <p:spPr>
          <a:xfrm>
            <a:off x="108000" y="333360"/>
            <a:ext cx="1622160" cy="10267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693880"/>
            <a:ext cx="7772040" cy="14695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texte-titreModifiez le style du titre</a:t>
            </a:r>
            <a:endParaRPr lang="en-US" sz="4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/>
          </p:nvPr>
        </p:nvSpPr>
        <p:spPr>
          <a:xfrm>
            <a:off x="8688240" y="6515280"/>
            <a:ext cx="258480" cy="253800"/>
          </a:xfrm>
          <a:prstGeom prst="rect">
            <a:avLst/>
          </a:prstGeom>
        </p:spPr>
        <p:txBody>
          <a:bodyPr anchor="ctr"/>
          <a:lstStyle/>
          <a:p>
            <a:fld id="{35537735-5FE4-454B-B0AB-2D48B5AE5EB8}" type="slidenum">
              <a:rPr lang="fr-FR" sz="1200" spc="-1">
                <a:solidFill>
                  <a:srgbClr val="1B3861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pPr/>
              <a:t>‹#›</a:t>
            </a:fld>
            <a:endParaRPr lang="fr-FR" sz="1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87878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87878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87878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7878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7878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78787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21863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0426" y="2177680"/>
            <a:ext cx="656710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Analyse</a:t>
            </a:r>
            <a:r>
              <a:rPr lang="en-US" sz="4000" dirty="0" smtClean="0"/>
              <a:t> </a:t>
            </a:r>
            <a:r>
              <a:rPr lang="en-US" sz="4000" dirty="0" err="1" smtClean="0"/>
              <a:t>numérique</a:t>
            </a:r>
            <a:r>
              <a:rPr lang="en-US" sz="4000" dirty="0" smtClean="0"/>
              <a:t> </a:t>
            </a:r>
          </a:p>
          <a:p>
            <a:pPr algn="ctr"/>
            <a:r>
              <a:rPr lang="en-US" sz="4000" dirty="0" smtClean="0"/>
              <a:t>&amp;</a:t>
            </a:r>
          </a:p>
          <a:p>
            <a:pPr algn="ctr"/>
            <a:r>
              <a:rPr lang="en-US" sz="4000" dirty="0" err="1" smtClean="0"/>
              <a:t>Mathématiques</a:t>
            </a:r>
            <a:r>
              <a:rPr lang="en-US" sz="4000" dirty="0" smtClean="0"/>
              <a:t> appliqués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55392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Phitem</a:t>
            </a:r>
            <a:r>
              <a:rPr lang="en-US" dirty="0" smtClean="0"/>
              <a:t> 2017/2018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25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858" y="2493825"/>
            <a:ext cx="8596095" cy="590931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Python </a:t>
            </a:r>
            <a:r>
              <a:rPr lang="en-US" dirty="0" err="1" smtClean="0"/>
              <a:t>est</a:t>
            </a:r>
            <a:r>
              <a:rPr lang="en-US" dirty="0" smtClean="0"/>
              <a:t> un </a:t>
            </a:r>
            <a:r>
              <a:rPr lang="en-US" dirty="0" err="1" smtClean="0"/>
              <a:t>langage</a:t>
            </a:r>
            <a:r>
              <a:rPr lang="en-US" dirty="0" smtClean="0"/>
              <a:t> </a:t>
            </a:r>
            <a:r>
              <a:rPr lang="en-US" dirty="0" err="1" smtClean="0"/>
              <a:t>interprété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Plusieurs</a:t>
            </a:r>
            <a:r>
              <a:rPr lang="en-US" dirty="0" smtClean="0"/>
              <a:t> IDE (Integrated Development Environment) existent</a:t>
            </a:r>
          </a:p>
          <a:p>
            <a:r>
              <a:rPr lang="en-US" dirty="0" smtClean="0"/>
              <a:t> 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b="1" u="sng" dirty="0" err="1" smtClean="0"/>
              <a:t>Spyder</a:t>
            </a:r>
            <a:r>
              <a:rPr lang="en-US" b="1" u="sng" dirty="0" smtClean="0"/>
              <a:t> (suite Anaconda)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err="1" smtClean="0"/>
              <a:t>PyCharm</a:t>
            </a:r>
            <a:endParaRPr lang="en-US" dirty="0" smtClean="0"/>
          </a:p>
          <a:p>
            <a:pPr marL="742950" lvl="1" indent="-285750">
              <a:buFont typeface="Wingdings" charset="2"/>
              <a:buChar char="Ø"/>
            </a:pPr>
            <a:r>
              <a:rPr lang="en-US" dirty="0" err="1" smtClean="0"/>
              <a:t>Enthought</a:t>
            </a:r>
            <a:r>
              <a:rPr lang="en-US" dirty="0" smtClean="0"/>
              <a:t> Canopy</a:t>
            </a:r>
          </a:p>
          <a:p>
            <a:pPr marL="742950" lvl="1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Contrairement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r>
              <a:rPr lang="en-US" dirty="0" smtClean="0"/>
              <a:t>, les </a:t>
            </a:r>
            <a:r>
              <a:rPr lang="en-US" dirty="0" err="1" smtClean="0"/>
              <a:t>libraires</a:t>
            </a:r>
            <a:r>
              <a:rPr lang="en-US" dirty="0" smtClean="0"/>
              <a:t> ne </a:t>
            </a:r>
            <a:r>
              <a:rPr lang="en-US" dirty="0" err="1" smtClean="0"/>
              <a:t>sont</a:t>
            </a:r>
            <a:r>
              <a:rPr lang="en-US" dirty="0" smtClean="0"/>
              <a:t> pas </a:t>
            </a:r>
            <a:r>
              <a:rPr lang="en-US" dirty="0" err="1" smtClean="0"/>
              <a:t>importées</a:t>
            </a:r>
            <a:r>
              <a:rPr lang="en-US" dirty="0" smtClean="0"/>
              <a:t> </a:t>
            </a:r>
            <a:r>
              <a:rPr lang="en-US" dirty="0" err="1" smtClean="0"/>
              <a:t>automatiquement</a:t>
            </a:r>
            <a:endParaRPr lang="en-US" dirty="0" smtClean="0"/>
          </a:p>
          <a:p>
            <a:pPr marL="742950" lvl="1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76169" y="1302334"/>
            <a:ext cx="4383234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/>
              <a:t>Python, les bases …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95858" y="2493825"/>
            <a:ext cx="8596095" cy="39703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9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858" y="2493825"/>
            <a:ext cx="8596095" cy="34163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pPr marL="742950" lvl="1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76169" y="1302334"/>
            <a:ext cx="4383234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/>
              <a:t>Python, les bases …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95858" y="2493825"/>
            <a:ext cx="8596095" cy="39703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libraire_pyth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0" y="2711632"/>
            <a:ext cx="8141272" cy="348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4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858" y="2493825"/>
            <a:ext cx="8596095" cy="674030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Différent</a:t>
            </a:r>
            <a:r>
              <a:rPr lang="en-US" dirty="0" smtClean="0"/>
              <a:t> de </a:t>
            </a:r>
            <a:r>
              <a:rPr lang="en-US" dirty="0" err="1" smtClean="0"/>
              <a:t>Matlab</a:t>
            </a:r>
            <a:r>
              <a:rPr lang="en-US" dirty="0" smtClean="0"/>
              <a:t> / </a:t>
            </a:r>
            <a:r>
              <a:rPr lang="en-US" dirty="0" err="1" smtClean="0"/>
              <a:t>Scilab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l’on</a:t>
            </a:r>
            <a:r>
              <a:rPr lang="en-US" dirty="0" smtClean="0"/>
              <a:t> </a:t>
            </a:r>
            <a:r>
              <a:rPr lang="en-US" dirty="0" err="1" smtClean="0"/>
              <a:t>télécharge</a:t>
            </a:r>
            <a:r>
              <a:rPr lang="en-US" dirty="0" smtClean="0"/>
              <a:t> avec </a:t>
            </a:r>
            <a:r>
              <a:rPr lang="en-US" dirty="0" err="1" smtClean="0"/>
              <a:t>toutes</a:t>
            </a:r>
            <a:r>
              <a:rPr lang="en-US" dirty="0" smtClean="0"/>
              <a:t> les </a:t>
            </a:r>
            <a:r>
              <a:rPr lang="en-US" dirty="0" err="1" smtClean="0"/>
              <a:t>librairies</a:t>
            </a:r>
            <a:r>
              <a:rPr lang="en-US" dirty="0" smtClean="0"/>
              <a:t> déjà </a:t>
            </a:r>
            <a:r>
              <a:rPr lang="en-US" dirty="0" err="1" smtClean="0"/>
              <a:t>importées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Anaconda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livré</a:t>
            </a:r>
            <a:r>
              <a:rPr lang="en-US" dirty="0" smtClean="0"/>
              <a:t> avec + de 200 </a:t>
            </a:r>
            <a:r>
              <a:rPr lang="en-US" dirty="0" err="1" smtClean="0"/>
              <a:t>paquets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Les + </a:t>
            </a:r>
            <a:r>
              <a:rPr lang="en-US" dirty="0" err="1" smtClean="0"/>
              <a:t>utilisés</a:t>
            </a:r>
            <a:r>
              <a:rPr lang="en-US" dirty="0" smtClean="0"/>
              <a:t> :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742950" lvl="1" indent="-285750">
              <a:buFont typeface="Wingdings" charset="2"/>
              <a:buChar char="Ø"/>
            </a:pPr>
            <a:r>
              <a:rPr lang="en-US" dirty="0" err="1" smtClean="0"/>
              <a:t>Numpy</a:t>
            </a:r>
            <a:r>
              <a:rPr lang="en-US" dirty="0" smtClean="0"/>
              <a:t> (</a:t>
            </a:r>
            <a:r>
              <a:rPr lang="en-US" dirty="0" err="1" smtClean="0"/>
              <a:t>gère</a:t>
            </a:r>
            <a:r>
              <a:rPr lang="en-US" dirty="0" smtClean="0"/>
              <a:t> les matrices + </a:t>
            </a:r>
            <a:r>
              <a:rPr lang="en-US" dirty="0" err="1" smtClean="0"/>
              <a:t>calculs</a:t>
            </a:r>
            <a:r>
              <a:rPr lang="en-US" dirty="0" smtClean="0"/>
              <a:t> </a:t>
            </a:r>
            <a:r>
              <a:rPr lang="en-US" dirty="0" err="1" smtClean="0"/>
              <a:t>scientifiques</a:t>
            </a:r>
            <a:r>
              <a:rPr lang="en-US" dirty="0" smtClean="0"/>
              <a:t>)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Math (</a:t>
            </a:r>
            <a:r>
              <a:rPr lang="en-US" dirty="0" err="1" smtClean="0"/>
              <a:t>contient</a:t>
            </a:r>
            <a:r>
              <a:rPr lang="en-US" dirty="0" smtClean="0"/>
              <a:t> </a:t>
            </a:r>
            <a:r>
              <a:rPr lang="en-US" dirty="0" err="1" smtClean="0"/>
              <a:t>toutes</a:t>
            </a:r>
            <a:r>
              <a:rPr lang="en-US" dirty="0" smtClean="0"/>
              <a:t> les </a:t>
            </a:r>
            <a:r>
              <a:rPr lang="en-US" dirty="0" err="1" smtClean="0"/>
              <a:t>fonctions</a:t>
            </a:r>
            <a:r>
              <a:rPr lang="en-US" dirty="0" smtClean="0"/>
              <a:t> </a:t>
            </a:r>
            <a:r>
              <a:rPr lang="en-US" dirty="0" err="1" smtClean="0"/>
              <a:t>mathématiques</a:t>
            </a:r>
            <a:r>
              <a:rPr lang="en-US" dirty="0" smtClean="0"/>
              <a:t> de base)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err="1" smtClean="0"/>
              <a:t>Matplotlib</a:t>
            </a:r>
            <a:r>
              <a:rPr lang="en-US" dirty="0" smtClean="0"/>
              <a:t> (</a:t>
            </a:r>
            <a:r>
              <a:rPr lang="en-US" dirty="0" err="1" smtClean="0"/>
              <a:t>permet</a:t>
            </a:r>
            <a:r>
              <a:rPr lang="en-US" dirty="0" smtClean="0"/>
              <a:t> de faire des </a:t>
            </a:r>
            <a:r>
              <a:rPr lang="en-US" dirty="0" err="1" smtClean="0"/>
              <a:t>graphes</a:t>
            </a:r>
            <a:r>
              <a:rPr lang="en-US" dirty="0" smtClean="0"/>
              <a:t>)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err="1" smtClean="0"/>
              <a:t>Os</a:t>
            </a:r>
            <a:r>
              <a:rPr lang="en-US" dirty="0" smtClean="0"/>
              <a:t>, Sys (</a:t>
            </a:r>
            <a:r>
              <a:rPr lang="en-US" dirty="0" err="1" smtClean="0"/>
              <a:t>permettent</a:t>
            </a:r>
            <a:r>
              <a:rPr lang="en-US" dirty="0" smtClean="0"/>
              <a:t> de </a:t>
            </a:r>
            <a:r>
              <a:rPr lang="en-US" dirty="0" err="1" smtClean="0"/>
              <a:t>gérer</a:t>
            </a:r>
            <a:r>
              <a:rPr lang="en-US" dirty="0" smtClean="0"/>
              <a:t> les </a:t>
            </a:r>
            <a:r>
              <a:rPr lang="en-US" dirty="0" err="1" smtClean="0"/>
              <a:t>fichiers</a:t>
            </a:r>
            <a:r>
              <a:rPr lang="en-US" dirty="0" smtClean="0"/>
              <a:t> de </a:t>
            </a:r>
            <a:r>
              <a:rPr lang="en-US" dirty="0" err="1" smtClean="0"/>
              <a:t>votre</a:t>
            </a:r>
            <a:r>
              <a:rPr lang="en-US" dirty="0" smtClean="0"/>
              <a:t> </a:t>
            </a:r>
            <a:r>
              <a:rPr lang="en-US" dirty="0" err="1" smtClean="0"/>
              <a:t>ordinateur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76169" y="1302334"/>
            <a:ext cx="4383234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/>
              <a:t>Python, les bases …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95858" y="2493824"/>
            <a:ext cx="8596095" cy="416668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190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858" y="2493825"/>
            <a:ext cx="8596095" cy="507831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Si </a:t>
            </a:r>
            <a:r>
              <a:rPr lang="en-US" dirty="0" err="1" smtClean="0"/>
              <a:t>cela</a:t>
            </a:r>
            <a:r>
              <a:rPr lang="en-US" dirty="0" smtClean="0"/>
              <a:t> ne </a:t>
            </a:r>
            <a:r>
              <a:rPr lang="en-US" dirty="0" err="1" smtClean="0"/>
              <a:t>suffit</a:t>
            </a:r>
            <a:r>
              <a:rPr lang="en-US" dirty="0" smtClean="0"/>
              <a:t> pas … (</a:t>
            </a:r>
            <a:r>
              <a:rPr lang="en-US" dirty="0" err="1" smtClean="0"/>
              <a:t>souvent</a:t>
            </a:r>
            <a:r>
              <a:rPr lang="en-US" dirty="0" smtClean="0"/>
              <a:t> la solution </a:t>
            </a:r>
            <a:r>
              <a:rPr lang="en-US" dirty="0" err="1" smtClean="0"/>
              <a:t>existe</a:t>
            </a:r>
            <a:r>
              <a:rPr lang="en-US" dirty="0" smtClean="0"/>
              <a:t> avec les 4 </a:t>
            </a:r>
            <a:r>
              <a:rPr lang="en-US" dirty="0" err="1" smtClean="0"/>
              <a:t>précèdents</a:t>
            </a:r>
            <a:r>
              <a:rPr lang="en-US" dirty="0" smtClean="0"/>
              <a:t> …)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Possiblité</a:t>
            </a:r>
            <a:r>
              <a:rPr lang="en-US" dirty="0" smtClean="0"/>
              <a:t> </a:t>
            </a:r>
            <a:r>
              <a:rPr lang="en-US" dirty="0" err="1" smtClean="0"/>
              <a:t>d’en</a:t>
            </a:r>
            <a:r>
              <a:rPr lang="en-US" dirty="0" smtClean="0"/>
              <a:t> installer des nouveaux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Si Anaconda,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“</a:t>
            </a:r>
            <a:r>
              <a:rPr lang="en-US" dirty="0" err="1" smtClean="0"/>
              <a:t>conda</a:t>
            </a:r>
            <a:r>
              <a:rPr lang="en-US" dirty="0" smtClean="0"/>
              <a:t> install “</a:t>
            </a:r>
            <a:r>
              <a:rPr lang="en-US" dirty="0" err="1" smtClean="0"/>
              <a:t>paquet</a:t>
            </a:r>
            <a:r>
              <a:rPr lang="en-US" dirty="0" smtClean="0"/>
              <a:t>”</a:t>
            </a:r>
          </a:p>
          <a:p>
            <a:pPr lvl="1"/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76169" y="1302334"/>
            <a:ext cx="4383234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/>
              <a:t>Python, les bases …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95858" y="2493824"/>
            <a:ext cx="8596095" cy="416668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6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err="1" smtClean="0">
                <a:latin typeface="+mn-lt"/>
              </a:rPr>
              <a:t>Langage</a:t>
            </a:r>
            <a:r>
              <a:rPr lang="en-US" sz="3200" b="1" dirty="0" smtClean="0">
                <a:latin typeface="+mn-lt"/>
              </a:rPr>
              <a:t> de </a:t>
            </a:r>
            <a:r>
              <a:rPr lang="en-US" sz="3200" b="1" dirty="0" err="1" smtClean="0">
                <a:latin typeface="+mn-lt"/>
              </a:rPr>
              <a:t>programmation</a:t>
            </a:r>
            <a:endParaRPr lang="en-US" sz="3200" b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165" y="2462839"/>
            <a:ext cx="82088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C’est</a:t>
            </a:r>
            <a:r>
              <a:rPr lang="en-US" dirty="0" smtClean="0"/>
              <a:t> un language </a:t>
            </a:r>
            <a:r>
              <a:rPr lang="en-US" dirty="0" err="1" smtClean="0"/>
              <a:t>permettant</a:t>
            </a:r>
            <a:r>
              <a:rPr lang="en-US" dirty="0" smtClean="0"/>
              <a:t> </a:t>
            </a:r>
            <a:r>
              <a:rPr lang="en-US" dirty="0" err="1" smtClean="0"/>
              <a:t>d’écrire</a:t>
            </a:r>
            <a:r>
              <a:rPr lang="en-US" dirty="0" smtClean="0"/>
              <a:t> des </a:t>
            </a:r>
            <a:r>
              <a:rPr lang="en-US" dirty="0" err="1" smtClean="0"/>
              <a:t>programmes</a:t>
            </a:r>
            <a:r>
              <a:rPr lang="en-US" dirty="0" smtClean="0"/>
              <a:t> </a:t>
            </a:r>
            <a:r>
              <a:rPr lang="en-US" dirty="0" err="1" smtClean="0"/>
              <a:t>informatiques</a:t>
            </a:r>
            <a:r>
              <a:rPr lang="en-US" dirty="0" smtClean="0"/>
              <a:t> …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donc</a:t>
            </a:r>
            <a:r>
              <a:rPr lang="en-US" dirty="0" smtClean="0"/>
              <a:t> le lire/</a:t>
            </a:r>
            <a:r>
              <a:rPr lang="en-US" dirty="0" err="1" smtClean="0"/>
              <a:t>comprendre</a:t>
            </a:r>
            <a:r>
              <a:rPr lang="en-US" dirty="0" smtClean="0"/>
              <a:t>/</a:t>
            </a:r>
            <a:r>
              <a:rPr lang="en-US" dirty="0" err="1" smtClean="0"/>
              <a:t>traduire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on </a:t>
            </a:r>
            <a:r>
              <a:rPr lang="en-US" dirty="0" err="1" smtClean="0"/>
              <a:t>apprend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parler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“langue” 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4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err="1" smtClean="0">
                <a:latin typeface="+mn-lt"/>
              </a:rPr>
              <a:t>Langage</a:t>
            </a:r>
            <a:r>
              <a:rPr lang="en-US" sz="3200" b="1" dirty="0" smtClean="0">
                <a:latin typeface="+mn-lt"/>
              </a:rPr>
              <a:t> de </a:t>
            </a:r>
            <a:r>
              <a:rPr lang="en-US" sz="3200" b="1" dirty="0" err="1" smtClean="0">
                <a:latin typeface="+mn-lt"/>
              </a:rPr>
              <a:t>programmation</a:t>
            </a:r>
            <a:endParaRPr lang="en-US" sz="3200" b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867" y="2123280"/>
            <a:ext cx="5854639" cy="436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1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858" y="2493825"/>
            <a:ext cx="8596095" cy="4247317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 code source (</a:t>
            </a:r>
            <a:r>
              <a:rPr lang="en-US" dirty="0" err="1" smtClean="0"/>
              <a:t>écrit</a:t>
            </a:r>
            <a:r>
              <a:rPr lang="en-US" dirty="0" smtClean="0"/>
              <a:t> par </a:t>
            </a:r>
            <a:r>
              <a:rPr lang="en-US" dirty="0" err="1" smtClean="0"/>
              <a:t>vous</a:t>
            </a:r>
            <a:r>
              <a:rPr lang="en-US" dirty="0" smtClean="0"/>
              <a:t> !)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traduit</a:t>
            </a:r>
            <a:r>
              <a:rPr lang="en-US" dirty="0" smtClean="0"/>
              <a:t> par un </a:t>
            </a:r>
            <a:r>
              <a:rPr lang="en-US" dirty="0" err="1" smtClean="0"/>
              <a:t>compilateur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76169" y="1302334"/>
            <a:ext cx="4383234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err="1" smtClean="0"/>
              <a:t>Compilés</a:t>
            </a:r>
            <a:r>
              <a:rPr lang="en-US" sz="3200" b="1" dirty="0" smtClean="0"/>
              <a:t>  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95858" y="2493825"/>
            <a:ext cx="8596095" cy="39703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83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858" y="2493825"/>
            <a:ext cx="8596095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Le code source (</a:t>
            </a:r>
            <a:r>
              <a:rPr lang="en-US" dirty="0" err="1" smtClean="0">
                <a:solidFill>
                  <a:srgbClr val="000000"/>
                </a:solidFill>
              </a:rPr>
              <a:t>écrit</a:t>
            </a:r>
            <a:r>
              <a:rPr lang="en-US" dirty="0" smtClean="0">
                <a:solidFill>
                  <a:srgbClr val="000000"/>
                </a:solidFill>
              </a:rPr>
              <a:t> par </a:t>
            </a:r>
            <a:r>
              <a:rPr lang="en-US" dirty="0" err="1" smtClean="0">
                <a:solidFill>
                  <a:srgbClr val="000000"/>
                </a:solidFill>
              </a:rPr>
              <a:t>vous</a:t>
            </a:r>
            <a:r>
              <a:rPr lang="en-US" dirty="0" smtClean="0">
                <a:solidFill>
                  <a:srgbClr val="000000"/>
                </a:solidFill>
              </a:rPr>
              <a:t> !) </a:t>
            </a:r>
            <a:r>
              <a:rPr lang="en-US" dirty="0" err="1" smtClean="0">
                <a:solidFill>
                  <a:srgbClr val="000000"/>
                </a:solidFill>
              </a:rPr>
              <a:t>est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traduit</a:t>
            </a:r>
            <a:r>
              <a:rPr lang="en-US" dirty="0" smtClean="0">
                <a:solidFill>
                  <a:srgbClr val="000000"/>
                </a:solidFill>
              </a:rPr>
              <a:t> par un </a:t>
            </a:r>
            <a:r>
              <a:rPr lang="en-US" dirty="0" err="1" smtClean="0">
                <a:solidFill>
                  <a:srgbClr val="000000"/>
                </a:solidFill>
              </a:rPr>
              <a:t>compilateur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5858" y="2493825"/>
            <a:ext cx="859609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8195"/>
          <a:stretch/>
        </p:blipFill>
        <p:spPr>
          <a:xfrm>
            <a:off x="591215" y="3966953"/>
            <a:ext cx="2819400" cy="1624789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3717225" y="4801762"/>
            <a:ext cx="1719219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00" y="3471827"/>
            <a:ext cx="2565400" cy="26289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732713" y="4430014"/>
            <a:ext cx="147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Compilation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76169" y="1302334"/>
            <a:ext cx="4383234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err="1" smtClean="0"/>
              <a:t>Compilés</a:t>
            </a:r>
            <a:r>
              <a:rPr lang="en-US" sz="3200" b="1" dirty="0" smtClean="0"/>
              <a:t> 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64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858" y="2493825"/>
            <a:ext cx="8596095" cy="5078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Le code source (</a:t>
            </a:r>
            <a:r>
              <a:rPr lang="en-US" dirty="0" err="1" smtClean="0">
                <a:solidFill>
                  <a:srgbClr val="000000"/>
                </a:solidFill>
              </a:rPr>
              <a:t>écrit</a:t>
            </a:r>
            <a:r>
              <a:rPr lang="en-US" dirty="0" smtClean="0">
                <a:solidFill>
                  <a:srgbClr val="000000"/>
                </a:solidFill>
              </a:rPr>
              <a:t> par </a:t>
            </a:r>
            <a:r>
              <a:rPr lang="en-US" dirty="0" err="1" smtClean="0">
                <a:solidFill>
                  <a:srgbClr val="000000"/>
                </a:solidFill>
              </a:rPr>
              <a:t>vous</a:t>
            </a:r>
            <a:r>
              <a:rPr lang="en-US" dirty="0" smtClean="0">
                <a:solidFill>
                  <a:srgbClr val="000000"/>
                </a:solidFill>
              </a:rPr>
              <a:t> !) </a:t>
            </a:r>
            <a:r>
              <a:rPr lang="en-US" dirty="0" err="1" smtClean="0">
                <a:solidFill>
                  <a:srgbClr val="000000"/>
                </a:solidFill>
              </a:rPr>
              <a:t>est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traduit</a:t>
            </a:r>
            <a:r>
              <a:rPr lang="en-US" dirty="0" smtClean="0">
                <a:solidFill>
                  <a:srgbClr val="000000"/>
                </a:solidFill>
              </a:rPr>
              <a:t> par un </a:t>
            </a:r>
            <a:r>
              <a:rPr lang="en-US" dirty="0" err="1" smtClean="0">
                <a:solidFill>
                  <a:srgbClr val="000000"/>
                </a:solidFill>
              </a:rPr>
              <a:t>compilateur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C++ , Pascal, Fortran …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5858" y="2493825"/>
            <a:ext cx="8596095" cy="39703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76169" y="1302334"/>
            <a:ext cx="4383234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err="1" smtClean="0"/>
              <a:t>Compilés</a:t>
            </a:r>
            <a:r>
              <a:rPr lang="en-US" sz="3200" b="1" dirty="0" smtClean="0"/>
              <a:t> 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7880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/>
          <p:nvPr/>
        </p:nvSpPr>
        <p:spPr>
          <a:xfrm>
            <a:off x="338873" y="3106956"/>
            <a:ext cx="8467516" cy="1164347"/>
          </a:xfrm>
          <a:prstGeom prst="rect">
            <a:avLst/>
          </a:prstGeom>
          <a:solidFill>
            <a:srgbClr val="FFFFFF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8000"/>
                </a:solidFill>
              </a:rPr>
              <a:t>Le </a:t>
            </a:r>
            <a:r>
              <a:rPr lang="en-US" dirty="0" err="1" smtClean="0">
                <a:solidFill>
                  <a:srgbClr val="008000"/>
                </a:solidFill>
              </a:rPr>
              <a:t>compilateur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optimise</a:t>
            </a:r>
            <a:r>
              <a:rPr lang="en-US" dirty="0" smtClean="0">
                <a:solidFill>
                  <a:srgbClr val="008000"/>
                </a:solidFill>
              </a:rPr>
              <a:t> le code source (+ </a:t>
            </a:r>
            <a:r>
              <a:rPr lang="en-US" dirty="0" err="1" smtClean="0">
                <a:solidFill>
                  <a:srgbClr val="008000"/>
                </a:solidFill>
              </a:rPr>
              <a:t>efficace</a:t>
            </a:r>
            <a:r>
              <a:rPr lang="en-US" dirty="0" smtClean="0">
                <a:solidFill>
                  <a:srgbClr val="008000"/>
                </a:solidFill>
              </a:rPr>
              <a:t>, + </a:t>
            </a:r>
            <a:r>
              <a:rPr lang="en-US" dirty="0" err="1" smtClean="0">
                <a:solidFill>
                  <a:srgbClr val="008000"/>
                </a:solidFill>
              </a:rPr>
              <a:t>rapide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008000"/>
                </a:solidFill>
              </a:rPr>
              <a:t>Une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fois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compilé</a:t>
            </a:r>
            <a:r>
              <a:rPr lang="en-US" dirty="0" smtClean="0">
                <a:solidFill>
                  <a:srgbClr val="008000"/>
                </a:solidFill>
              </a:rPr>
              <a:t>, le </a:t>
            </a:r>
            <a:r>
              <a:rPr lang="en-US" dirty="0" err="1" smtClean="0">
                <a:solidFill>
                  <a:srgbClr val="008000"/>
                </a:solidFill>
              </a:rPr>
              <a:t>programme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peut-</a:t>
            </a:r>
            <a:r>
              <a:rPr lang="en-US" dirty="0" err="1" smtClean="0">
                <a:solidFill>
                  <a:srgbClr val="008000"/>
                </a:solidFill>
              </a:rPr>
              <a:t>être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utilisé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sur</a:t>
            </a:r>
            <a:r>
              <a:rPr lang="en-US" dirty="0" smtClean="0">
                <a:solidFill>
                  <a:srgbClr val="008000"/>
                </a:solidFill>
              </a:rPr>
              <a:t> un </a:t>
            </a:r>
            <a:r>
              <a:rPr lang="en-US" dirty="0" err="1" smtClean="0">
                <a:solidFill>
                  <a:srgbClr val="008000"/>
                </a:solidFill>
              </a:rPr>
              <a:t>autre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ordinateur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8" name="TextShape 4"/>
          <p:cNvSpPr txBox="1"/>
          <p:nvPr/>
        </p:nvSpPr>
        <p:spPr>
          <a:xfrm>
            <a:off x="338873" y="2471836"/>
            <a:ext cx="8467516" cy="47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fr-FR" sz="3600" b="1" spc="-1" dirty="0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+</a:t>
            </a:r>
            <a:endParaRPr lang="fr-FR" sz="3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338873" y="5266353"/>
            <a:ext cx="8467516" cy="1359297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Lourd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écrire</a:t>
            </a:r>
            <a:r>
              <a:rPr lang="en-US" dirty="0" smtClean="0">
                <a:solidFill>
                  <a:srgbClr val="FF0000"/>
                </a:solidFill>
              </a:rPr>
              <a:t> … (</a:t>
            </a:r>
            <a:r>
              <a:rPr lang="en-US" dirty="0" err="1" smtClean="0">
                <a:solidFill>
                  <a:srgbClr val="FF0000"/>
                </a:solidFill>
              </a:rPr>
              <a:t>il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faut</a:t>
            </a:r>
            <a:r>
              <a:rPr lang="en-US" dirty="0" smtClean="0">
                <a:solidFill>
                  <a:srgbClr val="FF0000"/>
                </a:solidFill>
              </a:rPr>
              <a:t> tout </a:t>
            </a:r>
            <a:r>
              <a:rPr lang="en-US" dirty="0" err="1" smtClean="0">
                <a:solidFill>
                  <a:srgbClr val="FF0000"/>
                </a:solidFill>
              </a:rPr>
              <a:t>déclarer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 1/1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peut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prendre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une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dizaine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 de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lignes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FF0000"/>
              </a:solidFill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  <a:sym typeface="Wingdings"/>
              </a:rPr>
              <a:t>Pas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nécessaire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si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vous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faites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 de “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petits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”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calculs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Shape 4"/>
          <p:cNvSpPr txBox="1"/>
          <p:nvPr/>
        </p:nvSpPr>
        <p:spPr>
          <a:xfrm>
            <a:off x="338873" y="4631233"/>
            <a:ext cx="8467516" cy="47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fr-FR" sz="36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</a:t>
            </a:r>
            <a:endParaRPr lang="fr-FR" sz="3600" b="1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76169" y="1302334"/>
            <a:ext cx="4383234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err="1" smtClean="0"/>
              <a:t>Compilés</a:t>
            </a:r>
            <a:r>
              <a:rPr lang="en-US" sz="3200" b="1" dirty="0" smtClean="0"/>
              <a:t> 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5290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858" y="2493825"/>
            <a:ext cx="8596095" cy="507831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 code source </a:t>
            </a:r>
            <a:r>
              <a:rPr lang="en-US" dirty="0" err="1" smtClean="0"/>
              <a:t>est</a:t>
            </a:r>
            <a:r>
              <a:rPr lang="en-US" dirty="0" smtClean="0"/>
              <a:t> “</a:t>
            </a:r>
            <a:r>
              <a:rPr lang="en-US" dirty="0" err="1" smtClean="0"/>
              <a:t>interprété</a:t>
            </a:r>
            <a:r>
              <a:rPr lang="en-US" dirty="0" smtClean="0"/>
              <a:t>” </a:t>
            </a:r>
            <a:r>
              <a:rPr lang="en-US" dirty="0" err="1" smtClean="0"/>
              <a:t>ligne</a:t>
            </a:r>
            <a:r>
              <a:rPr lang="en-US" dirty="0" smtClean="0"/>
              <a:t> par </a:t>
            </a:r>
            <a:r>
              <a:rPr lang="en-US" dirty="0" err="1" smtClean="0"/>
              <a:t>ligne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Pour simplifier, </a:t>
            </a:r>
            <a:r>
              <a:rPr lang="en-US" dirty="0" err="1" smtClean="0"/>
              <a:t>l’interpréteur</a:t>
            </a:r>
            <a:r>
              <a:rPr lang="en-US" dirty="0" smtClean="0"/>
              <a:t> compile </a:t>
            </a:r>
            <a:r>
              <a:rPr lang="en-US" dirty="0" err="1" smtClean="0"/>
              <a:t>temporairement</a:t>
            </a:r>
            <a:r>
              <a:rPr lang="en-US" dirty="0" smtClean="0"/>
              <a:t> </a:t>
            </a:r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ligne</a:t>
            </a:r>
            <a:r>
              <a:rPr lang="en-US" dirty="0" smtClean="0"/>
              <a:t> du code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lancement</a:t>
            </a:r>
            <a:r>
              <a:rPr lang="en-US" dirty="0" smtClean="0"/>
              <a:t> du code, le code </a:t>
            </a:r>
            <a:r>
              <a:rPr lang="en-US" dirty="0" err="1" smtClean="0"/>
              <a:t>est</a:t>
            </a:r>
            <a:r>
              <a:rPr lang="en-US" dirty="0" smtClean="0"/>
              <a:t> “</a:t>
            </a:r>
            <a:r>
              <a:rPr lang="en-US" dirty="0" err="1" smtClean="0"/>
              <a:t>interprété</a:t>
            </a:r>
            <a:r>
              <a:rPr lang="en-US" dirty="0" smtClean="0"/>
              <a:t>”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Python, </a:t>
            </a:r>
            <a:r>
              <a:rPr lang="en-US" dirty="0" err="1" smtClean="0"/>
              <a:t>Matlab</a:t>
            </a:r>
            <a:r>
              <a:rPr lang="en-US" dirty="0" smtClean="0"/>
              <a:t>, </a:t>
            </a:r>
            <a:r>
              <a:rPr lang="en-US" dirty="0" err="1" smtClean="0"/>
              <a:t>Scilab</a:t>
            </a:r>
            <a:r>
              <a:rPr lang="en-US" dirty="0" smtClean="0"/>
              <a:t> …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76169" y="1302334"/>
            <a:ext cx="4383234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err="1" smtClean="0"/>
              <a:t>Interprétés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95858" y="2493825"/>
            <a:ext cx="8596095" cy="39703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07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/>
          <p:nvPr/>
        </p:nvSpPr>
        <p:spPr>
          <a:xfrm>
            <a:off x="338873" y="3106956"/>
            <a:ext cx="8467516" cy="1164347"/>
          </a:xfrm>
          <a:prstGeom prst="rect">
            <a:avLst/>
          </a:prstGeom>
          <a:solidFill>
            <a:srgbClr val="FFFFFF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8000"/>
                </a:solidFill>
              </a:rPr>
              <a:t>+ Facile </a:t>
            </a:r>
            <a:r>
              <a:rPr lang="en-US" dirty="0" err="1" smtClean="0">
                <a:solidFill>
                  <a:srgbClr val="008000"/>
                </a:solidFill>
              </a:rPr>
              <a:t>à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prendre</a:t>
            </a:r>
            <a:r>
              <a:rPr lang="en-US" dirty="0" smtClean="0">
                <a:solidFill>
                  <a:srgbClr val="008000"/>
                </a:solidFill>
              </a:rPr>
              <a:t> en main </a:t>
            </a:r>
            <a:r>
              <a:rPr lang="en-US" dirty="0" err="1" smtClean="0">
                <a:solidFill>
                  <a:srgbClr val="008000"/>
                </a:solidFill>
              </a:rPr>
              <a:t>qu’un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langage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compilé</a:t>
            </a:r>
            <a:r>
              <a:rPr lang="en-US" dirty="0" smtClean="0">
                <a:solidFill>
                  <a:srgbClr val="008000"/>
                </a:solidFill>
              </a:rPr>
              <a:t> (correction du code </a:t>
            </a:r>
            <a:r>
              <a:rPr lang="en-US" dirty="0" err="1" smtClean="0">
                <a:solidFill>
                  <a:srgbClr val="008000"/>
                </a:solidFill>
              </a:rPr>
              <a:t>ligne</a:t>
            </a:r>
            <a:r>
              <a:rPr lang="en-US" dirty="0" smtClean="0">
                <a:solidFill>
                  <a:srgbClr val="008000"/>
                </a:solidFill>
              </a:rPr>
              <a:t> par </a:t>
            </a:r>
            <a:r>
              <a:rPr lang="en-US" dirty="0" err="1" smtClean="0">
                <a:solidFill>
                  <a:srgbClr val="008000"/>
                </a:solidFill>
              </a:rPr>
              <a:t>ligne</a:t>
            </a:r>
            <a:r>
              <a:rPr lang="en-US" dirty="0" smtClean="0">
                <a:solidFill>
                  <a:srgbClr val="008000"/>
                </a:solidFill>
              </a:rPr>
              <a:t>, un </a:t>
            </a:r>
            <a:r>
              <a:rPr lang="en-US" dirty="0" err="1" smtClean="0">
                <a:solidFill>
                  <a:srgbClr val="008000"/>
                </a:solidFill>
              </a:rPr>
              <a:t>seul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logiciel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8000"/>
                </a:solidFill>
              </a:rPr>
              <a:t>Importation possible </a:t>
            </a:r>
            <a:r>
              <a:rPr lang="en-US" dirty="0" err="1" smtClean="0">
                <a:solidFill>
                  <a:srgbClr val="008000"/>
                </a:solidFill>
              </a:rPr>
              <a:t>libraires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existantes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8" name="TextShape 4"/>
          <p:cNvSpPr txBox="1"/>
          <p:nvPr/>
        </p:nvSpPr>
        <p:spPr>
          <a:xfrm>
            <a:off x="338873" y="2471836"/>
            <a:ext cx="8467516" cy="47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fr-FR" sz="3600" b="1" spc="-1" dirty="0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+</a:t>
            </a:r>
            <a:endParaRPr lang="fr-FR" sz="3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338873" y="5266353"/>
            <a:ext cx="8467516" cy="1359297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Beaucoup plus lent </a:t>
            </a:r>
            <a:r>
              <a:rPr lang="en-US" dirty="0" err="1" smtClean="0">
                <a:solidFill>
                  <a:srgbClr val="FF0000"/>
                </a:solidFill>
              </a:rPr>
              <a:t>qu’un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langage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compilé</a:t>
            </a:r>
            <a:endParaRPr lang="en-US" dirty="0" smtClean="0">
              <a:solidFill>
                <a:srgbClr val="FF0000"/>
              </a:solidFill>
              <a:sym typeface="Wingdings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FF0000"/>
              </a:solidFill>
              <a:sym typeface="Wingdings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FF0000"/>
              </a:solidFill>
              <a:sym typeface="Wingdings"/>
            </a:endParaRPr>
          </a:p>
        </p:txBody>
      </p:sp>
      <p:sp>
        <p:nvSpPr>
          <p:cNvPr id="10" name="TextShape 4"/>
          <p:cNvSpPr txBox="1"/>
          <p:nvPr/>
        </p:nvSpPr>
        <p:spPr>
          <a:xfrm>
            <a:off x="338873" y="4631233"/>
            <a:ext cx="8467516" cy="47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fr-FR" sz="36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</a:t>
            </a:r>
            <a:endParaRPr lang="fr-FR" sz="3600" b="1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76169" y="1302334"/>
            <a:ext cx="4383234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err="1" smtClean="0"/>
              <a:t>Compilés</a:t>
            </a:r>
            <a:r>
              <a:rPr lang="en-US" sz="3200" b="1" dirty="0" smtClean="0"/>
              <a:t> 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316520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388</Words>
  <Application>Microsoft Macintosh PowerPoint</Application>
  <PresentationFormat>On-screen Show (4:3)</PresentationFormat>
  <Paragraphs>159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Langage de programmation</vt:lpstr>
      <vt:lpstr>Langage de programmation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Davaze</dc:creator>
  <cp:lastModifiedBy>Lucas Davaze</cp:lastModifiedBy>
  <cp:revision>8</cp:revision>
  <dcterms:created xsi:type="dcterms:W3CDTF">2017-10-09T19:27:18Z</dcterms:created>
  <dcterms:modified xsi:type="dcterms:W3CDTF">2017-10-09T21:36:10Z</dcterms:modified>
</cp:coreProperties>
</file>