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359" r:id="rId9"/>
    <p:sldId id="360" r:id="rId10"/>
    <p:sldId id="264" r:id="rId11"/>
    <p:sldId id="265" r:id="rId12"/>
    <p:sldId id="266" r:id="rId13"/>
    <p:sldId id="345" r:id="rId14"/>
    <p:sldId id="268" r:id="rId15"/>
    <p:sldId id="370" r:id="rId16"/>
    <p:sldId id="270" r:id="rId17"/>
    <p:sldId id="364" r:id="rId18"/>
    <p:sldId id="371" r:id="rId19"/>
    <p:sldId id="314" r:id="rId20"/>
    <p:sldId id="368" r:id="rId21"/>
    <p:sldId id="369" r:id="rId22"/>
    <p:sldId id="372" r:id="rId23"/>
    <p:sldId id="362" r:id="rId24"/>
    <p:sldId id="366" r:id="rId25"/>
    <p:sldId id="365" r:id="rId26"/>
    <p:sldId id="367" r:id="rId27"/>
  </p:sldIdLst>
  <p:sldSz cx="9144000" cy="5143500" type="screen16x9"/>
  <p:notesSz cx="6858000" cy="9144000"/>
  <p:embeddedFontLst>
    <p:embeddedFont>
      <p:font typeface="Dosis" pitchFamily="2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Space Grotesk" panose="020B0604020202020204" charset="0"/>
      <p:regular r:id="rId35"/>
      <p:bold r:id="rId36"/>
    </p:embeddedFont>
    <p:embeddedFont>
      <p:font typeface="Space Grotesk Light" panose="020B0604020202020204" charset="0"/>
      <p:regular r:id="rId37"/>
      <p:bold r:id="rId38"/>
    </p:embeddedFont>
    <p:embeddedFont>
      <p:font typeface="Space Grotesk Medium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jdhnSw0mXkQg9u0bc1nEdsQBft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BC280-68B0-4203-83B2-66A21894B65F}" v="1" dt="2024-09-16T23:24:14.487"/>
  </p1510:revLst>
</p1510:revInfo>
</file>

<file path=ppt/tableStyles.xml><?xml version="1.0" encoding="utf-8"?>
<a:tblStyleLst xmlns:a="http://schemas.openxmlformats.org/drawingml/2006/main" def="{40272DF2-5866-4BD9-90D9-472611E76D45}">
  <a:tblStyle styleId="{40272DF2-5866-4BD9-90D9-472611E76D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1296" y="78"/>
      </p:cViewPr>
      <p:guideLst/>
    </p:cSldViewPr>
  </p:slideViewPr>
  <p:outlineViewPr>
    <p:cViewPr>
      <p:scale>
        <a:sx n="33" d="100"/>
        <a:sy n="33" d="100"/>
      </p:scale>
      <p:origin x="0" y="-19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84" Type="http://customschemas.google.com/relationships/presentationmetadata" Target="metadata"/><Relationship Id="rId89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90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8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it ahsee" userId="c0f79adc8ed6716f" providerId="LiveId" clId="{333BC280-68B0-4203-83B2-66A21894B65F}"/>
    <pc:docChg chg="modSld">
      <pc:chgData name="benoit ahsee" userId="c0f79adc8ed6716f" providerId="LiveId" clId="{333BC280-68B0-4203-83B2-66A21894B65F}" dt="2024-09-17T14:09:50.094" v="45" actId="6549"/>
      <pc:docMkLst>
        <pc:docMk/>
      </pc:docMkLst>
      <pc:sldChg chg="modSp mod">
        <pc:chgData name="benoit ahsee" userId="c0f79adc8ed6716f" providerId="LiveId" clId="{333BC280-68B0-4203-83B2-66A21894B65F}" dt="2024-09-17T14:09:12.531" v="39" actId="6549"/>
        <pc:sldMkLst>
          <pc:docMk/>
          <pc:sldMk cId="0" sldId="265"/>
        </pc:sldMkLst>
        <pc:spChg chg="mod">
          <ac:chgData name="benoit ahsee" userId="c0f79adc8ed6716f" providerId="LiveId" clId="{333BC280-68B0-4203-83B2-66A21894B65F}" dt="2024-09-17T14:09:12.531" v="39" actId="6549"/>
          <ac:spMkLst>
            <pc:docMk/>
            <pc:sldMk cId="0" sldId="265"/>
            <ac:spMk id="6" creationId="{0443F80C-6FC8-4FA7-93FB-9C34401F5F8F}"/>
          </ac:spMkLst>
        </pc:spChg>
      </pc:sldChg>
      <pc:sldChg chg="modSp mod">
        <pc:chgData name="benoit ahsee" userId="c0f79adc8ed6716f" providerId="LiveId" clId="{333BC280-68B0-4203-83B2-66A21894B65F}" dt="2024-09-17T14:09:50.094" v="45" actId="6549"/>
        <pc:sldMkLst>
          <pc:docMk/>
          <pc:sldMk cId="2061735931" sldId="364"/>
        </pc:sldMkLst>
        <pc:spChg chg="mod">
          <ac:chgData name="benoit ahsee" userId="c0f79adc8ed6716f" providerId="LiveId" clId="{333BC280-68B0-4203-83B2-66A21894B65F}" dt="2024-09-17T14:09:50.094" v="45" actId="6549"/>
          <ac:spMkLst>
            <pc:docMk/>
            <pc:sldMk cId="2061735931" sldId="364"/>
            <ac:spMk id="3" creationId="{8F4EC69C-8F97-9E7E-D09A-CE72F04A2AEB}"/>
          </ac:spMkLst>
        </pc:spChg>
      </pc:sldChg>
      <pc:sldChg chg="modSp mod">
        <pc:chgData name="benoit ahsee" userId="c0f79adc8ed6716f" providerId="LiveId" clId="{333BC280-68B0-4203-83B2-66A21894B65F}" dt="2024-09-17T10:11:46.328" v="37" actId="6549"/>
        <pc:sldMkLst>
          <pc:docMk/>
          <pc:sldMk cId="676290898" sldId="367"/>
        </pc:sldMkLst>
        <pc:spChg chg="mod">
          <ac:chgData name="benoit ahsee" userId="c0f79adc8ed6716f" providerId="LiveId" clId="{333BC280-68B0-4203-83B2-66A21894B65F}" dt="2024-09-17T10:11:46.328" v="37" actId="6549"/>
          <ac:spMkLst>
            <pc:docMk/>
            <pc:sldMk cId="676290898" sldId="367"/>
            <ac:spMk id="3" creationId="{7F988345-0D33-D529-3840-EA6FDBD72DD9}"/>
          </ac:spMkLst>
        </pc:spChg>
      </pc:sldChg>
      <pc:sldChg chg="modSp mod">
        <pc:chgData name="benoit ahsee" userId="c0f79adc8ed6716f" providerId="LiveId" clId="{333BC280-68B0-4203-83B2-66A21894B65F}" dt="2024-09-17T14:09:28.442" v="40" actId="1076"/>
        <pc:sldMkLst>
          <pc:docMk/>
          <pc:sldMk cId="1095251369" sldId="370"/>
        </pc:sldMkLst>
        <pc:spChg chg="mod">
          <ac:chgData name="benoit ahsee" userId="c0f79adc8ed6716f" providerId="LiveId" clId="{333BC280-68B0-4203-83B2-66A21894B65F}" dt="2024-09-17T14:09:28.442" v="40" actId="1076"/>
          <ac:spMkLst>
            <pc:docMk/>
            <pc:sldMk cId="1095251369" sldId="370"/>
            <ac:spMk id="3" creationId="{BE9391F9-4A31-7930-FDF2-7E26511ED7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8" name="Google Shape;22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8" name="Google Shape;23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4" name="Google Shape;23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0" name="Google Shape;23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6" name="Google Shape;2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242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2" name="Google Shape;23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30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4" name="Google Shape;2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424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011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0" name="Google Shape;23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46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6" name="Google Shape;23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519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4" name="Google Shape;2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090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178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2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4" name="Google Shape;2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31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634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4" name="Google Shape;2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645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23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4" name="Google Shape;22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7" name="Google Shape;22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3" name="Google Shape;22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9" name="Google Shape;22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5" name="Google Shape;2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5" name="Google Shape;2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1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5" name="Google Shape;2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68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43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3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3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3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3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3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3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3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3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3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3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3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3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3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3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3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3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3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3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3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3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3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3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3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3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3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3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3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3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3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3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3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3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3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3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3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3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3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3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3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3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3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3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3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3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3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3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3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3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3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3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3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3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3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3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3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3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3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3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3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3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3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3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3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3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3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3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3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3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3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3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3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3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3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3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3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3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3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3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3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3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43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4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3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4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43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4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43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43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43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4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3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1"/>
          <p:cNvSpPr txBox="1">
            <a:spLocks noGrp="1"/>
          </p:cNvSpPr>
          <p:nvPr>
            <p:ph type="title"/>
          </p:nvPr>
        </p:nvSpPr>
        <p:spPr>
          <a:xfrm>
            <a:off x="1653086" y="1481125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4" name="Google Shape;834;p51"/>
          <p:cNvSpPr txBox="1">
            <a:spLocks noGrp="1"/>
          </p:cNvSpPr>
          <p:nvPr>
            <p:ph type="subTitle" idx="1"/>
          </p:nvPr>
        </p:nvSpPr>
        <p:spPr>
          <a:xfrm>
            <a:off x="1653074" y="1907369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51"/>
          <p:cNvSpPr txBox="1">
            <a:spLocks noGrp="1"/>
          </p:cNvSpPr>
          <p:nvPr>
            <p:ph type="title" idx="2"/>
          </p:nvPr>
        </p:nvSpPr>
        <p:spPr>
          <a:xfrm>
            <a:off x="5570882" y="1481125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6" name="Google Shape;836;p51"/>
          <p:cNvSpPr txBox="1">
            <a:spLocks noGrp="1"/>
          </p:cNvSpPr>
          <p:nvPr>
            <p:ph type="subTitle" idx="3"/>
          </p:nvPr>
        </p:nvSpPr>
        <p:spPr>
          <a:xfrm>
            <a:off x="5570875" y="1907500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7" name="Google Shape;837;p51"/>
          <p:cNvGrpSpPr/>
          <p:nvPr/>
        </p:nvGrpSpPr>
        <p:grpSpPr>
          <a:xfrm>
            <a:off x="-534234" y="2591589"/>
            <a:ext cx="3563418" cy="3276021"/>
            <a:chOff x="4765450" y="2817950"/>
            <a:chExt cx="894275" cy="822150"/>
          </a:xfrm>
        </p:grpSpPr>
        <p:sp>
          <p:nvSpPr>
            <p:cNvPr id="838" name="Google Shape;838;p51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51"/>
          <p:cNvGrpSpPr/>
          <p:nvPr/>
        </p:nvGrpSpPr>
        <p:grpSpPr>
          <a:xfrm>
            <a:off x="666212" y="4424016"/>
            <a:ext cx="1162531" cy="1161127"/>
            <a:chOff x="7253149" y="3334154"/>
            <a:chExt cx="1162531" cy="1161127"/>
          </a:xfrm>
        </p:grpSpPr>
        <p:sp>
          <p:nvSpPr>
            <p:cNvPr id="843" name="Google Shape;843;p51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4" name="Google Shape;844;p51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845" name="Google Shape;845;p51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51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7" name="Google Shape;847;p51"/>
          <p:cNvGrpSpPr/>
          <p:nvPr/>
        </p:nvGrpSpPr>
        <p:grpSpPr>
          <a:xfrm>
            <a:off x="7582096" y="290150"/>
            <a:ext cx="1162705" cy="962710"/>
            <a:chOff x="2210400" y="2558550"/>
            <a:chExt cx="971025" cy="804000"/>
          </a:xfrm>
        </p:grpSpPr>
        <p:sp>
          <p:nvSpPr>
            <p:cNvPr id="848" name="Google Shape;848;p5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51"/>
          <p:cNvGrpSpPr/>
          <p:nvPr/>
        </p:nvGrpSpPr>
        <p:grpSpPr>
          <a:xfrm>
            <a:off x="7415915" y="125143"/>
            <a:ext cx="3960194" cy="4417325"/>
            <a:chOff x="4665875" y="2544104"/>
            <a:chExt cx="993850" cy="1108571"/>
          </a:xfrm>
        </p:grpSpPr>
        <p:sp>
          <p:nvSpPr>
            <p:cNvPr id="857" name="Google Shape;857;p51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4665875" y="2544104"/>
              <a:ext cx="316425" cy="316425"/>
            </a:xfrm>
            <a:custGeom>
              <a:avLst/>
              <a:gdLst/>
              <a:ahLst/>
              <a:cxnLst/>
              <a:rect l="l" t="t" r="r" b="b"/>
              <a:pathLst>
                <a:path w="12657" h="12657" extrusionOk="0">
                  <a:moveTo>
                    <a:pt x="6329" y="1"/>
                  </a:moveTo>
                  <a:lnTo>
                    <a:pt x="1" y="6328"/>
                  </a:lnTo>
                  <a:lnTo>
                    <a:pt x="6329" y="12656"/>
                  </a:lnTo>
                  <a:lnTo>
                    <a:pt x="12656" y="6328"/>
                  </a:lnTo>
                  <a:lnTo>
                    <a:pt x="632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4920850" y="3013825"/>
              <a:ext cx="358275" cy="358275"/>
            </a:xfrm>
            <a:custGeom>
              <a:avLst/>
              <a:gdLst/>
              <a:ahLst/>
              <a:cxnLst/>
              <a:rect l="l" t="t" r="r" b="b"/>
              <a:pathLst>
                <a:path w="14331" h="14331" extrusionOk="0">
                  <a:moveTo>
                    <a:pt x="7165" y="1"/>
                  </a:moveTo>
                  <a:lnTo>
                    <a:pt x="0" y="7166"/>
                  </a:lnTo>
                  <a:lnTo>
                    <a:pt x="7165" y="14331"/>
                  </a:lnTo>
                  <a:lnTo>
                    <a:pt x="14331" y="7166"/>
                  </a:lnTo>
                  <a:lnTo>
                    <a:pt x="7165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6" name="Google Shape;866;p51"/>
          <p:cNvSpPr txBox="1">
            <a:spLocks noGrp="1"/>
          </p:cNvSpPr>
          <p:nvPr>
            <p:ph type="title" idx="4"/>
          </p:nvPr>
        </p:nvSpPr>
        <p:spPr>
          <a:xfrm>
            <a:off x="1653086" y="3186485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7" name="Google Shape;867;p51"/>
          <p:cNvSpPr txBox="1">
            <a:spLocks noGrp="1"/>
          </p:cNvSpPr>
          <p:nvPr>
            <p:ph type="subTitle" idx="5"/>
          </p:nvPr>
        </p:nvSpPr>
        <p:spPr>
          <a:xfrm>
            <a:off x="1653074" y="3629949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51"/>
          <p:cNvSpPr txBox="1">
            <a:spLocks noGrp="1"/>
          </p:cNvSpPr>
          <p:nvPr>
            <p:ph type="title" idx="6"/>
          </p:nvPr>
        </p:nvSpPr>
        <p:spPr>
          <a:xfrm>
            <a:off x="5570882" y="3186613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9" name="Google Shape;869;p51"/>
          <p:cNvSpPr txBox="1">
            <a:spLocks noGrp="1"/>
          </p:cNvSpPr>
          <p:nvPr>
            <p:ph type="subTitle" idx="7"/>
          </p:nvPr>
        </p:nvSpPr>
        <p:spPr>
          <a:xfrm>
            <a:off x="5570875" y="3630075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1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526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4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44"/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44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4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title" idx="4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4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4" name="Google Shape;144;p44"/>
          <p:cNvSpPr txBox="1">
            <a:spLocks noGrp="1"/>
          </p:cNvSpPr>
          <p:nvPr>
            <p:ph type="title" idx="7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title" idx="9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47" name="Google Shape;147;p44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48" name="Google Shape;148;p44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4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4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4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4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4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4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4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4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4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4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4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4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4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4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4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4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4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4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4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4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4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4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4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4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4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4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4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4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4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4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4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4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4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4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4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4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4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4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44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44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269" name="Google Shape;269;p44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4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44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272" name="Google Shape;272;p4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44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281" name="Google Shape;281;p44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4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4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4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4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4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4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4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4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4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4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4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4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4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4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4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4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4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4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4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4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4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4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4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4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4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4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4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4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4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4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4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4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4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4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4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4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4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4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4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4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4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4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4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4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4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4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4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4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4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4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4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4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4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4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4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4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4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4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4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4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4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4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4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4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4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4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4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4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4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4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4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44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1" name="Google Shape;401;p44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1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5" name="Google Shape;445;p46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grpSp>
        <p:nvGrpSpPr>
          <p:cNvPr id="446" name="Google Shape;446;p46"/>
          <p:cNvGrpSpPr/>
          <p:nvPr/>
        </p:nvGrpSpPr>
        <p:grpSpPr>
          <a:xfrm rot="10800000" flipH="1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447" name="Google Shape;447;p4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6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6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6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6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46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567" name="Google Shape;567;p4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6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576" name="Google Shape;576;p46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0" name="Google Shape;580;p47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81" name="Google Shape;581;p47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582" name="Google Shape;582;p47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3" name="Google Shape;583;p47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584" name="Google Shape;584;p47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7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6" name="Google Shape;586;p47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587" name="Google Shape;587;p47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7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47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596" name="Google Shape;596;p4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p47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605" name="Google Shape;605;p4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47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614" name="Google Shape;614;p47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5" name="Google Shape;615;p47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616" name="Google Shape;616;p47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7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8" name="Google Shape;618;p47"/>
          <p:cNvSpPr/>
          <p:nvPr/>
        </p:nvSpPr>
        <p:spPr>
          <a:xfrm flipH="1">
            <a:off x="6112238" y="36430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621" name="Google Shape;621;p48"/>
          <p:cNvGrpSpPr/>
          <p:nvPr/>
        </p:nvGrpSpPr>
        <p:grpSpPr>
          <a:xfrm>
            <a:off x="-1552190" y="1537709"/>
            <a:ext cx="4779359" cy="3901002"/>
            <a:chOff x="2556818" y="232872"/>
            <a:chExt cx="6486643" cy="5294519"/>
          </a:xfrm>
        </p:grpSpPr>
        <p:sp>
          <p:nvSpPr>
            <p:cNvPr id="622" name="Google Shape;622;p48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48"/>
          <p:cNvGrpSpPr/>
          <p:nvPr/>
        </p:nvGrpSpPr>
        <p:grpSpPr>
          <a:xfrm>
            <a:off x="-127072" y="4085003"/>
            <a:ext cx="1067211" cy="1065922"/>
            <a:chOff x="2651171" y="2397773"/>
            <a:chExt cx="2099568" cy="2097033"/>
          </a:xfrm>
        </p:grpSpPr>
        <p:sp>
          <p:nvSpPr>
            <p:cNvPr id="646" name="Google Shape;646;p48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8"/>
          <p:cNvSpPr/>
          <p:nvPr/>
        </p:nvSpPr>
        <p:spPr>
          <a:xfrm>
            <a:off x="7249668" y="4045148"/>
            <a:ext cx="572715" cy="572715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0"/>
                </a:moveTo>
                <a:lnTo>
                  <a:pt x="0" y="6197"/>
                </a:lnTo>
                <a:lnTo>
                  <a:pt x="6179" y="12376"/>
                </a:lnTo>
                <a:lnTo>
                  <a:pt x="12376" y="6197"/>
                </a:lnTo>
                <a:lnTo>
                  <a:pt x="617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48"/>
          <p:cNvGrpSpPr/>
          <p:nvPr/>
        </p:nvGrpSpPr>
        <p:grpSpPr>
          <a:xfrm>
            <a:off x="7009646" y="2171158"/>
            <a:ext cx="3966057" cy="4359080"/>
            <a:chOff x="5440750" y="1541475"/>
            <a:chExt cx="971525" cy="1067800"/>
          </a:xfrm>
        </p:grpSpPr>
        <p:sp>
          <p:nvSpPr>
            <p:cNvPr id="651" name="Google Shape;651;p48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6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706" name="Google Shape;706;p50"/>
          <p:cNvGrpSpPr/>
          <p:nvPr/>
        </p:nvGrpSpPr>
        <p:grpSpPr>
          <a:xfrm rot="10800000" flipH="1">
            <a:off x="-1801065" y="629505"/>
            <a:ext cx="4015313" cy="3884503"/>
            <a:chOff x="5440750" y="1669400"/>
            <a:chExt cx="971525" cy="939875"/>
          </a:xfrm>
        </p:grpSpPr>
        <p:sp>
          <p:nvSpPr>
            <p:cNvPr id="707" name="Google Shape;707;p50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0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0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0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6" name="Google Shape;826;p50"/>
          <p:cNvGrpSpPr/>
          <p:nvPr/>
        </p:nvGrpSpPr>
        <p:grpSpPr>
          <a:xfrm>
            <a:off x="8502856" y="115366"/>
            <a:ext cx="849275" cy="848250"/>
            <a:chOff x="2651171" y="2397773"/>
            <a:chExt cx="2099568" cy="2097033"/>
          </a:xfrm>
        </p:grpSpPr>
        <p:sp>
          <p:nvSpPr>
            <p:cNvPr id="827" name="Google Shape;827;p50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50"/>
          <p:cNvGrpSpPr/>
          <p:nvPr/>
        </p:nvGrpSpPr>
        <p:grpSpPr>
          <a:xfrm>
            <a:off x="8163956" y="115366"/>
            <a:ext cx="849275" cy="848250"/>
            <a:chOff x="2651171" y="2397773"/>
            <a:chExt cx="2099568" cy="2097033"/>
          </a:xfrm>
        </p:grpSpPr>
        <p:sp>
          <p:nvSpPr>
            <p:cNvPr id="830" name="Google Shape;830;p50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0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75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4" name="Google Shape;2154;p75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2155" name="Google Shape;2155;p7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5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5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5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75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2167" name="Google Shape;2167;p75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5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5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5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5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5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5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4" name="Google Shape;2174;p75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2175" name="Google Shape;2175;p7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5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7" name="Google Shape;2187;p75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2188" name="Google Shape;2188;p7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5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" name="Google Shape;2201;p76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2202" name="Google Shape;2202;p7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6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6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9" name="Google Shape;2209;p76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2210" name="Google Shape;2210;p7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8" name="Google Shape;2218;p76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76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76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1" name="Google Shape;2221;p76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2222" name="Google Shape;2222;p7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F3E6A1-6673-6761-F975-C9CA6F89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046" y="3502702"/>
            <a:ext cx="962159" cy="1114581"/>
          </a:xfrm>
          <a:prstGeom prst="rect">
            <a:avLst/>
          </a:prstGeom>
        </p:spPr>
      </p:pic>
      <p:sp>
        <p:nvSpPr>
          <p:cNvPr id="4" name="Google Shape;84;p13">
            <a:extLst>
              <a:ext uri="{FF2B5EF4-FFF2-40B4-BE49-F238E27FC236}">
                <a16:creationId xmlns:a16="http://schemas.microsoft.com/office/drawing/2014/main" id="{6CEE664E-85B6-AC0C-437F-6F88A48662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85;p13">
            <a:extLst>
              <a:ext uri="{FF2B5EF4-FFF2-40B4-BE49-F238E27FC236}">
                <a16:creationId xmlns:a16="http://schemas.microsoft.com/office/drawing/2014/main" id="{32DAAE11-B732-16FD-EC47-B72437BBE9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1126" y="240429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Élaboration d’un Portfolio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fr-FR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Benoit Ah-see 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A22CC4-FB79-8A2A-ACBC-DB44CAA2E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59" y="3574149"/>
            <a:ext cx="2200582" cy="9716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F5F68A8-82C8-638B-E77D-416E565B6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610" y="3748001"/>
            <a:ext cx="2824376" cy="5549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9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200" dirty="0"/>
              <a:t>Equipe du projet</a:t>
            </a:r>
            <a:endParaRPr dirty="0"/>
          </a:p>
        </p:txBody>
      </p:sp>
      <p:sp>
        <p:nvSpPr>
          <p:cNvPr id="2321" name="Google Shape;2321;p9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0000"/>
              <a:t>03</a:t>
            </a:r>
            <a:endParaRPr sz="10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3651D5-D459-6C2C-8B5C-2CC45F50F7BF}"/>
              </a:ext>
            </a:extLst>
          </p:cNvPr>
          <p:cNvSpPr txBox="1"/>
          <p:nvPr/>
        </p:nvSpPr>
        <p:spPr>
          <a:xfrm>
            <a:off x="8664606" y="4838330"/>
            <a:ext cx="221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38CB622-2F82-72AF-9085-684ECCDE24C9}"/>
              </a:ext>
            </a:extLst>
          </p:cNvPr>
          <p:cNvSpPr txBox="1"/>
          <p:nvPr/>
        </p:nvSpPr>
        <p:spPr>
          <a:xfrm>
            <a:off x="8664606" y="4838330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Google Shape;2265;p5">
            <a:extLst>
              <a:ext uri="{FF2B5EF4-FFF2-40B4-BE49-F238E27FC236}">
                <a16:creationId xmlns:a16="http://schemas.microsoft.com/office/drawing/2014/main" id="{03485642-E3ED-8ED1-D5C1-C5B33F9254D7}"/>
              </a:ext>
            </a:extLst>
          </p:cNvPr>
          <p:cNvSpPr txBox="1">
            <a:spLocks/>
          </p:cNvSpPr>
          <p:nvPr/>
        </p:nvSpPr>
        <p:spPr>
          <a:xfrm>
            <a:off x="1254761" y="312140"/>
            <a:ext cx="50679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>
                <a:latin typeface="Montserrat"/>
                <a:sym typeface="Montserrat"/>
              </a:rPr>
              <a:t>3) Equipe du projet</a:t>
            </a:r>
            <a:endParaRPr lang="fr-FR" dirty="0"/>
          </a:p>
        </p:txBody>
      </p:sp>
      <p:sp>
        <p:nvSpPr>
          <p:cNvPr id="6" name="Google Shape;109;p17">
            <a:extLst>
              <a:ext uri="{FF2B5EF4-FFF2-40B4-BE49-F238E27FC236}">
                <a16:creationId xmlns:a16="http://schemas.microsoft.com/office/drawing/2014/main" id="{0443F80C-6FC8-4FA7-93FB-9C34401F5F8F}"/>
              </a:ext>
            </a:extLst>
          </p:cNvPr>
          <p:cNvSpPr txBox="1">
            <a:spLocks/>
          </p:cNvSpPr>
          <p:nvPr/>
        </p:nvSpPr>
        <p:spPr>
          <a:xfrm>
            <a:off x="1590952" y="1304925"/>
            <a:ext cx="6905348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8000" b="1" dirty="0">
                <a:solidFill>
                  <a:schemeClr val="lt1"/>
                </a:solidFill>
                <a:latin typeface="Montserrat"/>
                <a:sym typeface="Montserrat"/>
              </a:rPr>
              <a:t>Composition de l’équipe projet 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endParaRPr lang="fr-FR" sz="62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914400" lvl="1" indent="-406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Montserrat"/>
              <a:buChar char="•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365250" lvl="1" indent="-85725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7200" dirty="0">
                <a:solidFill>
                  <a:schemeClr val="lt1"/>
                </a:solidFill>
                <a:latin typeface="Montserrat"/>
                <a:sym typeface="Montserrat"/>
              </a:rPr>
              <a:t>Benoit Ah-see, consultant Data ESN</a:t>
            </a:r>
          </a:p>
          <a:p>
            <a:pPr marL="1365250" lvl="1" indent="-85725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72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365250" lvl="1" indent="-85725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7200" dirty="0">
                <a:solidFill>
                  <a:schemeClr val="lt1"/>
                </a:solidFill>
                <a:latin typeface="Montserrat"/>
                <a:sym typeface="Montserrat"/>
              </a:rPr>
              <a:t>Jérémy Renaudin, mentor OpenClassrooms</a:t>
            </a:r>
          </a:p>
          <a:p>
            <a:pPr marL="1365250" lvl="1" indent="-85725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72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365250" lvl="1" indent="-85725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7200" dirty="0">
                <a:solidFill>
                  <a:schemeClr val="lt1"/>
                </a:solidFill>
                <a:latin typeface="Montserrat"/>
                <a:sym typeface="Montserrat"/>
              </a:rPr>
              <a:t>Aimen Ziada, mentor OpenClassrooms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3126404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200" dirty="0"/>
              <a:t>Spécifications ergonomiques</a:t>
            </a:r>
            <a:endParaRPr dirty="0"/>
          </a:p>
        </p:txBody>
      </p:sp>
      <p:sp>
        <p:nvSpPr>
          <p:cNvPr id="2333" name="Google Shape;2333;p11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0000"/>
              <a:t>04</a:t>
            </a:r>
            <a:endParaRPr sz="10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2104587-7721-8F5B-8E02-0C4CB7ACF007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12"/>
          <p:cNvSpPr txBox="1">
            <a:spLocks noGrp="1"/>
          </p:cNvSpPr>
          <p:nvPr>
            <p:ph type="title"/>
          </p:nvPr>
        </p:nvSpPr>
        <p:spPr>
          <a:xfrm>
            <a:off x="1053638" y="26987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/>
              <a:t>4) Spécifications ergonomiques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F79E3DF-5751-623A-12EE-BE92FDD2C7D2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" name="Google Shape;115;p18">
            <a:extLst>
              <a:ext uri="{FF2B5EF4-FFF2-40B4-BE49-F238E27FC236}">
                <a16:creationId xmlns:a16="http://schemas.microsoft.com/office/drawing/2014/main" id="{869D28E0-2BC1-E623-CE9B-329697E888B2}"/>
              </a:ext>
            </a:extLst>
          </p:cNvPr>
          <p:cNvSpPr txBox="1">
            <a:spLocks/>
          </p:cNvSpPr>
          <p:nvPr/>
        </p:nvSpPr>
        <p:spPr>
          <a:xfrm>
            <a:off x="1828800" y="1223609"/>
            <a:ext cx="6677026" cy="371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fr-FR" sz="2000" b="1" dirty="0">
                <a:solidFill>
                  <a:schemeClr val="lt1"/>
                </a:solidFill>
                <a:latin typeface="Montserrat"/>
                <a:sym typeface="Montserrat"/>
              </a:rPr>
              <a:t>Principes ergonomiques du portfolio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20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2100" dirty="0">
                <a:solidFill>
                  <a:schemeClr val="lt1"/>
                </a:solidFill>
                <a:latin typeface="Montserrat"/>
                <a:sym typeface="Montserrat"/>
              </a:rPr>
              <a:t>Navigation intuitive en utilisant une structure claire et logique.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21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2100" dirty="0">
                <a:solidFill>
                  <a:schemeClr val="lt1"/>
                </a:solidFill>
                <a:latin typeface="Montserrat"/>
              </a:rPr>
              <a:t>Lisibilité et hiérarchie visuelle claires avec l’aide d’une </a:t>
            </a:r>
          </a:p>
          <a:p>
            <a:pPr>
              <a:lnSpc>
                <a:spcPct val="90000"/>
              </a:lnSpc>
              <a:buClr>
                <a:schemeClr val="bg1"/>
              </a:buClr>
              <a:buSzPts val="2800"/>
            </a:pPr>
            <a:r>
              <a:rPr lang="fr-FR" sz="2100" dirty="0">
                <a:solidFill>
                  <a:schemeClr val="lt1"/>
                </a:solidFill>
                <a:latin typeface="Montserrat"/>
              </a:rPr>
              <a:t>       typographie lisible et bien dimensionnée.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21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2100" dirty="0">
                <a:solidFill>
                  <a:schemeClr val="lt1"/>
                </a:solidFill>
                <a:latin typeface="Montserrat"/>
                <a:sym typeface="Montserrat"/>
              </a:rPr>
              <a:t>Chargement rapide en optimisant les performances du portfolio</a:t>
            </a: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2100" dirty="0">
                <a:solidFill>
                  <a:schemeClr val="lt1"/>
                </a:solidFill>
                <a:latin typeface="Montserrat"/>
              </a:rPr>
              <a:t>Responsive design : le portfolio doit être compatible avec</a:t>
            </a:r>
          </a:p>
          <a:p>
            <a:pPr>
              <a:lnSpc>
                <a:spcPct val="90000"/>
              </a:lnSpc>
              <a:buClr>
                <a:schemeClr val="bg1"/>
              </a:buClr>
              <a:buSzPts val="2800"/>
            </a:pPr>
            <a:r>
              <a:rPr lang="fr-FR" sz="2100" dirty="0">
                <a:solidFill>
                  <a:schemeClr val="lt1"/>
                </a:solidFill>
                <a:latin typeface="Montserrat"/>
              </a:rPr>
              <a:t>      différents dispositifs et tailles d'écrans, qu'il s'agisse :</a:t>
            </a:r>
          </a:p>
          <a:p>
            <a:pPr>
              <a:lnSpc>
                <a:spcPct val="90000"/>
              </a:lnSpc>
              <a:buClr>
                <a:schemeClr val="bg1"/>
              </a:buClr>
              <a:buSzPts val="2800"/>
            </a:pPr>
            <a:endParaRPr lang="fr-FR" sz="2100" dirty="0">
              <a:solidFill>
                <a:schemeClr val="lt1"/>
              </a:solidFill>
              <a:latin typeface="Montserrat"/>
            </a:endParaRPr>
          </a:p>
          <a:p>
            <a:pPr>
              <a:lnSpc>
                <a:spcPct val="90000"/>
              </a:lnSpc>
              <a:buClr>
                <a:schemeClr val="bg1"/>
              </a:buClr>
              <a:buSzPts val="2800"/>
            </a:pPr>
            <a:r>
              <a:rPr lang="fr-FR" sz="2100" dirty="0">
                <a:solidFill>
                  <a:schemeClr val="lt1"/>
                </a:solidFill>
                <a:latin typeface="Montserrat"/>
              </a:rPr>
              <a:t>       …d’ordinateurs de bureau, de tablettes ou de smartphones…             		</a:t>
            </a:r>
            <a:br>
              <a:rPr lang="fr-FR" sz="2100" dirty="0">
                <a:solidFill>
                  <a:schemeClr val="lt1"/>
                </a:solidFill>
                <a:latin typeface="Montserrat"/>
              </a:rPr>
            </a:br>
            <a:b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</a:b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2307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13"/>
          <p:cNvSpPr txBox="1">
            <a:spLocks noGrp="1"/>
          </p:cNvSpPr>
          <p:nvPr>
            <p:ph type="title"/>
          </p:nvPr>
        </p:nvSpPr>
        <p:spPr>
          <a:xfrm>
            <a:off x="5449424" y="1593575"/>
            <a:ext cx="3313575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200" dirty="0"/>
              <a:t>Spécifications fonctionnelles</a:t>
            </a:r>
            <a:endParaRPr dirty="0"/>
          </a:p>
        </p:txBody>
      </p:sp>
      <p:sp>
        <p:nvSpPr>
          <p:cNvPr id="2345" name="Google Shape;2345;p13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0000"/>
              <a:t>05</a:t>
            </a:r>
            <a:endParaRPr sz="10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6F666C-1039-D52E-66FD-1D743B14F871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/>
          <p:cNvSpPr txBox="1">
            <a:spLocks noGrp="1"/>
          </p:cNvSpPr>
          <p:nvPr>
            <p:ph type="title"/>
          </p:nvPr>
        </p:nvSpPr>
        <p:spPr>
          <a:xfrm>
            <a:off x="713250" y="27317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/>
              <a:t>5) Spécifications fonctionnelles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64F8C9-7E6E-044C-B600-F3DF6F64F883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" name="Google Shape;115;p18">
            <a:extLst>
              <a:ext uri="{FF2B5EF4-FFF2-40B4-BE49-F238E27FC236}">
                <a16:creationId xmlns:a16="http://schemas.microsoft.com/office/drawing/2014/main" id="{BE9391F9-4A31-7930-FDF2-7E26511ED7DC}"/>
              </a:ext>
            </a:extLst>
          </p:cNvPr>
          <p:cNvSpPr txBox="1">
            <a:spLocks/>
          </p:cNvSpPr>
          <p:nvPr/>
        </p:nvSpPr>
        <p:spPr>
          <a:xfrm>
            <a:off x="1903613" y="1322546"/>
            <a:ext cx="7240387" cy="376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fr-FR" sz="2300" dirty="0">
                <a:solidFill>
                  <a:schemeClr val="lt1"/>
                </a:solidFill>
                <a:latin typeface="Montserrat"/>
                <a:sym typeface="Montserrat"/>
              </a:rPr>
              <a:t>Prise en compte des besoins clients et de ses potentielles évolutions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23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23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fr-FR" sz="2300" dirty="0">
                <a:solidFill>
                  <a:schemeClr val="lt1"/>
                </a:solidFill>
                <a:latin typeface="Montserrat"/>
                <a:sym typeface="Montserrat"/>
              </a:rPr>
              <a:t>Contenu des pages avec des informations sur le parcours académique et professionnel et des compétences acquises lors des projets réalisés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23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23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algn="l"/>
            <a:r>
              <a:rPr lang="fr-FR" sz="2300" dirty="0">
                <a:solidFill>
                  <a:schemeClr val="lt1"/>
                </a:solidFill>
                <a:latin typeface="Montserrat"/>
              </a:rPr>
              <a:t>Visualisation de données : Comme il s'agit d'un portfolio en data analysis, il est important de pouvoir présenter des visualisations de données pertinentes. (graphiques interactifs, des tableaux de bord personnalisés…)</a:t>
            </a:r>
          </a:p>
          <a:p>
            <a:pPr algn="l"/>
            <a:endParaRPr lang="fr-FR" sz="2300" dirty="0"/>
          </a:p>
          <a:p>
            <a:pPr algn="l"/>
            <a:r>
              <a:rPr lang="fr-FR" sz="2300" dirty="0">
                <a:solidFill>
                  <a:schemeClr val="lt1"/>
                </a:solidFill>
                <a:latin typeface="Montserrat"/>
              </a:rPr>
              <a:t>Prise en compte de la législation française et européenne (RGPD) : ne pas divulguer des informations ou des données sensibles dans le portfolio</a:t>
            </a:r>
            <a:br>
              <a:rPr lang="fr-FR" sz="2100" dirty="0"/>
            </a:br>
            <a: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23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9525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5"/>
          <p:cNvSpPr txBox="1">
            <a:spLocks noGrp="1"/>
          </p:cNvSpPr>
          <p:nvPr>
            <p:ph type="title"/>
          </p:nvPr>
        </p:nvSpPr>
        <p:spPr>
          <a:xfrm>
            <a:off x="5271872" y="1517375"/>
            <a:ext cx="3872128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800" dirty="0"/>
              <a:t>Contraintes et spécificités techniques et règlementaires</a:t>
            </a:r>
            <a:endParaRPr dirty="0"/>
          </a:p>
        </p:txBody>
      </p:sp>
      <p:sp>
        <p:nvSpPr>
          <p:cNvPr id="2357" name="Google Shape;2357;p15"/>
          <p:cNvSpPr txBox="1">
            <a:spLocks noGrp="1"/>
          </p:cNvSpPr>
          <p:nvPr>
            <p:ph type="title" idx="2"/>
          </p:nvPr>
        </p:nvSpPr>
        <p:spPr>
          <a:xfrm>
            <a:off x="3139700" y="15173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0000" dirty="0"/>
              <a:t>06</a:t>
            </a:r>
            <a:endParaRPr sz="10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4C702B-B346-3044-318B-97738C506517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/>
          <p:cNvSpPr txBox="1">
            <a:spLocks noGrp="1"/>
          </p:cNvSpPr>
          <p:nvPr>
            <p:ph type="title"/>
          </p:nvPr>
        </p:nvSpPr>
        <p:spPr>
          <a:xfrm>
            <a:off x="1053638" y="32079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6) Contraintes et spécificités techniques et réglementaires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64F8C9-7E6E-044C-B600-F3DF6F64F883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" name="Google Shape;115;p18">
            <a:extLst>
              <a:ext uri="{FF2B5EF4-FFF2-40B4-BE49-F238E27FC236}">
                <a16:creationId xmlns:a16="http://schemas.microsoft.com/office/drawing/2014/main" id="{8F4EC69C-8F97-9E7E-D09A-CE72F04A2AEB}"/>
              </a:ext>
            </a:extLst>
          </p:cNvPr>
          <p:cNvSpPr txBox="1">
            <a:spLocks/>
          </p:cNvSpPr>
          <p:nvPr/>
        </p:nvSpPr>
        <p:spPr>
          <a:xfrm>
            <a:off x="1870229" y="1589700"/>
            <a:ext cx="7096218" cy="363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fr-FR" sz="2100" dirty="0">
                <a:solidFill>
                  <a:schemeClr val="lt1"/>
                </a:solidFill>
                <a:latin typeface="Montserrat"/>
                <a:sym typeface="Montserrat"/>
              </a:rPr>
              <a:t>Hébergement : plate-forme Github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21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algn="l"/>
            <a:r>
              <a:rPr lang="fr-FR" sz="2100" dirty="0">
                <a:solidFill>
                  <a:schemeClr val="lt1"/>
                </a:solidFill>
                <a:latin typeface="Montserrat"/>
              </a:rPr>
              <a:t>Compatibilité avec les appareils et navigateurs : portfolio compatible avec différents types d'appareils tels que smartphones, tablettes et ordinateurs de bureau.</a:t>
            </a:r>
          </a:p>
          <a:p>
            <a:pPr algn="l">
              <a:buFont typeface="+mj-lt"/>
              <a:buAutoNum type="arabicPeriod"/>
            </a:pPr>
            <a:endParaRPr lang="fr-FR" sz="2100" dirty="0">
              <a:solidFill>
                <a:schemeClr val="lt1"/>
              </a:solidFill>
              <a:latin typeface="Montserrat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fr-FR" sz="2100" dirty="0">
                <a:solidFill>
                  <a:schemeClr val="lt1"/>
                </a:solidFill>
                <a:latin typeface="Montserrat"/>
                <a:sym typeface="Montserrat"/>
              </a:rPr>
              <a:t>Mesures de sécurité pour protéger les informations techniques  : mots de </a:t>
            </a:r>
            <a:r>
              <a:rPr lang="fr-FR" sz="2100">
                <a:solidFill>
                  <a:schemeClr val="lt1"/>
                </a:solidFill>
                <a:latin typeface="Montserrat"/>
                <a:sym typeface="Montserrat"/>
              </a:rPr>
              <a:t>passe forts </a:t>
            </a:r>
            <a:r>
              <a:rPr lang="fr-FR" sz="2100" dirty="0">
                <a:solidFill>
                  <a:schemeClr val="lt1"/>
                </a:solidFill>
                <a:latin typeface="Montserrat"/>
                <a:sym typeface="Montserrat"/>
              </a:rPr>
              <a:t>et mise à jour des logiciels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b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</a:b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17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/>
          <p:cNvSpPr txBox="1">
            <a:spLocks noGrp="1"/>
          </p:cNvSpPr>
          <p:nvPr>
            <p:ph type="title"/>
          </p:nvPr>
        </p:nvSpPr>
        <p:spPr>
          <a:xfrm>
            <a:off x="1053638" y="32079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6) Contraintes et spécificités techniques et réglementaires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64F8C9-7E6E-044C-B600-F3DF6F64F883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" name="Google Shape;115;p18">
            <a:extLst>
              <a:ext uri="{FF2B5EF4-FFF2-40B4-BE49-F238E27FC236}">
                <a16:creationId xmlns:a16="http://schemas.microsoft.com/office/drawing/2014/main" id="{8F4EC69C-8F97-9E7E-D09A-CE72F04A2AEB}"/>
              </a:ext>
            </a:extLst>
          </p:cNvPr>
          <p:cNvSpPr txBox="1">
            <a:spLocks/>
          </p:cNvSpPr>
          <p:nvPr/>
        </p:nvSpPr>
        <p:spPr>
          <a:xfrm>
            <a:off x="1870229" y="1589102"/>
            <a:ext cx="6705600" cy="363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18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algn="l"/>
            <a:r>
              <a:rPr lang="fr-FR" sz="2600" b="1" dirty="0">
                <a:solidFill>
                  <a:schemeClr val="lt1"/>
                </a:solidFill>
                <a:latin typeface="Montserrat"/>
              </a:rPr>
              <a:t>Respect du RGPD : </a:t>
            </a:r>
          </a:p>
          <a:p>
            <a:pPr algn="l"/>
            <a:endParaRPr lang="fr-FR" sz="26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fr-FR" sz="2600" dirty="0">
                <a:solidFill>
                  <a:schemeClr val="lt1"/>
                </a:solidFill>
                <a:latin typeface="Montserrat"/>
              </a:rPr>
              <a:t>Respect des principes et les obligations du règlement général sur la protection des données. </a:t>
            </a:r>
          </a:p>
          <a:p>
            <a:pPr algn="l"/>
            <a:endParaRPr lang="fr-FR" sz="26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fr-FR" sz="2600" dirty="0">
                <a:solidFill>
                  <a:schemeClr val="lt1"/>
                </a:solidFill>
                <a:latin typeface="Montserrat"/>
              </a:rPr>
              <a:t>Politique de confidentialité claire et consentement à la collecte et au traitement des données de manière transparente. </a:t>
            </a:r>
          </a:p>
          <a:p>
            <a:pPr algn="l"/>
            <a:endParaRPr lang="fr-FR" sz="26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fr-FR" sz="2600" dirty="0">
                <a:solidFill>
                  <a:schemeClr val="lt1"/>
                </a:solidFill>
                <a:latin typeface="Montserrat"/>
              </a:rPr>
              <a:t>Sécuriser les données personnelles collectées et  permettre aux utilisateurs de gérer leurs préférences </a:t>
            </a:r>
          </a:p>
          <a:p>
            <a:pPr algn="l"/>
            <a:r>
              <a:rPr lang="fr-FR" sz="2600" dirty="0">
                <a:solidFill>
                  <a:schemeClr val="lt1"/>
                </a:solidFill>
                <a:latin typeface="Montserrat"/>
              </a:rPr>
              <a:t>en matière de confidentialité.</a:t>
            </a:r>
          </a:p>
          <a:p>
            <a:br>
              <a:rPr lang="fr-FR" sz="2400" dirty="0"/>
            </a:br>
            <a:b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</a:b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62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6"/>
          <p:cNvSpPr txBox="1">
            <a:spLocks noGrp="1"/>
          </p:cNvSpPr>
          <p:nvPr>
            <p:ph type="title"/>
          </p:nvPr>
        </p:nvSpPr>
        <p:spPr>
          <a:xfrm>
            <a:off x="1350300" y="30517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/>
              <a:t>6) Contraintes et spécificités techniques et règlementaires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A4855EA-5E34-3F39-1589-CE8CF29FF64C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" name="Google Shape;127;p20">
            <a:extLst>
              <a:ext uri="{FF2B5EF4-FFF2-40B4-BE49-F238E27FC236}">
                <a16:creationId xmlns:a16="http://schemas.microsoft.com/office/drawing/2014/main" id="{A9781DF2-405E-AD56-4188-DD33A20492FF}"/>
              </a:ext>
            </a:extLst>
          </p:cNvPr>
          <p:cNvSpPr txBox="1">
            <a:spLocks/>
          </p:cNvSpPr>
          <p:nvPr/>
        </p:nvSpPr>
        <p:spPr>
          <a:xfrm>
            <a:off x="1657350" y="1768474"/>
            <a:ext cx="6918479" cy="306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fr-FR" sz="1800" b="1" dirty="0">
                <a:solidFill>
                  <a:schemeClr val="lt1"/>
                </a:solidFill>
                <a:latin typeface="Montserrat"/>
              </a:rPr>
              <a:t>Droits d'auteur </a:t>
            </a:r>
            <a:r>
              <a:rPr lang="fr-FR" sz="1800" dirty="0">
                <a:solidFill>
                  <a:schemeClr val="lt1"/>
                </a:solidFill>
                <a:latin typeface="Montserrat"/>
              </a:rPr>
              <a:t>: Avoir les autorisations nécessaires pour utiliser les éléments visuels, tels que les images, les graphiques ou les modèles dans mon portfolio si nécessaire.</a:t>
            </a:r>
          </a:p>
        </p:txBody>
      </p:sp>
    </p:spTree>
    <p:extLst>
      <p:ext uri="{BB962C8B-B14F-4D97-AF65-F5344CB8AC3E}">
        <p14:creationId xmlns:p14="http://schemas.microsoft.com/office/powerpoint/2010/main" val="11957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4D15DE5-ED42-8006-1D79-4EC00B4ECA25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" name="Image 3" descr="Une image contenant Dessin d’enfant&#10;&#10;Description générée automatiquement">
            <a:extLst>
              <a:ext uri="{FF2B5EF4-FFF2-40B4-BE49-F238E27FC236}">
                <a16:creationId xmlns:a16="http://schemas.microsoft.com/office/drawing/2014/main" id="{B1DA2D27-2334-E13F-8200-972AB658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058178"/>
            <a:ext cx="5981700" cy="28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8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5"/>
          <p:cNvSpPr txBox="1">
            <a:spLocks noGrp="1"/>
          </p:cNvSpPr>
          <p:nvPr>
            <p:ph type="title"/>
          </p:nvPr>
        </p:nvSpPr>
        <p:spPr>
          <a:xfrm>
            <a:off x="5271872" y="1517375"/>
            <a:ext cx="3872128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800" dirty="0"/>
              <a:t>Qualité et performances</a:t>
            </a:r>
            <a:endParaRPr dirty="0"/>
          </a:p>
        </p:txBody>
      </p:sp>
      <p:sp>
        <p:nvSpPr>
          <p:cNvPr id="2357" name="Google Shape;2357;p15"/>
          <p:cNvSpPr txBox="1">
            <a:spLocks noGrp="1"/>
          </p:cNvSpPr>
          <p:nvPr>
            <p:ph type="title" idx="2"/>
          </p:nvPr>
        </p:nvSpPr>
        <p:spPr>
          <a:xfrm>
            <a:off x="3139700" y="15173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0000" dirty="0"/>
              <a:t>07</a:t>
            </a:r>
            <a:endParaRPr sz="10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4C702B-B346-3044-318B-97738C506517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02114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/>
          <p:cNvSpPr txBox="1">
            <a:spLocks noGrp="1"/>
          </p:cNvSpPr>
          <p:nvPr>
            <p:ph type="title"/>
          </p:nvPr>
        </p:nvSpPr>
        <p:spPr>
          <a:xfrm>
            <a:off x="1053638" y="39699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/>
              <a:t>7) Qualité et performances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64F8C9-7E6E-044C-B600-F3DF6F64F883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" name="Google Shape;115;p18">
            <a:extLst>
              <a:ext uri="{FF2B5EF4-FFF2-40B4-BE49-F238E27FC236}">
                <a16:creationId xmlns:a16="http://schemas.microsoft.com/office/drawing/2014/main" id="{E7FD95EA-A072-72C4-AA89-25CEEBE9FF43}"/>
              </a:ext>
            </a:extLst>
          </p:cNvPr>
          <p:cNvSpPr txBox="1">
            <a:spLocks/>
          </p:cNvSpPr>
          <p:nvPr/>
        </p:nvSpPr>
        <p:spPr>
          <a:xfrm>
            <a:off x="1870228" y="1198805"/>
            <a:ext cx="6900909" cy="363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600" b="1" dirty="0">
                <a:solidFill>
                  <a:schemeClr val="lt1"/>
                </a:solidFill>
                <a:latin typeface="Montserrat"/>
              </a:rPr>
              <a:t> Les contraintes à prendre en compte : </a:t>
            </a:r>
          </a:p>
          <a:p>
            <a:pPr algn="l"/>
            <a:endParaRPr lang="fr-FR" sz="26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fr-FR" sz="1900" b="1" dirty="0">
                <a:solidFill>
                  <a:schemeClr val="lt1"/>
                </a:solidFill>
                <a:latin typeface="Montserrat"/>
              </a:rPr>
              <a:t>Temps</a:t>
            </a:r>
            <a:r>
              <a:rPr lang="fr-FR" sz="1900" dirty="0">
                <a:solidFill>
                  <a:schemeClr val="lt1"/>
                </a:solidFill>
                <a:latin typeface="Montserrat"/>
              </a:rPr>
              <a:t> : retroplanning à respecter impérativement car le portfolio doit être présenté avant la fin de la formation (7 octobre 2024).</a:t>
            </a:r>
          </a:p>
          <a:p>
            <a:pPr algn="l"/>
            <a:endParaRPr lang="fr-FR" sz="19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fr-FR" sz="1900" b="1" dirty="0">
                <a:solidFill>
                  <a:schemeClr val="lt1"/>
                </a:solidFill>
                <a:latin typeface="Montserrat"/>
              </a:rPr>
              <a:t>Budget</a:t>
            </a:r>
            <a:r>
              <a:rPr lang="fr-FR" sz="1900" dirty="0">
                <a:solidFill>
                  <a:schemeClr val="lt1"/>
                </a:solidFill>
                <a:latin typeface="Montserrat"/>
              </a:rPr>
              <a:t> : budget limité en raison de mon statut d’étudiant et par conséquent, utilisation d’outils gratuits et open source pour la création du portfolio en ligne.</a:t>
            </a:r>
          </a:p>
          <a:p>
            <a:pPr algn="l"/>
            <a:b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</a:b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2844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/>
          <p:cNvSpPr txBox="1">
            <a:spLocks noGrp="1"/>
          </p:cNvSpPr>
          <p:nvPr>
            <p:ph type="title"/>
          </p:nvPr>
        </p:nvSpPr>
        <p:spPr>
          <a:xfrm>
            <a:off x="1053638" y="39699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/>
              <a:t>7) Qualité et performances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64F8C9-7E6E-044C-B600-F3DF6F64F883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" name="Google Shape;115;p18">
            <a:extLst>
              <a:ext uri="{FF2B5EF4-FFF2-40B4-BE49-F238E27FC236}">
                <a16:creationId xmlns:a16="http://schemas.microsoft.com/office/drawing/2014/main" id="{E7FD95EA-A072-72C4-AA89-25CEEBE9FF43}"/>
              </a:ext>
            </a:extLst>
          </p:cNvPr>
          <p:cNvSpPr txBox="1">
            <a:spLocks/>
          </p:cNvSpPr>
          <p:nvPr/>
        </p:nvSpPr>
        <p:spPr>
          <a:xfrm>
            <a:off x="1794028" y="1321916"/>
            <a:ext cx="6900909" cy="316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600" b="1" dirty="0">
                <a:solidFill>
                  <a:schemeClr val="lt1"/>
                </a:solidFill>
                <a:latin typeface="Montserrat"/>
              </a:rPr>
              <a:t> Les contraintes à prendre en compte : </a:t>
            </a:r>
          </a:p>
          <a:p>
            <a:pPr algn="l"/>
            <a:endParaRPr lang="fr-FR" sz="26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fr-FR" sz="1800" b="1" dirty="0">
                <a:solidFill>
                  <a:schemeClr val="lt1"/>
                </a:solidFill>
                <a:latin typeface="Montserrat"/>
              </a:rPr>
              <a:t>Chartes</a:t>
            </a:r>
            <a:r>
              <a:rPr lang="fr-FR" sz="1800" dirty="0">
                <a:solidFill>
                  <a:schemeClr val="lt1"/>
                </a:solidFill>
                <a:latin typeface="Montserrat"/>
              </a:rPr>
              <a:t> : respect du logo fourni par Aéroworld sur les documents</a:t>
            </a:r>
          </a:p>
          <a:p>
            <a:pPr algn="l"/>
            <a:endParaRPr lang="fr-FR" sz="18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fr-FR" sz="1800" b="1" dirty="0">
                <a:solidFill>
                  <a:schemeClr val="lt1"/>
                </a:solidFill>
                <a:latin typeface="Montserrat"/>
              </a:rPr>
              <a:t>Mesure de l’avancement du projet</a:t>
            </a:r>
            <a:r>
              <a:rPr lang="fr-FR" sz="1800" dirty="0">
                <a:solidFill>
                  <a:schemeClr val="lt1"/>
                </a:solidFill>
                <a:latin typeface="Montserrat"/>
              </a:rPr>
              <a:t> : diagramme de Gantt sur Power BI</a:t>
            </a:r>
            <a:b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</a:b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7039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5"/>
          <p:cNvSpPr txBox="1">
            <a:spLocks noGrp="1"/>
          </p:cNvSpPr>
          <p:nvPr>
            <p:ph type="title"/>
          </p:nvPr>
        </p:nvSpPr>
        <p:spPr>
          <a:xfrm>
            <a:off x="5271872" y="1517375"/>
            <a:ext cx="3872128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800" dirty="0"/>
              <a:t>Rétroplanning</a:t>
            </a:r>
            <a:endParaRPr dirty="0"/>
          </a:p>
        </p:txBody>
      </p:sp>
      <p:sp>
        <p:nvSpPr>
          <p:cNvPr id="2357" name="Google Shape;2357;p15"/>
          <p:cNvSpPr txBox="1">
            <a:spLocks noGrp="1"/>
          </p:cNvSpPr>
          <p:nvPr>
            <p:ph type="title" idx="2"/>
          </p:nvPr>
        </p:nvSpPr>
        <p:spPr>
          <a:xfrm>
            <a:off x="3139700" y="15173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0000" dirty="0"/>
              <a:t>08</a:t>
            </a:r>
            <a:endParaRPr sz="10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4C702B-B346-3044-318B-97738C506517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6530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/>
          <p:cNvSpPr txBox="1">
            <a:spLocks noGrp="1"/>
          </p:cNvSpPr>
          <p:nvPr>
            <p:ph type="title"/>
          </p:nvPr>
        </p:nvSpPr>
        <p:spPr>
          <a:xfrm>
            <a:off x="951375" y="13172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/>
              <a:t>8) Rétroplanning sur Power BI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64F8C9-7E6E-044C-B600-F3DF6F64F883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22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20ED6C-B4C0-6CFB-B83B-FD34AA65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914401"/>
            <a:ext cx="7869900" cy="4064386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254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5"/>
          <p:cNvSpPr txBox="1">
            <a:spLocks noGrp="1"/>
          </p:cNvSpPr>
          <p:nvPr>
            <p:ph type="title"/>
          </p:nvPr>
        </p:nvSpPr>
        <p:spPr>
          <a:xfrm>
            <a:off x="5271872" y="1517375"/>
            <a:ext cx="3872128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800" dirty="0"/>
              <a:t>Devis</a:t>
            </a:r>
            <a:endParaRPr dirty="0"/>
          </a:p>
        </p:txBody>
      </p:sp>
      <p:sp>
        <p:nvSpPr>
          <p:cNvPr id="2357" name="Google Shape;2357;p15"/>
          <p:cNvSpPr txBox="1">
            <a:spLocks noGrp="1"/>
          </p:cNvSpPr>
          <p:nvPr>
            <p:ph type="title" idx="2"/>
          </p:nvPr>
        </p:nvSpPr>
        <p:spPr>
          <a:xfrm>
            <a:off x="3139700" y="15173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0000" dirty="0"/>
              <a:t>9</a:t>
            </a:r>
            <a:endParaRPr sz="10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4C702B-B346-3044-318B-97738C506517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1351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/>
          <p:cNvSpPr txBox="1">
            <a:spLocks noGrp="1"/>
          </p:cNvSpPr>
          <p:nvPr>
            <p:ph type="title"/>
          </p:nvPr>
        </p:nvSpPr>
        <p:spPr>
          <a:xfrm>
            <a:off x="1426500" y="29222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/>
              <a:t>9) Devis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64F8C9-7E6E-044C-B600-F3DF6F64F883}"/>
              </a:ext>
            </a:extLst>
          </p:cNvPr>
          <p:cNvSpPr txBox="1"/>
          <p:nvPr/>
        </p:nvSpPr>
        <p:spPr>
          <a:xfrm>
            <a:off x="8575829" y="4838330"/>
            <a:ext cx="39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" name="Google Shape;115;p18">
            <a:extLst>
              <a:ext uri="{FF2B5EF4-FFF2-40B4-BE49-F238E27FC236}">
                <a16:creationId xmlns:a16="http://schemas.microsoft.com/office/drawing/2014/main" id="{7F988345-0D33-D529-3840-EA6FDBD72DD9}"/>
              </a:ext>
            </a:extLst>
          </p:cNvPr>
          <p:cNvSpPr txBox="1">
            <a:spLocks/>
          </p:cNvSpPr>
          <p:nvPr/>
        </p:nvSpPr>
        <p:spPr>
          <a:xfrm>
            <a:off x="2015233" y="1072651"/>
            <a:ext cx="7613990" cy="388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l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FR" sz="4500" b="1" dirty="0">
                <a:solidFill>
                  <a:schemeClr val="lt1"/>
                </a:solidFill>
                <a:latin typeface="Montserrat"/>
              </a:rPr>
              <a:t>Ressources humaines :</a:t>
            </a:r>
          </a:p>
          <a:p>
            <a:pPr marL="457200" indent="-457200" algn="l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fr-FR" sz="4500" b="1" dirty="0">
              <a:solidFill>
                <a:schemeClr val="lt1"/>
              </a:solidFill>
              <a:latin typeface="Montserrat"/>
            </a:endParaRPr>
          </a:p>
          <a:p>
            <a:pPr>
              <a:buClr>
                <a:schemeClr val="bg1"/>
              </a:buClr>
            </a:pPr>
            <a:r>
              <a:rPr lang="fr-FR" sz="4500" dirty="0">
                <a:solidFill>
                  <a:schemeClr val="lt1"/>
                </a:solidFill>
                <a:latin typeface="Montserrat"/>
              </a:rPr>
              <a:t>Projet réalisé avec l’aide de Mr Aimen Ziada, mentor d’OpenClassrooms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fr-FR" sz="4500" b="1" dirty="0">
              <a:solidFill>
                <a:schemeClr val="lt1"/>
              </a:solidFill>
              <a:latin typeface="Montserrat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FR" sz="4500" b="1" dirty="0">
                <a:solidFill>
                  <a:schemeClr val="lt1"/>
                </a:solidFill>
                <a:latin typeface="Montserrat"/>
              </a:rPr>
              <a:t>Matériels et logiciels :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fr-FR" sz="4500" b="1" dirty="0">
              <a:solidFill>
                <a:schemeClr val="lt1"/>
              </a:solidFill>
              <a:latin typeface="Montserrat"/>
            </a:endParaRPr>
          </a:p>
          <a:p>
            <a:pPr>
              <a:buClr>
                <a:schemeClr val="bg1"/>
              </a:buClr>
            </a:pPr>
            <a:r>
              <a:rPr lang="fr-FR" sz="4500" dirty="0">
                <a:solidFill>
                  <a:schemeClr val="lt1"/>
                </a:solidFill>
                <a:latin typeface="Montserrat"/>
              </a:rPr>
              <a:t>Utilisation de logiciels gratuits (Miro, Power BI, Github) et </a:t>
            </a:r>
          </a:p>
          <a:p>
            <a:pPr>
              <a:buClr>
                <a:schemeClr val="bg1"/>
              </a:buClr>
            </a:pPr>
            <a:r>
              <a:rPr lang="fr-FR" sz="4500" dirty="0">
                <a:solidFill>
                  <a:schemeClr val="lt1"/>
                </a:solidFill>
                <a:latin typeface="Montserrat"/>
              </a:rPr>
              <a:t>payant (Office 365 et Loom vidéo).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fr-FR" sz="4500" dirty="0">
              <a:solidFill>
                <a:schemeClr val="lt1"/>
              </a:solidFill>
              <a:latin typeface="Montserrat"/>
            </a:endParaRPr>
          </a:p>
          <a:p>
            <a:pPr marL="457200" indent="-457200" algn="l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fr-FR" sz="4500" b="1" dirty="0">
                <a:solidFill>
                  <a:schemeClr val="lt1"/>
                </a:solidFill>
                <a:latin typeface="Montserrat"/>
              </a:rPr>
              <a:t>Coût final :</a:t>
            </a:r>
          </a:p>
          <a:p>
            <a:pPr marL="457200" indent="-457200" algn="l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fr-FR" sz="4500" b="1" dirty="0">
              <a:solidFill>
                <a:schemeClr val="lt1"/>
              </a:solidFill>
              <a:latin typeface="Montserrat"/>
            </a:endParaRPr>
          </a:p>
          <a:p>
            <a:pPr>
              <a:buClr>
                <a:schemeClr val="bg1"/>
              </a:buClr>
            </a:pPr>
            <a:r>
              <a:rPr lang="fr-FR" sz="4500" dirty="0">
                <a:solidFill>
                  <a:schemeClr val="lt1"/>
                </a:solidFill>
                <a:latin typeface="Montserrat"/>
              </a:rPr>
              <a:t>Non-significatif en argent mais en terme de temps de </a:t>
            </a:r>
            <a:r>
              <a:rPr lang="fr-FR" sz="4500">
                <a:solidFill>
                  <a:schemeClr val="lt1"/>
                </a:solidFill>
                <a:latin typeface="Montserrat"/>
              </a:rPr>
              <a:t>conception du </a:t>
            </a:r>
            <a:r>
              <a:rPr lang="fr-FR" sz="4500" dirty="0">
                <a:solidFill>
                  <a:schemeClr val="lt1"/>
                </a:solidFill>
                <a:latin typeface="Montserrat"/>
              </a:rPr>
              <a:t>portfolio, projet extrêmement chronophage…</a:t>
            </a:r>
            <a:endParaRPr lang="fr-FR" sz="1800" dirty="0">
              <a:solidFill>
                <a:schemeClr val="lt1"/>
              </a:solidFill>
              <a:latin typeface="Montserrat"/>
            </a:endParaRPr>
          </a:p>
          <a:p>
            <a:endParaRPr lang="fr-FR" sz="1800" dirty="0">
              <a:solidFill>
                <a:schemeClr val="lt1"/>
              </a:solidFill>
              <a:latin typeface="Montserrat"/>
            </a:endParaRPr>
          </a:p>
          <a:p>
            <a:endParaRPr lang="fr-FR" sz="1800" dirty="0">
              <a:solidFill>
                <a:schemeClr val="lt1"/>
              </a:solidFill>
              <a:latin typeface="Montserrat"/>
            </a:endParaRPr>
          </a:p>
          <a:p>
            <a:pPr algn="l"/>
            <a:endParaRPr lang="fr-FR" sz="2100" dirty="0">
              <a:solidFill>
                <a:schemeClr val="lt1"/>
              </a:solidFill>
              <a:latin typeface="Montserrat"/>
            </a:endParaRPr>
          </a:p>
          <a:p>
            <a:pPr algn="l"/>
            <a:b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</a:b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762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2"/>
          <p:cNvSpPr txBox="1">
            <a:spLocks noGrp="1"/>
          </p:cNvSpPr>
          <p:nvPr>
            <p:ph type="title" idx="15"/>
          </p:nvPr>
        </p:nvSpPr>
        <p:spPr>
          <a:xfrm>
            <a:off x="658361" y="64012"/>
            <a:ext cx="76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dirty="0">
                <a:latin typeface="Space Grotesk Light"/>
                <a:ea typeface="Space Grotesk Light"/>
                <a:cs typeface="Space Grotesk Light"/>
                <a:sym typeface="Space Grotesk Light"/>
              </a:rPr>
              <a:t>Sommaire</a:t>
            </a:r>
            <a:endParaRPr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37" name="Google Shape;2237;p2"/>
          <p:cNvSpPr txBox="1">
            <a:spLocks noGrp="1"/>
          </p:cNvSpPr>
          <p:nvPr>
            <p:ph type="title"/>
          </p:nvPr>
        </p:nvSpPr>
        <p:spPr>
          <a:xfrm>
            <a:off x="1506569" y="944834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 dirty="0"/>
              <a:t>Présentation du projet</a:t>
            </a:r>
            <a:endParaRPr sz="1600" dirty="0"/>
          </a:p>
        </p:txBody>
      </p:sp>
      <p:sp>
        <p:nvSpPr>
          <p:cNvPr id="2238" name="Google Shape;2238;p2"/>
          <p:cNvSpPr txBox="1">
            <a:spLocks noGrp="1"/>
          </p:cNvSpPr>
          <p:nvPr>
            <p:ph type="title" idx="2"/>
          </p:nvPr>
        </p:nvSpPr>
        <p:spPr>
          <a:xfrm>
            <a:off x="730469" y="948514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39" name="Google Shape;2239;p2"/>
          <p:cNvSpPr txBox="1">
            <a:spLocks noGrp="1"/>
          </p:cNvSpPr>
          <p:nvPr>
            <p:ph type="title" idx="3"/>
          </p:nvPr>
        </p:nvSpPr>
        <p:spPr>
          <a:xfrm>
            <a:off x="1561298" y="1705128"/>
            <a:ext cx="2684094" cy="49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 dirty="0"/>
              <a:t>Equipe Projet</a:t>
            </a:r>
            <a:endParaRPr sz="1600" dirty="0"/>
          </a:p>
        </p:txBody>
      </p:sp>
      <p:sp>
        <p:nvSpPr>
          <p:cNvPr id="2240" name="Google Shape;2240;p2"/>
          <p:cNvSpPr txBox="1">
            <a:spLocks noGrp="1"/>
          </p:cNvSpPr>
          <p:nvPr>
            <p:ph type="title" idx="4"/>
          </p:nvPr>
        </p:nvSpPr>
        <p:spPr>
          <a:xfrm>
            <a:off x="730469" y="1705428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41" name="Google Shape;2241;p2"/>
          <p:cNvSpPr txBox="1">
            <a:spLocks noGrp="1"/>
          </p:cNvSpPr>
          <p:nvPr>
            <p:ph type="title" idx="6"/>
          </p:nvPr>
        </p:nvSpPr>
        <p:spPr>
          <a:xfrm>
            <a:off x="5008404" y="959116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 dirty="0"/>
              <a:t>Enjeux et objectifs</a:t>
            </a:r>
            <a:endParaRPr sz="1600" dirty="0"/>
          </a:p>
        </p:txBody>
      </p:sp>
      <p:sp>
        <p:nvSpPr>
          <p:cNvPr id="2242" name="Google Shape;2242;p2"/>
          <p:cNvSpPr txBox="1">
            <a:spLocks noGrp="1"/>
          </p:cNvSpPr>
          <p:nvPr>
            <p:ph type="title" idx="7"/>
          </p:nvPr>
        </p:nvSpPr>
        <p:spPr>
          <a:xfrm>
            <a:off x="4232004" y="948514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43" name="Google Shape;2243;p2"/>
          <p:cNvSpPr txBox="1">
            <a:spLocks noGrp="1"/>
          </p:cNvSpPr>
          <p:nvPr>
            <p:ph type="title" idx="13"/>
          </p:nvPr>
        </p:nvSpPr>
        <p:spPr>
          <a:xfrm>
            <a:off x="5074606" y="1694948"/>
            <a:ext cx="2574300" cy="65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 dirty="0"/>
              <a:t>Spécifications ergonomiques</a:t>
            </a:r>
            <a:endParaRPr sz="1600" dirty="0"/>
          </a:p>
        </p:txBody>
      </p:sp>
      <p:sp>
        <p:nvSpPr>
          <p:cNvPr id="2244" name="Google Shape;2244;p2"/>
          <p:cNvSpPr txBox="1">
            <a:spLocks noGrp="1"/>
          </p:cNvSpPr>
          <p:nvPr>
            <p:ph type="title" idx="9"/>
          </p:nvPr>
        </p:nvSpPr>
        <p:spPr>
          <a:xfrm>
            <a:off x="4232004" y="1731470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45" name="Google Shape;2245;p2"/>
          <p:cNvSpPr txBox="1"/>
          <p:nvPr/>
        </p:nvSpPr>
        <p:spPr>
          <a:xfrm>
            <a:off x="1561298" y="2502880"/>
            <a:ext cx="2684094" cy="65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</a:pPr>
            <a:r>
              <a:rPr lang="en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Spécifications fonctionnelles</a:t>
            </a:r>
            <a:endParaRPr dirty="0"/>
          </a:p>
        </p:txBody>
      </p:sp>
      <p:sp>
        <p:nvSpPr>
          <p:cNvPr id="2246" name="Google Shape;2246;p2"/>
          <p:cNvSpPr txBox="1"/>
          <p:nvPr/>
        </p:nvSpPr>
        <p:spPr>
          <a:xfrm>
            <a:off x="730469" y="2533597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</a:pPr>
            <a:r>
              <a:rPr lang="en" sz="33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05</a:t>
            </a:r>
            <a:endParaRPr dirty="0"/>
          </a:p>
        </p:txBody>
      </p:sp>
      <p:sp>
        <p:nvSpPr>
          <p:cNvPr id="2248" name="Google Shape;2248;p2"/>
          <p:cNvSpPr txBox="1"/>
          <p:nvPr/>
        </p:nvSpPr>
        <p:spPr>
          <a:xfrm>
            <a:off x="4238578" y="2555232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</a:pPr>
            <a:r>
              <a:rPr lang="en" sz="33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06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04F1097-52C8-19F8-1C57-66EF42150CDD}"/>
              </a:ext>
            </a:extLst>
          </p:cNvPr>
          <p:cNvSpPr txBox="1"/>
          <p:nvPr/>
        </p:nvSpPr>
        <p:spPr>
          <a:xfrm>
            <a:off x="8531352" y="4727448"/>
            <a:ext cx="292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2</a:t>
            </a:r>
            <a:endParaRPr lang="fr-FR" dirty="0"/>
          </a:p>
        </p:txBody>
      </p:sp>
      <p:sp>
        <p:nvSpPr>
          <p:cNvPr id="3" name="Google Shape;2246;p2">
            <a:extLst>
              <a:ext uri="{FF2B5EF4-FFF2-40B4-BE49-F238E27FC236}">
                <a16:creationId xmlns:a16="http://schemas.microsoft.com/office/drawing/2014/main" id="{4B25BDE9-337F-A659-897C-B89E1F8A29BA}"/>
              </a:ext>
            </a:extLst>
          </p:cNvPr>
          <p:cNvSpPr txBox="1"/>
          <p:nvPr/>
        </p:nvSpPr>
        <p:spPr>
          <a:xfrm>
            <a:off x="745918" y="3356312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</a:pPr>
            <a:r>
              <a:rPr lang="en" sz="33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07</a:t>
            </a:r>
            <a:endParaRPr dirty="0"/>
          </a:p>
        </p:txBody>
      </p:sp>
      <p:sp>
        <p:nvSpPr>
          <p:cNvPr id="4" name="Google Shape;2245;p2">
            <a:extLst>
              <a:ext uri="{FF2B5EF4-FFF2-40B4-BE49-F238E27FC236}">
                <a16:creationId xmlns:a16="http://schemas.microsoft.com/office/drawing/2014/main" id="{A535F6BF-7330-494C-9418-349C6F54F102}"/>
              </a:ext>
            </a:extLst>
          </p:cNvPr>
          <p:cNvSpPr txBox="1"/>
          <p:nvPr/>
        </p:nvSpPr>
        <p:spPr>
          <a:xfrm>
            <a:off x="5120451" y="2533597"/>
            <a:ext cx="3521217" cy="65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</a:pPr>
            <a:r>
              <a:rPr lang="fr-FR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C</a:t>
            </a:r>
            <a:r>
              <a:rPr lang="en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ontraintes et spécificités t</a:t>
            </a:r>
            <a:r>
              <a:rPr lang="fr-FR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echniques et réglementaires</a:t>
            </a:r>
            <a:endParaRPr dirty="0"/>
          </a:p>
        </p:txBody>
      </p:sp>
      <p:sp>
        <p:nvSpPr>
          <p:cNvPr id="5" name="Google Shape;2248;p2">
            <a:extLst>
              <a:ext uri="{FF2B5EF4-FFF2-40B4-BE49-F238E27FC236}">
                <a16:creationId xmlns:a16="http://schemas.microsoft.com/office/drawing/2014/main" id="{BF56507A-99EE-A5B9-B0C4-6341D5252AD1}"/>
              </a:ext>
            </a:extLst>
          </p:cNvPr>
          <p:cNvSpPr txBox="1"/>
          <p:nvPr/>
        </p:nvSpPr>
        <p:spPr>
          <a:xfrm>
            <a:off x="4245392" y="340405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</a:pPr>
            <a:r>
              <a:rPr lang="en" sz="33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08</a:t>
            </a:r>
            <a:endParaRPr dirty="0"/>
          </a:p>
        </p:txBody>
      </p:sp>
      <p:sp>
        <p:nvSpPr>
          <p:cNvPr id="6" name="Google Shape;2247;p2">
            <a:extLst>
              <a:ext uri="{FF2B5EF4-FFF2-40B4-BE49-F238E27FC236}">
                <a16:creationId xmlns:a16="http://schemas.microsoft.com/office/drawing/2014/main" id="{410E75FA-6891-1A0F-3151-9D0E6BCD581F}"/>
              </a:ext>
            </a:extLst>
          </p:cNvPr>
          <p:cNvSpPr txBox="1"/>
          <p:nvPr/>
        </p:nvSpPr>
        <p:spPr>
          <a:xfrm>
            <a:off x="1671092" y="3272087"/>
            <a:ext cx="2574300" cy="65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</a:pPr>
            <a:r>
              <a:rPr lang="fr-FR" sz="160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Qualité et performances</a:t>
            </a:r>
            <a:endParaRPr lang="fr-FR" dirty="0"/>
          </a:p>
        </p:txBody>
      </p:sp>
      <p:sp>
        <p:nvSpPr>
          <p:cNvPr id="7" name="Google Shape;2246;p2">
            <a:extLst>
              <a:ext uri="{FF2B5EF4-FFF2-40B4-BE49-F238E27FC236}">
                <a16:creationId xmlns:a16="http://schemas.microsoft.com/office/drawing/2014/main" id="{68C53185-EF3E-369F-9C74-8C1DCA319C30}"/>
              </a:ext>
            </a:extLst>
          </p:cNvPr>
          <p:cNvSpPr txBox="1"/>
          <p:nvPr/>
        </p:nvSpPr>
        <p:spPr>
          <a:xfrm>
            <a:off x="753461" y="4199748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</a:pPr>
            <a:r>
              <a:rPr lang="en" sz="33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</a:t>
            </a:r>
            <a:r>
              <a:rPr lang="en" sz="3300" b="1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9</a:t>
            </a:r>
            <a:endParaRPr dirty="0"/>
          </a:p>
        </p:txBody>
      </p:sp>
      <p:sp>
        <p:nvSpPr>
          <p:cNvPr id="9" name="Google Shape;2245;p2">
            <a:extLst>
              <a:ext uri="{FF2B5EF4-FFF2-40B4-BE49-F238E27FC236}">
                <a16:creationId xmlns:a16="http://schemas.microsoft.com/office/drawing/2014/main" id="{F0D5999C-C7BF-8ED7-957E-DFF3B47C9FD1}"/>
              </a:ext>
            </a:extLst>
          </p:cNvPr>
          <p:cNvSpPr txBox="1"/>
          <p:nvPr/>
        </p:nvSpPr>
        <p:spPr>
          <a:xfrm>
            <a:off x="5120451" y="3197044"/>
            <a:ext cx="3138718" cy="65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</a:pPr>
            <a:r>
              <a:rPr lang="fr-FR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Rétroplanning</a:t>
            </a:r>
            <a:endParaRPr dirty="0"/>
          </a:p>
        </p:txBody>
      </p:sp>
      <p:sp>
        <p:nvSpPr>
          <p:cNvPr id="10" name="Google Shape;2247;p2">
            <a:extLst>
              <a:ext uri="{FF2B5EF4-FFF2-40B4-BE49-F238E27FC236}">
                <a16:creationId xmlns:a16="http://schemas.microsoft.com/office/drawing/2014/main" id="{68D59AC0-A6ED-A06A-7B0E-7642D05CD758}"/>
              </a:ext>
            </a:extLst>
          </p:cNvPr>
          <p:cNvSpPr txBox="1"/>
          <p:nvPr/>
        </p:nvSpPr>
        <p:spPr>
          <a:xfrm>
            <a:off x="1687923" y="4134186"/>
            <a:ext cx="257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</a:pPr>
            <a:r>
              <a:rPr lang="fr-FR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Devis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"/>
          <p:cNvSpPr txBox="1">
            <a:spLocks noGrp="1"/>
          </p:cNvSpPr>
          <p:nvPr>
            <p:ph type="title"/>
          </p:nvPr>
        </p:nvSpPr>
        <p:spPr>
          <a:xfrm>
            <a:off x="4987787" y="1482637"/>
            <a:ext cx="359692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Présentation du projet</a:t>
            </a:r>
            <a:endParaRPr dirty="0"/>
          </a:p>
        </p:txBody>
      </p:sp>
      <p:sp>
        <p:nvSpPr>
          <p:cNvPr id="2260" name="Google Shape;2260;p4"/>
          <p:cNvSpPr txBox="1">
            <a:spLocks noGrp="1"/>
          </p:cNvSpPr>
          <p:nvPr>
            <p:ph type="title" idx="2"/>
          </p:nvPr>
        </p:nvSpPr>
        <p:spPr>
          <a:xfrm>
            <a:off x="2880676" y="147816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0000" dirty="0"/>
              <a:t>01</a:t>
            </a:r>
            <a:endParaRPr sz="10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0B1E32-317B-94C8-C2F4-D03977073C3F}"/>
              </a:ext>
            </a:extLst>
          </p:cNvPr>
          <p:cNvSpPr txBox="1"/>
          <p:nvPr/>
        </p:nvSpPr>
        <p:spPr>
          <a:xfrm>
            <a:off x="8664606" y="4838330"/>
            <a:ext cx="221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5"/>
          <p:cNvSpPr txBox="1">
            <a:spLocks noGrp="1"/>
          </p:cNvSpPr>
          <p:nvPr>
            <p:ph type="title"/>
          </p:nvPr>
        </p:nvSpPr>
        <p:spPr>
          <a:xfrm>
            <a:off x="713224" y="488879"/>
            <a:ext cx="6278126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1) Définir le contexte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330029-BA99-571D-C1A8-2879DDC450FE}"/>
              </a:ext>
            </a:extLst>
          </p:cNvPr>
          <p:cNvSpPr txBox="1"/>
          <p:nvPr/>
        </p:nvSpPr>
        <p:spPr>
          <a:xfrm>
            <a:off x="8664606" y="4838330"/>
            <a:ext cx="221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F9CBCDD6-743A-6B49-37C4-E28A0A9A2871}"/>
              </a:ext>
            </a:extLst>
          </p:cNvPr>
          <p:cNvSpPr txBox="1">
            <a:spLocks/>
          </p:cNvSpPr>
          <p:nvPr/>
        </p:nvSpPr>
        <p:spPr>
          <a:xfrm>
            <a:off x="843194" y="1787279"/>
            <a:ext cx="7258235" cy="282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bg1"/>
              </a:buClr>
              <a:buSzPts val="2800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Le projet dont il est question ici concerne la création d'un portfolio en ligne personnalisé dans le but d'améliorer mon employabilité.</a:t>
            </a: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Wingdings" panose="05000000000000000000" pitchFamily="2" charset="2"/>
              <a:buChar char="q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90000"/>
              </a:lnSpc>
              <a:buClr>
                <a:schemeClr val="bg1"/>
              </a:buClr>
              <a:buSzPts val="2800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Il sera analysé par Aéroworld afin d'évaluer mes compétences en data analysis. </a:t>
            </a: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Wingdings" panose="05000000000000000000" pitchFamily="2" charset="2"/>
              <a:buChar char="q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90000"/>
              </a:lnSpc>
              <a:buClr>
                <a:schemeClr val="bg1"/>
              </a:buClr>
              <a:buSzPts val="2800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Il est donc important de s'assurer que mon portfolio réponde bien à leurs exigences.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6"/>
          <p:cNvSpPr txBox="1">
            <a:spLocks noGrp="1"/>
          </p:cNvSpPr>
          <p:nvPr>
            <p:ph type="title"/>
          </p:nvPr>
        </p:nvSpPr>
        <p:spPr>
          <a:xfrm>
            <a:off x="5665806" y="1870500"/>
            <a:ext cx="29988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Enjeux et objectifs</a:t>
            </a:r>
            <a:br>
              <a:rPr lang="en" dirty="0"/>
            </a:br>
            <a:endParaRPr dirty="0"/>
          </a:p>
        </p:txBody>
      </p:sp>
      <p:sp>
        <p:nvSpPr>
          <p:cNvPr id="2272" name="Google Shape;2272;p6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0000"/>
              <a:t>02</a:t>
            </a:r>
            <a:endParaRPr sz="10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331D1A-9C07-235E-157A-833CC3F76656}"/>
              </a:ext>
            </a:extLst>
          </p:cNvPr>
          <p:cNvSpPr txBox="1"/>
          <p:nvPr/>
        </p:nvSpPr>
        <p:spPr>
          <a:xfrm>
            <a:off x="8664606" y="4838330"/>
            <a:ext cx="221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7578C66-35A4-B8BB-1929-819A79C0D8ED}"/>
              </a:ext>
            </a:extLst>
          </p:cNvPr>
          <p:cNvSpPr txBox="1"/>
          <p:nvPr/>
        </p:nvSpPr>
        <p:spPr>
          <a:xfrm>
            <a:off x="8664606" y="4838330"/>
            <a:ext cx="221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Google Shape;2265;p5">
            <a:extLst>
              <a:ext uri="{FF2B5EF4-FFF2-40B4-BE49-F238E27FC236}">
                <a16:creationId xmlns:a16="http://schemas.microsoft.com/office/drawing/2014/main" id="{C7029146-0BAD-F4D1-2E3B-80CF9B6A562A}"/>
              </a:ext>
            </a:extLst>
          </p:cNvPr>
          <p:cNvSpPr txBox="1">
            <a:spLocks/>
          </p:cNvSpPr>
          <p:nvPr/>
        </p:nvSpPr>
        <p:spPr>
          <a:xfrm>
            <a:off x="738540" y="341012"/>
            <a:ext cx="50679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>
                <a:latin typeface="Montserrat"/>
                <a:sym typeface="Montserrat"/>
              </a:rPr>
              <a:t>2) Enjeux et objectifs</a:t>
            </a:r>
            <a:endParaRPr lang="fr-FR" dirty="0"/>
          </a:p>
        </p:txBody>
      </p:sp>
      <p:sp>
        <p:nvSpPr>
          <p:cNvPr id="4" name="Google Shape;103;p16">
            <a:extLst>
              <a:ext uri="{FF2B5EF4-FFF2-40B4-BE49-F238E27FC236}">
                <a16:creationId xmlns:a16="http://schemas.microsoft.com/office/drawing/2014/main" id="{8139BD08-5196-8ED3-53D2-6BF7AF22F206}"/>
              </a:ext>
            </a:extLst>
          </p:cNvPr>
          <p:cNvSpPr txBox="1">
            <a:spLocks/>
          </p:cNvSpPr>
          <p:nvPr/>
        </p:nvSpPr>
        <p:spPr>
          <a:xfrm>
            <a:off x="1022004" y="1419980"/>
            <a:ext cx="7006428" cy="291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fr-FR" sz="2300" b="1" dirty="0">
                <a:solidFill>
                  <a:schemeClr val="lt1"/>
                </a:solidFill>
                <a:latin typeface="Montserrat"/>
                <a:sym typeface="Montserrat"/>
              </a:rPr>
              <a:t>Collecte des données de différentes sources pour les avions d’Aéroworld :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2800"/>
              <a:buFont typeface="Montserrat"/>
              <a:buChar char="•"/>
            </a:pPr>
            <a:endParaRPr lang="fr-FR" sz="2300" u="sng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23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900" dirty="0">
                <a:solidFill>
                  <a:schemeClr val="lt1"/>
                </a:solidFill>
                <a:latin typeface="Montserrat"/>
                <a:sym typeface="Montserrat"/>
              </a:rPr>
              <a:t>Essais en vol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9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900" dirty="0">
                <a:solidFill>
                  <a:schemeClr val="lt1"/>
                </a:solidFill>
                <a:latin typeface="Montserrat"/>
                <a:sym typeface="Montserrat"/>
              </a:rPr>
              <a:t>Opérations en temps réel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9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900" dirty="0">
                <a:solidFill>
                  <a:schemeClr val="lt1"/>
                </a:solidFill>
                <a:latin typeface="Montserrat"/>
                <a:sym typeface="Montserrat"/>
              </a:rPr>
              <a:t>Capteurs embarqués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9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900" dirty="0">
                <a:solidFill>
                  <a:schemeClr val="lt1"/>
                </a:solidFill>
                <a:latin typeface="Montserrat"/>
                <a:sym typeface="Montserrat"/>
              </a:rPr>
              <a:t>Systèmes de maintenance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9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900" dirty="0">
                <a:solidFill>
                  <a:schemeClr val="lt1"/>
                </a:solidFill>
                <a:latin typeface="Montserrat"/>
                <a:sym typeface="Montserrat"/>
              </a:rPr>
              <a:t>Données clients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7578C66-35A4-B8BB-1929-819A79C0D8ED}"/>
              </a:ext>
            </a:extLst>
          </p:cNvPr>
          <p:cNvSpPr txBox="1"/>
          <p:nvPr/>
        </p:nvSpPr>
        <p:spPr>
          <a:xfrm>
            <a:off x="8664606" y="4838330"/>
            <a:ext cx="221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" name="Google Shape;2265;p5">
            <a:extLst>
              <a:ext uri="{FF2B5EF4-FFF2-40B4-BE49-F238E27FC236}">
                <a16:creationId xmlns:a16="http://schemas.microsoft.com/office/drawing/2014/main" id="{C7029146-0BAD-F4D1-2E3B-80CF9B6A562A}"/>
              </a:ext>
            </a:extLst>
          </p:cNvPr>
          <p:cNvSpPr txBox="1">
            <a:spLocks/>
          </p:cNvSpPr>
          <p:nvPr/>
        </p:nvSpPr>
        <p:spPr>
          <a:xfrm>
            <a:off x="713224" y="351719"/>
            <a:ext cx="50679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>
                <a:latin typeface="Montserrat"/>
                <a:sym typeface="Montserrat"/>
              </a:rPr>
              <a:t>2) Enjeux et objectifs</a:t>
            </a:r>
            <a:endParaRPr lang="fr-FR" dirty="0"/>
          </a:p>
        </p:txBody>
      </p:sp>
      <p:sp>
        <p:nvSpPr>
          <p:cNvPr id="5" name="Google Shape;103;p16">
            <a:extLst>
              <a:ext uri="{FF2B5EF4-FFF2-40B4-BE49-F238E27FC236}">
                <a16:creationId xmlns:a16="http://schemas.microsoft.com/office/drawing/2014/main" id="{8DC55F25-C6C6-CF5E-2D91-D5B1248C93F4}"/>
              </a:ext>
            </a:extLst>
          </p:cNvPr>
          <p:cNvSpPr txBox="1">
            <a:spLocks/>
          </p:cNvSpPr>
          <p:nvPr/>
        </p:nvSpPr>
        <p:spPr>
          <a:xfrm>
            <a:off x="783335" y="1405001"/>
            <a:ext cx="7246239" cy="29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fr-FR" sz="2000" b="1" dirty="0">
                <a:solidFill>
                  <a:schemeClr val="lt1"/>
                </a:solidFill>
                <a:latin typeface="Montserrat"/>
                <a:sym typeface="Montserrat"/>
              </a:rPr>
              <a:t>5 besoins métier à partir de la collecte des données 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  <a:t>Améliorer la conception des avions </a:t>
            </a: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  <a:t>Optimiser des performances opérationnelles</a:t>
            </a: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  <a:t>Prévoir des besoins en maintenance</a:t>
            </a: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  <a:t>Garantir la sécurité des vols</a:t>
            </a: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endParaRPr lang="fr-FR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lnSpc>
                <a:spcPct val="90000"/>
              </a:lnSpc>
              <a:buClr>
                <a:schemeClr val="bg1"/>
              </a:buClr>
              <a:buSzPts val="280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lt1"/>
                </a:solidFill>
                <a:latin typeface="Montserrat"/>
                <a:sym typeface="Montserrat"/>
              </a:rPr>
              <a:t>Protéger les données et les informations sensibles</a:t>
            </a:r>
          </a:p>
        </p:txBody>
      </p:sp>
    </p:spTree>
    <p:extLst>
      <p:ext uri="{BB962C8B-B14F-4D97-AF65-F5344CB8AC3E}">
        <p14:creationId xmlns:p14="http://schemas.microsoft.com/office/powerpoint/2010/main" val="354614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7578C66-35A4-B8BB-1929-819A79C0D8ED}"/>
              </a:ext>
            </a:extLst>
          </p:cNvPr>
          <p:cNvSpPr txBox="1"/>
          <p:nvPr/>
        </p:nvSpPr>
        <p:spPr>
          <a:xfrm>
            <a:off x="8664606" y="4838330"/>
            <a:ext cx="221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" name="Google Shape;2265;p5">
            <a:extLst>
              <a:ext uri="{FF2B5EF4-FFF2-40B4-BE49-F238E27FC236}">
                <a16:creationId xmlns:a16="http://schemas.microsoft.com/office/drawing/2014/main" id="{C7029146-0BAD-F4D1-2E3B-80CF9B6A562A}"/>
              </a:ext>
            </a:extLst>
          </p:cNvPr>
          <p:cNvSpPr txBox="1">
            <a:spLocks/>
          </p:cNvSpPr>
          <p:nvPr/>
        </p:nvSpPr>
        <p:spPr>
          <a:xfrm>
            <a:off x="669417" y="156305"/>
            <a:ext cx="5067900" cy="72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>
                <a:latin typeface="Montserrat"/>
                <a:sym typeface="Montserrat"/>
              </a:rPr>
              <a:t>2) Enjeux et objectifs</a:t>
            </a:r>
            <a:endParaRPr lang="fr-FR" dirty="0"/>
          </a:p>
        </p:txBody>
      </p:sp>
      <p:sp>
        <p:nvSpPr>
          <p:cNvPr id="5" name="Google Shape;103;p16">
            <a:extLst>
              <a:ext uri="{FF2B5EF4-FFF2-40B4-BE49-F238E27FC236}">
                <a16:creationId xmlns:a16="http://schemas.microsoft.com/office/drawing/2014/main" id="{27DAB6F4-7A9B-529F-1BEA-9D63621F068E}"/>
              </a:ext>
            </a:extLst>
          </p:cNvPr>
          <p:cNvSpPr txBox="1">
            <a:spLocks/>
          </p:cNvSpPr>
          <p:nvPr/>
        </p:nvSpPr>
        <p:spPr>
          <a:xfrm>
            <a:off x="697992" y="1089290"/>
            <a:ext cx="7748016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fr-FR" sz="6200" b="1" dirty="0">
                <a:solidFill>
                  <a:schemeClr val="bg1"/>
                </a:solidFill>
                <a:latin typeface="Montserrat"/>
                <a:sym typeface="Montserrat"/>
              </a:rPr>
              <a:t>Objectifs SMART d’élaboration du portfolio 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sz="4500" dirty="0">
                <a:solidFill>
                  <a:schemeClr val="bg1"/>
                </a:solidFill>
                <a:latin typeface="Montserrat"/>
              </a:rPr>
              <a:t>Spécifiques </a:t>
            </a:r>
            <a:r>
              <a:rPr lang="fr-FR" sz="4500" b="1" dirty="0">
                <a:solidFill>
                  <a:schemeClr val="bg1"/>
                </a:solidFill>
                <a:latin typeface="Montserrat"/>
              </a:rPr>
              <a:t>(Specific</a:t>
            </a:r>
            <a:r>
              <a:rPr lang="fr-FR" sz="4500" dirty="0">
                <a:solidFill>
                  <a:schemeClr val="bg1"/>
                </a:solidFill>
                <a:latin typeface="Montserrat"/>
              </a:rPr>
              <a:t>) :  "Créer un portfolio en ligne personnalisé pour démontrer mes compétences en data analysis".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fr-FR" sz="4500" dirty="0">
              <a:solidFill>
                <a:schemeClr val="bg1"/>
              </a:solidFill>
              <a:latin typeface="Montserrat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sz="4500" dirty="0">
                <a:solidFill>
                  <a:schemeClr val="bg1"/>
                </a:solidFill>
                <a:latin typeface="Montserrat"/>
              </a:rPr>
              <a:t>Mesurables </a:t>
            </a:r>
            <a:r>
              <a:rPr lang="fr-FR" sz="4500" b="1" dirty="0">
                <a:solidFill>
                  <a:schemeClr val="bg1"/>
                </a:solidFill>
                <a:latin typeface="Montserrat"/>
              </a:rPr>
              <a:t>(Measurable) </a:t>
            </a:r>
            <a:r>
              <a:rPr lang="fr-FR" sz="4500" dirty="0">
                <a:solidFill>
                  <a:schemeClr val="bg1"/>
                </a:solidFill>
                <a:latin typeface="Montserrat"/>
              </a:rPr>
              <a:t>: "Obtenir un score de satisfaction de 90% ou plus lors de l'évaluation de mon portfolio par Aéroworld".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fr-FR" sz="4500" dirty="0">
              <a:solidFill>
                <a:schemeClr val="bg1"/>
              </a:solidFill>
              <a:latin typeface="Montserrat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sz="4500" dirty="0">
                <a:solidFill>
                  <a:schemeClr val="bg1"/>
                </a:solidFill>
                <a:latin typeface="Montserrat"/>
              </a:rPr>
              <a:t>Atteignables </a:t>
            </a:r>
            <a:r>
              <a:rPr lang="fr-FR" sz="4500" b="1" dirty="0">
                <a:solidFill>
                  <a:schemeClr val="bg1"/>
                </a:solidFill>
                <a:latin typeface="Montserrat"/>
              </a:rPr>
              <a:t>(Attainable)</a:t>
            </a:r>
            <a:r>
              <a:rPr lang="fr-FR" sz="4500" dirty="0">
                <a:solidFill>
                  <a:schemeClr val="bg1"/>
                </a:solidFill>
                <a:latin typeface="Montserrat"/>
              </a:rPr>
              <a:t> : « Réaliser un diagramme de Gantt pour prendre en compte les contraintes de temps et de ressources nécessaires pour atteindre chaque objectif de mon portfolio ».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fr-FR" sz="4500" dirty="0">
              <a:solidFill>
                <a:schemeClr val="bg1"/>
              </a:solidFill>
              <a:latin typeface="Montserrat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sz="4400" dirty="0">
                <a:solidFill>
                  <a:schemeClr val="bg1"/>
                </a:solidFill>
                <a:latin typeface="Montserrat"/>
              </a:rPr>
              <a:t>Pertinents </a:t>
            </a:r>
            <a:r>
              <a:rPr lang="fr-FR" sz="4400" b="1" dirty="0">
                <a:solidFill>
                  <a:schemeClr val="bg1"/>
                </a:solidFill>
                <a:latin typeface="Montserrat"/>
              </a:rPr>
              <a:t>(Relevant</a:t>
            </a:r>
            <a:r>
              <a:rPr lang="fr-FR" sz="4400" dirty="0">
                <a:solidFill>
                  <a:schemeClr val="bg1"/>
                </a:solidFill>
                <a:latin typeface="Montserrat"/>
              </a:rPr>
              <a:t>) : Mes compétences et mes soft skills  doivent être pertinents par rapport au projet et aux attentes d’Aéroworld pour répondre à leurs exigences.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fr-FR" sz="4400" dirty="0">
              <a:solidFill>
                <a:schemeClr val="bg1"/>
              </a:solidFill>
              <a:latin typeface="Montserrat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sz="4400" dirty="0">
                <a:solidFill>
                  <a:schemeClr val="bg1"/>
                </a:solidFill>
                <a:latin typeface="Montserrat"/>
              </a:rPr>
              <a:t>Temps définis </a:t>
            </a:r>
            <a:r>
              <a:rPr lang="fr-FR" sz="4400" b="1" dirty="0">
                <a:solidFill>
                  <a:schemeClr val="bg1"/>
                </a:solidFill>
                <a:latin typeface="Montserrat"/>
              </a:rPr>
              <a:t>(Time-bound</a:t>
            </a:r>
            <a:r>
              <a:rPr lang="fr-FR" sz="4400" dirty="0">
                <a:solidFill>
                  <a:schemeClr val="bg1"/>
                </a:solidFill>
                <a:latin typeface="Montserrat"/>
              </a:rPr>
              <a:t>) : L’objectif est de finaliser et de soumettre mon portfolio d'ici la fin du mois de septembre 2024".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66297089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30599</TotalTime>
  <Words>895</Words>
  <Application>Microsoft Office PowerPoint</Application>
  <PresentationFormat>Affichage à l'écran (16:9)</PresentationFormat>
  <Paragraphs>200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Calibri</vt:lpstr>
      <vt:lpstr>Dosis</vt:lpstr>
      <vt:lpstr>Space Grotesk Light</vt:lpstr>
      <vt:lpstr>Wingdings</vt:lpstr>
      <vt:lpstr>Space Grotesk</vt:lpstr>
      <vt:lpstr>Space Grotesk Medium</vt:lpstr>
      <vt:lpstr>Montserrat</vt:lpstr>
      <vt:lpstr>Courier New</vt:lpstr>
      <vt:lpstr>Arial</vt:lpstr>
      <vt:lpstr>Big Data Science Consulting Toolkit by Slidesgo</vt:lpstr>
      <vt:lpstr>Cahier des charges</vt:lpstr>
      <vt:lpstr>Présentation PowerPoint</vt:lpstr>
      <vt:lpstr>Sommaire</vt:lpstr>
      <vt:lpstr>Présentation du projet</vt:lpstr>
      <vt:lpstr>1) Définir le contexte</vt:lpstr>
      <vt:lpstr>Enjeux et objectifs </vt:lpstr>
      <vt:lpstr>Présentation PowerPoint</vt:lpstr>
      <vt:lpstr>Présentation PowerPoint</vt:lpstr>
      <vt:lpstr>Présentation PowerPoint</vt:lpstr>
      <vt:lpstr>Equipe du projet</vt:lpstr>
      <vt:lpstr>Présentation PowerPoint</vt:lpstr>
      <vt:lpstr>Spécifications ergonomiques</vt:lpstr>
      <vt:lpstr>4) Spécifications ergonomiques</vt:lpstr>
      <vt:lpstr>Spécifications fonctionnelles</vt:lpstr>
      <vt:lpstr>5) Spécifications fonctionnelles</vt:lpstr>
      <vt:lpstr>Contraintes et spécificités techniques et règlementaires</vt:lpstr>
      <vt:lpstr>6) Contraintes et spécificités techniques et réglementaires</vt:lpstr>
      <vt:lpstr>6) Contraintes et spécificités techniques et réglementaires</vt:lpstr>
      <vt:lpstr>6) Contraintes et spécificités techniques et règlementaires</vt:lpstr>
      <vt:lpstr>Qualité et performances</vt:lpstr>
      <vt:lpstr>7) Qualité et performances</vt:lpstr>
      <vt:lpstr>7) Qualité et performances</vt:lpstr>
      <vt:lpstr>Rétroplanning</vt:lpstr>
      <vt:lpstr>8) Rétroplanning sur Power BI</vt:lpstr>
      <vt:lpstr>Devis</vt:lpstr>
      <vt:lpstr>9) 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Jeremy</dc:creator>
  <cp:lastModifiedBy>benoit ahsee</cp:lastModifiedBy>
  <cp:revision>9</cp:revision>
  <cp:lastPrinted>2024-08-31T10:30:14Z</cp:lastPrinted>
  <dcterms:modified xsi:type="dcterms:W3CDTF">2024-09-17T14:09:50Z</dcterms:modified>
</cp:coreProperties>
</file>