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2" r:id="rId4"/>
    <p:sldId id="273" r:id="rId5"/>
    <p:sldId id="274" r:id="rId6"/>
    <p:sldId id="270" r:id="rId7"/>
    <p:sldId id="259" r:id="rId8"/>
    <p:sldId id="257" r:id="rId9"/>
    <p:sldId id="266" r:id="rId10"/>
    <p:sldId id="260" r:id="rId11"/>
    <p:sldId id="263" r:id="rId12"/>
    <p:sldId id="261" r:id="rId13"/>
    <p:sldId id="262" r:id="rId14"/>
    <p:sldId id="264" r:id="rId15"/>
    <p:sldId id="271" r:id="rId16"/>
    <p:sldId id="26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DBA2C-2C7A-4BB4-95C9-6C4DA5DD33AD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04E66-ED4D-48D9-B7A8-499660661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3485-53C7-453A-9A89-9D46280F44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3485-53C7-453A-9A89-9D46280F44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3485-53C7-453A-9A89-9D46280F44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3485-53C7-453A-9A89-9D46280F44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3485-53C7-453A-9A89-9D46280F44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60C5-F587-4E1E-8E92-40EA2C4816BB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96C0-41E1-4F75-8744-87482154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shelp@mit.edu" TargetMode="External"/><Relationship Id="rId2" Type="http://schemas.openxmlformats.org/officeDocument/2006/relationships/hyperlink" Target="mailto:dsheehan@mit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ibguides.mit.edu/g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dsheehan/www/MapsAPIexamples/toggleKMLlayers.html" TargetMode="External"/><Relationship Id="rId2" Type="http://schemas.openxmlformats.org/officeDocument/2006/relationships/hyperlink" Target="http://web.mit.edu/dsheehan/www/abudhab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.mit.edu/dsheehan/www/MapsAPIexamples/showHideImage.html" TargetMode="External"/><Relationship Id="rId4" Type="http://schemas.openxmlformats.org/officeDocument/2006/relationships/hyperlink" Target="http://web.mit.edu/dsheehan/www/abudhab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gl.harvard.edu/" TargetMode="External"/><Relationship Id="rId2" Type="http://schemas.openxmlformats.org/officeDocument/2006/relationships/hyperlink" Target="http://web.mit.edu/geowe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.gov/rr/geogmap/" TargetMode="External"/><Relationship Id="rId2" Type="http://schemas.openxmlformats.org/officeDocument/2006/relationships/hyperlink" Target="http://www.davidrumse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tionalmap.gov/historical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Fusion Tables and the Maps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Daniel Sheehan</a:t>
            </a:r>
          </a:p>
          <a:p>
            <a:r>
              <a:rPr lang="en-US" dirty="0" smtClean="0"/>
              <a:t>Senior GIS Specialist, MIT Libraries</a:t>
            </a:r>
          </a:p>
          <a:p>
            <a:r>
              <a:rPr lang="en-US" dirty="0" smtClean="0">
                <a:hlinkClick r:id="rId2"/>
              </a:rPr>
              <a:t>dsheehan@mit.edu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gishelp@mit.edu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http://libguides.mit.edu/gis</a:t>
            </a:r>
            <a:endParaRPr lang="en-US" dirty="0"/>
          </a:p>
          <a:p>
            <a:r>
              <a:rPr lang="en-US" dirty="0" smtClean="0"/>
              <a:t>March 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6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/>
          <a:lstStyle/>
          <a:p>
            <a:r>
              <a:rPr lang="en-US" sz="3600" dirty="0" smtClean="0"/>
              <a:t>JavaScript – Initialize Function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740247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// Add Global Variables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map;</a:t>
            </a:r>
          </a:p>
          <a:p>
            <a:r>
              <a:rPr lang="en-US" sz="2200" b="1" dirty="0" smtClean="0"/>
              <a:t>function</a:t>
            </a:r>
            <a:r>
              <a:rPr lang="en-US" sz="1400" b="1" dirty="0" smtClean="0"/>
              <a:t> initialize()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latlng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google.maps.LatLng</a:t>
            </a:r>
            <a:r>
              <a:rPr lang="en-US" sz="1400" dirty="0" smtClean="0"/>
              <a:t>(42.36, -71.10);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 =  { zoom: 14, center: </a:t>
            </a:r>
            <a:r>
              <a:rPr lang="en-US" sz="1400" dirty="0" err="1" smtClean="0"/>
              <a:t>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mapTypeId</a:t>
            </a:r>
            <a:r>
              <a:rPr lang="en-US" sz="1400" dirty="0" smtClean="0"/>
              <a:t>: </a:t>
            </a:r>
            <a:r>
              <a:rPr lang="en-US" sz="1400" dirty="0" err="1" smtClean="0"/>
              <a:t>google.maps.MapTypeId.ROADMAP</a:t>
            </a:r>
            <a:r>
              <a:rPr lang="en-US" sz="1400" dirty="0" smtClean="0"/>
              <a:t>, </a:t>
            </a:r>
            <a:r>
              <a:rPr lang="en-US" sz="1400" dirty="0" err="1" smtClean="0"/>
              <a:t>scaleControl</a:t>
            </a:r>
            <a:r>
              <a:rPr lang="en-US" sz="1400" dirty="0" smtClean="0"/>
              <a:t>: true,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StreetViewControl</a:t>
            </a:r>
            <a:r>
              <a:rPr lang="en-US" sz="1400" dirty="0" smtClean="0"/>
              <a:t>: true };</a:t>
            </a:r>
          </a:p>
          <a:p>
            <a:r>
              <a:rPr lang="en-US" sz="1400" dirty="0" smtClean="0"/>
              <a:t>	map = new </a:t>
            </a:r>
            <a:r>
              <a:rPr lang="en-US" sz="1400" dirty="0" err="1" smtClean="0"/>
              <a:t>google.maps.Map</a:t>
            </a:r>
            <a:r>
              <a:rPr lang="en-US" sz="1400" dirty="0" smtClean="0"/>
              <a:t>(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("</a:t>
            </a:r>
            <a:r>
              <a:rPr lang="en-US" sz="1400" dirty="0" err="1" smtClean="0"/>
              <a:t>map_canvas</a:t>
            </a:r>
            <a:r>
              <a:rPr lang="en-US" sz="1400" dirty="0" smtClean="0"/>
              <a:t>"),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google.maps.FusionTablesLayer</a:t>
            </a:r>
            <a:r>
              <a:rPr lang="en-US" sz="1400" dirty="0" smtClean="0"/>
              <a:t>(1”942400”,</a:t>
            </a:r>
          </a:p>
          <a:p>
            <a:r>
              <a:rPr lang="en-US" sz="1400" dirty="0" smtClean="0"/>
              <a:t>		{</a:t>
            </a:r>
            <a:r>
              <a:rPr lang="en-US" sz="1400" dirty="0" err="1" smtClean="0"/>
              <a:t>suppressInfoWindows</a:t>
            </a:r>
            <a:r>
              <a:rPr lang="en-US" sz="1400" dirty="0" smtClean="0"/>
              <a:t>: false});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(map); </a:t>
            </a:r>
          </a:p>
          <a:p>
            <a:r>
              <a:rPr lang="en-US" sz="2200" b="1" dirty="0" smtClean="0"/>
              <a:t>}</a:t>
            </a:r>
          </a:p>
          <a:p>
            <a:r>
              <a:rPr lang="en-US" sz="1400" dirty="0" smtClean="0"/>
              <a:t> function </a:t>
            </a:r>
            <a:r>
              <a:rPr lang="en-US" sz="1400" dirty="0" err="1" smtClean="0"/>
              <a:t>toggleKMLfile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	if (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== 1) 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(null);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</a:t>
            </a:r>
          </a:p>
          <a:p>
            <a:r>
              <a:rPr lang="en-US" sz="1400" dirty="0" smtClean="0"/>
              <a:t>	} else {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(map);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1; } 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6019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JavaScript – Global Variables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740247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// Add Global Variables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toggleKMLstate</a:t>
            </a:r>
            <a:r>
              <a:rPr lang="en-US" sz="2200" b="1" dirty="0" smtClean="0"/>
              <a:t>;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map;</a:t>
            </a:r>
          </a:p>
          <a:p>
            <a:r>
              <a:rPr lang="en-US" sz="1400" dirty="0" smtClean="0"/>
              <a:t>function initialize()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latlng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google.maps.LatLng</a:t>
            </a:r>
            <a:r>
              <a:rPr lang="en-US" sz="1400" dirty="0" smtClean="0"/>
              <a:t>(42.36, -71.10);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 =  { zoom: 14, center: </a:t>
            </a:r>
            <a:r>
              <a:rPr lang="en-US" sz="1400" dirty="0" err="1" smtClean="0"/>
              <a:t>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mapTypeId</a:t>
            </a:r>
            <a:r>
              <a:rPr lang="en-US" sz="1400" dirty="0" smtClean="0"/>
              <a:t>: </a:t>
            </a:r>
            <a:r>
              <a:rPr lang="en-US" sz="1400" dirty="0" err="1" smtClean="0"/>
              <a:t>google.maps.MapTypeId.ROADMAP</a:t>
            </a:r>
            <a:r>
              <a:rPr lang="en-US" sz="1400" dirty="0" smtClean="0"/>
              <a:t>, </a:t>
            </a:r>
            <a:r>
              <a:rPr lang="en-US" sz="1400" dirty="0" err="1" smtClean="0"/>
              <a:t>scaleControl</a:t>
            </a:r>
            <a:r>
              <a:rPr lang="en-US" sz="1400" dirty="0" smtClean="0"/>
              <a:t>: true,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StreetViewControl</a:t>
            </a:r>
            <a:r>
              <a:rPr lang="en-US" sz="1400" dirty="0" smtClean="0"/>
              <a:t>: true };</a:t>
            </a:r>
          </a:p>
          <a:p>
            <a:r>
              <a:rPr lang="en-US" sz="1400" dirty="0" smtClean="0"/>
              <a:t>	map = new </a:t>
            </a:r>
            <a:r>
              <a:rPr lang="en-US" sz="1400" dirty="0" err="1" smtClean="0"/>
              <a:t>google.maps.Map</a:t>
            </a:r>
            <a:r>
              <a:rPr lang="en-US" sz="1400" dirty="0" smtClean="0"/>
              <a:t>(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("</a:t>
            </a:r>
            <a:r>
              <a:rPr lang="en-US" sz="1400" dirty="0" err="1" smtClean="0"/>
              <a:t>map_canvas</a:t>
            </a:r>
            <a:r>
              <a:rPr lang="en-US" sz="1400" dirty="0" smtClean="0"/>
              <a:t>"),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google.maps.FusionTablesLayer</a:t>
            </a:r>
            <a:r>
              <a:rPr lang="en-US" sz="1400" dirty="0" smtClean="0"/>
              <a:t>(1942400,</a:t>
            </a:r>
          </a:p>
          <a:p>
            <a:r>
              <a:rPr lang="en-US" sz="1400" dirty="0" smtClean="0"/>
              <a:t>		{</a:t>
            </a:r>
            <a:r>
              <a:rPr lang="en-US" sz="1400" dirty="0" err="1" smtClean="0"/>
              <a:t>suppressInfoWindows</a:t>
            </a:r>
            <a:r>
              <a:rPr lang="en-US" sz="1400" dirty="0" smtClean="0"/>
              <a:t>: false});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(map); 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 function </a:t>
            </a:r>
            <a:r>
              <a:rPr lang="en-US" sz="1400" dirty="0" err="1" smtClean="0"/>
              <a:t>toggleKMLfile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	if (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== 1) 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(null);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</a:t>
            </a:r>
          </a:p>
          <a:p>
            <a:r>
              <a:rPr lang="en-US" sz="1400" dirty="0" smtClean="0"/>
              <a:t>	} else { </a:t>
            </a:r>
            <a:r>
              <a:rPr lang="en-US" sz="1400" dirty="0" err="1" smtClean="0"/>
              <a:t>CambridgeArea.setMap</a:t>
            </a:r>
            <a:r>
              <a:rPr lang="en-US" sz="1400" dirty="0" smtClean="0"/>
              <a:t>(map);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1; } 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JavaScript – Set up Map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93533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// Add Global Variables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map;</a:t>
            </a:r>
          </a:p>
          <a:p>
            <a:r>
              <a:rPr lang="en-US" sz="1400" dirty="0" smtClean="0"/>
              <a:t>function initialize() {</a:t>
            </a:r>
          </a:p>
          <a:p>
            <a:r>
              <a:rPr lang="en-US" sz="1400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latlng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google.maps.LatLng</a:t>
            </a:r>
            <a:r>
              <a:rPr lang="en-US" sz="2000" b="1" dirty="0" smtClean="0"/>
              <a:t>(42.36, -71.10); </a:t>
            </a:r>
          </a:p>
          <a:p>
            <a:r>
              <a:rPr lang="en-US" sz="2000" b="1" dirty="0" smtClean="0"/>
              <a:t>	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myOptions</a:t>
            </a:r>
            <a:r>
              <a:rPr lang="en-US" sz="2000" b="1" dirty="0" smtClean="0"/>
              <a:t> =  { zoom: 14, center: </a:t>
            </a:r>
            <a:r>
              <a:rPr lang="en-US" sz="2000" b="1" dirty="0" err="1" smtClean="0"/>
              <a:t>latlng</a:t>
            </a:r>
            <a:r>
              <a:rPr lang="en-US" sz="2000" b="1" dirty="0" smtClean="0"/>
              <a:t>,</a:t>
            </a:r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mapTypeId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google.maps.MapTypeId.ROADMAP</a:t>
            </a:r>
            <a:r>
              <a:rPr lang="en-US" sz="2000" b="1" dirty="0" smtClean="0"/>
              <a:t>,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scaleControl</a:t>
            </a:r>
            <a:r>
              <a:rPr lang="en-US" sz="2000" b="1" dirty="0" smtClean="0"/>
              <a:t>: true,</a:t>
            </a:r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StreetViewControl</a:t>
            </a:r>
            <a:r>
              <a:rPr lang="en-US" sz="2000" b="1" dirty="0" smtClean="0"/>
              <a:t>: true };</a:t>
            </a:r>
          </a:p>
          <a:p>
            <a:r>
              <a:rPr lang="en-US" sz="2000" b="1" dirty="0" smtClean="0"/>
              <a:t>	map = new </a:t>
            </a:r>
            <a:r>
              <a:rPr lang="en-US" sz="2000" b="1" dirty="0" err="1" smtClean="0"/>
              <a:t>google.maps.Map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document.getElementById</a:t>
            </a:r>
            <a:r>
              <a:rPr lang="en-US" sz="2000" b="1" dirty="0" smtClean="0"/>
              <a:t>("</a:t>
            </a:r>
            <a:r>
              <a:rPr lang="en-US" sz="2000" b="1" dirty="0" err="1" smtClean="0"/>
              <a:t>map_canvas</a:t>
            </a:r>
            <a:r>
              <a:rPr lang="en-US" sz="2000" b="1" dirty="0" smtClean="0"/>
              <a:t>"),</a:t>
            </a:r>
          </a:p>
          <a:p>
            <a:r>
              <a:rPr lang="en-US" sz="2000" b="1" dirty="0"/>
              <a:t>	</a:t>
            </a:r>
            <a:r>
              <a:rPr lang="en-US" sz="2000" b="1" dirty="0" err="1" smtClean="0"/>
              <a:t>myOptions</a:t>
            </a:r>
            <a:r>
              <a:rPr lang="en-US" sz="2000" b="1" dirty="0" smtClean="0"/>
              <a:t>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google.maps.FusionTablesLayer</a:t>
            </a:r>
            <a:r>
              <a:rPr lang="en-US" sz="1400" dirty="0" smtClean="0"/>
              <a:t>(“1942400”,</a:t>
            </a:r>
          </a:p>
          <a:p>
            <a:r>
              <a:rPr lang="en-US" sz="1400" dirty="0" smtClean="0"/>
              <a:t>		{</a:t>
            </a:r>
            <a:r>
              <a:rPr lang="en-US" sz="1400" dirty="0" err="1" smtClean="0"/>
              <a:t>suppressInfoWindows</a:t>
            </a:r>
            <a:r>
              <a:rPr lang="en-US" sz="1400" dirty="0" smtClean="0"/>
              <a:t>: false});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(map); 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 function </a:t>
            </a:r>
            <a:r>
              <a:rPr lang="en-US" sz="1400" dirty="0" err="1" smtClean="0"/>
              <a:t>toggleKMLfile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	if (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== 1) 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(null);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</a:t>
            </a:r>
          </a:p>
          <a:p>
            <a:r>
              <a:rPr lang="en-US" sz="1400" dirty="0" smtClean="0"/>
              <a:t>	} else { 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(map);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1; } 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sz="3600" dirty="0" smtClean="0"/>
              <a:t>JavaScript – Add Fusion Table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397299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// Add Global Variables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map;</a:t>
            </a:r>
          </a:p>
          <a:p>
            <a:r>
              <a:rPr lang="en-US" sz="1400" dirty="0" smtClean="0"/>
              <a:t>function initialize()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latlng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google.maps.LatLng</a:t>
            </a:r>
            <a:r>
              <a:rPr lang="en-US" sz="1400" dirty="0" smtClean="0"/>
              <a:t>(42.36, -71.10);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 =  { zoom: 14, center: </a:t>
            </a:r>
            <a:r>
              <a:rPr lang="en-US" sz="1400" dirty="0" err="1" smtClean="0"/>
              <a:t>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mapTypeId</a:t>
            </a:r>
            <a:r>
              <a:rPr lang="en-US" sz="1400" dirty="0" smtClean="0"/>
              <a:t>: </a:t>
            </a:r>
            <a:r>
              <a:rPr lang="en-US" sz="1400" dirty="0" err="1" smtClean="0"/>
              <a:t>google.maps.MapTypeId.ROADMAP</a:t>
            </a:r>
            <a:r>
              <a:rPr lang="en-US" sz="1400" dirty="0" smtClean="0"/>
              <a:t>, </a:t>
            </a:r>
            <a:r>
              <a:rPr lang="en-US" sz="1400" dirty="0" err="1" smtClean="0"/>
              <a:t>scaleControl</a:t>
            </a:r>
            <a:r>
              <a:rPr lang="en-US" sz="1400" dirty="0" smtClean="0"/>
              <a:t>: true,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StreetViewControl</a:t>
            </a:r>
            <a:r>
              <a:rPr lang="en-US" sz="1400" dirty="0" smtClean="0"/>
              <a:t>: true };</a:t>
            </a:r>
          </a:p>
          <a:p>
            <a:r>
              <a:rPr lang="en-US" sz="1400" dirty="0" smtClean="0"/>
              <a:t>	map = new </a:t>
            </a:r>
            <a:r>
              <a:rPr lang="en-US" sz="1400" dirty="0" err="1" smtClean="0"/>
              <a:t>google.maps.Map</a:t>
            </a:r>
            <a:r>
              <a:rPr lang="en-US" sz="1400" dirty="0" smtClean="0"/>
              <a:t>(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("</a:t>
            </a:r>
            <a:r>
              <a:rPr lang="en-US" sz="1400" dirty="0" err="1" smtClean="0"/>
              <a:t>map_canvas</a:t>
            </a:r>
            <a:r>
              <a:rPr lang="en-US" sz="1400" dirty="0" smtClean="0"/>
              <a:t>"),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</a:t>
            </a:r>
            <a:r>
              <a:rPr lang="en-US" sz="2200" b="1" dirty="0" err="1" smtClean="0"/>
              <a:t>toggleKMLstate</a:t>
            </a:r>
            <a:r>
              <a:rPr lang="en-US" sz="2200" b="1" dirty="0" smtClean="0"/>
              <a:t> = 0; </a:t>
            </a:r>
          </a:p>
          <a:p>
            <a:r>
              <a:rPr lang="en-US" sz="1400" dirty="0" smtClean="0"/>
              <a:t>	</a:t>
            </a:r>
            <a:r>
              <a:rPr lang="en-US" sz="2200" b="1" dirty="0" err="1" smtClean="0"/>
              <a:t>FusionLayer</a:t>
            </a:r>
            <a:r>
              <a:rPr lang="en-US" sz="2200" b="1" dirty="0" smtClean="0"/>
              <a:t> = new </a:t>
            </a:r>
            <a:r>
              <a:rPr lang="en-US" sz="2200" b="1" dirty="0" err="1" smtClean="0"/>
              <a:t>google.maps.FusionTablesLayer</a:t>
            </a:r>
            <a:r>
              <a:rPr lang="en-US" sz="2200" b="1" dirty="0" smtClean="0"/>
              <a:t>(“1942400”,</a:t>
            </a:r>
          </a:p>
          <a:p>
            <a:r>
              <a:rPr lang="en-US" sz="2200" b="1" dirty="0" smtClean="0"/>
              <a:t>		{</a:t>
            </a:r>
            <a:r>
              <a:rPr lang="en-US" sz="2200" b="1" dirty="0" err="1" smtClean="0"/>
              <a:t>suppressInfoWindows</a:t>
            </a:r>
            <a:r>
              <a:rPr lang="en-US" sz="2200" b="1" dirty="0" smtClean="0"/>
              <a:t>: false});</a:t>
            </a:r>
          </a:p>
          <a:p>
            <a:r>
              <a:rPr lang="en-US" sz="2200" b="1" dirty="0" smtClean="0"/>
              <a:t>	</a:t>
            </a:r>
            <a:r>
              <a:rPr lang="en-US" sz="2200" b="1" dirty="0" err="1" smtClean="0"/>
              <a:t>FusionLayer.setMap</a:t>
            </a:r>
            <a:r>
              <a:rPr lang="en-US" sz="2200" b="1" dirty="0" smtClean="0"/>
              <a:t>(map); 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 function </a:t>
            </a:r>
            <a:r>
              <a:rPr lang="en-US" sz="1400" dirty="0" err="1" smtClean="0"/>
              <a:t>toggleKMLfile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	if (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== 1) {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(null);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</a:t>
            </a:r>
          </a:p>
          <a:p>
            <a:r>
              <a:rPr lang="en-US" sz="1400" dirty="0" smtClean="0"/>
              <a:t>	} else {</a:t>
            </a:r>
            <a:r>
              <a:rPr lang="en-US" sz="1400" dirty="0" err="1" smtClean="0"/>
              <a:t>FusionLayersetMap</a:t>
            </a:r>
            <a:r>
              <a:rPr lang="en-US" sz="1400" dirty="0" smtClean="0"/>
              <a:t>(map);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1; } 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783336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// Add Global Variables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map;</a:t>
            </a:r>
          </a:p>
          <a:p>
            <a:r>
              <a:rPr lang="en-US" sz="1400" dirty="0" smtClean="0"/>
              <a:t>function initialize() 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latlng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google.maps.LatLng</a:t>
            </a:r>
            <a:r>
              <a:rPr lang="en-US" sz="1400" dirty="0" smtClean="0"/>
              <a:t>(42.36, -71.10);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 =  { zoom: 14, center: </a:t>
            </a:r>
            <a:r>
              <a:rPr lang="en-US" sz="1400" dirty="0" err="1" smtClean="0"/>
              <a:t>latlng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mapTypeId</a:t>
            </a:r>
            <a:r>
              <a:rPr lang="en-US" sz="1400" dirty="0" smtClean="0"/>
              <a:t>: </a:t>
            </a:r>
            <a:r>
              <a:rPr lang="en-US" sz="1400" dirty="0" err="1" smtClean="0"/>
              <a:t>google.maps.MapTypeId.ROADMAP</a:t>
            </a:r>
            <a:r>
              <a:rPr lang="en-US" sz="1400" dirty="0" smtClean="0"/>
              <a:t>, </a:t>
            </a:r>
            <a:r>
              <a:rPr lang="en-US" sz="1400" dirty="0" err="1" smtClean="0"/>
              <a:t>scaleControl</a:t>
            </a:r>
            <a:r>
              <a:rPr lang="en-US" sz="1400" dirty="0" smtClean="0"/>
              <a:t>: true,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StreetViewControl</a:t>
            </a:r>
            <a:r>
              <a:rPr lang="en-US" sz="1400" dirty="0" smtClean="0"/>
              <a:t>: true };</a:t>
            </a:r>
          </a:p>
          <a:p>
            <a:r>
              <a:rPr lang="en-US" sz="1400" dirty="0" smtClean="0"/>
              <a:t>	map = new </a:t>
            </a:r>
            <a:r>
              <a:rPr lang="en-US" sz="1400" dirty="0" err="1" smtClean="0"/>
              <a:t>google.maps.Map</a:t>
            </a:r>
            <a:r>
              <a:rPr lang="en-US" sz="1400" dirty="0" smtClean="0"/>
              <a:t>(</a:t>
            </a:r>
            <a:r>
              <a:rPr lang="en-US" sz="1400" dirty="0" err="1" smtClean="0"/>
              <a:t>document.getElementById</a:t>
            </a:r>
            <a:r>
              <a:rPr lang="en-US" sz="1400" dirty="0" smtClean="0"/>
              <a:t>("</a:t>
            </a:r>
            <a:r>
              <a:rPr lang="en-US" sz="1400" dirty="0" err="1" smtClean="0"/>
              <a:t>map_canvas</a:t>
            </a:r>
            <a:r>
              <a:rPr lang="en-US" sz="1400" dirty="0" smtClean="0"/>
              <a:t>"), </a:t>
            </a:r>
            <a:r>
              <a:rPr lang="en-US" sz="1400" dirty="0" err="1" smtClean="0"/>
              <a:t>myOptions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toggleKMLstate</a:t>
            </a:r>
            <a:r>
              <a:rPr lang="en-US" sz="1400" dirty="0" smtClean="0"/>
              <a:t> = 0; 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google.maps.FusionTablesLayer</a:t>
            </a:r>
            <a:r>
              <a:rPr lang="en-US" sz="1400" dirty="0" smtClean="0"/>
              <a:t>(“1942400”,</a:t>
            </a:r>
          </a:p>
          <a:p>
            <a:r>
              <a:rPr lang="en-US" sz="1400" dirty="0" smtClean="0"/>
              <a:t>		{</a:t>
            </a:r>
            <a:r>
              <a:rPr lang="en-US" sz="1400" dirty="0" err="1" smtClean="0"/>
              <a:t>suppressInfoWindows</a:t>
            </a:r>
            <a:r>
              <a:rPr lang="en-US" sz="1400" dirty="0" smtClean="0"/>
              <a:t>: false});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FusionLayer.setMap</a:t>
            </a:r>
            <a:r>
              <a:rPr lang="en-US" sz="1400" dirty="0" smtClean="0"/>
              <a:t>(map); 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 </a:t>
            </a:r>
            <a:r>
              <a:rPr lang="en-US" sz="2200" b="1" dirty="0" smtClean="0"/>
              <a:t>function </a:t>
            </a:r>
            <a:r>
              <a:rPr lang="en-US" sz="2200" b="1" dirty="0" err="1" smtClean="0"/>
              <a:t>toggleKMLfile</a:t>
            </a:r>
            <a:r>
              <a:rPr lang="en-US" sz="2200" b="1" dirty="0" smtClean="0"/>
              <a:t>() {</a:t>
            </a:r>
          </a:p>
          <a:p>
            <a:r>
              <a:rPr lang="en-US" sz="2200" b="1" dirty="0" smtClean="0"/>
              <a:t> 	if (</a:t>
            </a:r>
            <a:r>
              <a:rPr lang="en-US" sz="2200" b="1" dirty="0" err="1" smtClean="0"/>
              <a:t>toggleKMLstate</a:t>
            </a:r>
            <a:r>
              <a:rPr lang="en-US" sz="2200" b="1" dirty="0" smtClean="0"/>
              <a:t> == 1) {</a:t>
            </a:r>
          </a:p>
          <a:p>
            <a:r>
              <a:rPr lang="en-US" sz="2200" b="1" dirty="0" smtClean="0"/>
              <a:t>		</a:t>
            </a:r>
            <a:r>
              <a:rPr lang="en-US" sz="2200" b="1" dirty="0" err="1" smtClean="0"/>
              <a:t>FusionLayer.setMap</a:t>
            </a:r>
            <a:r>
              <a:rPr lang="en-US" sz="2200" b="1" dirty="0" smtClean="0"/>
              <a:t>(null);</a:t>
            </a:r>
          </a:p>
          <a:p>
            <a:r>
              <a:rPr lang="en-US" sz="2200" b="1" dirty="0" smtClean="0"/>
              <a:t>		</a:t>
            </a:r>
            <a:r>
              <a:rPr lang="en-US" sz="2200" b="1" dirty="0" err="1" smtClean="0"/>
              <a:t>toggleKMLstate</a:t>
            </a:r>
            <a:r>
              <a:rPr lang="en-US" sz="2200" b="1" dirty="0" smtClean="0"/>
              <a:t> = 0;</a:t>
            </a:r>
          </a:p>
          <a:p>
            <a:r>
              <a:rPr lang="en-US" sz="2200" b="1" dirty="0" smtClean="0"/>
              <a:t>	} else { </a:t>
            </a:r>
            <a:r>
              <a:rPr lang="en-US" sz="2200" b="1" dirty="0" err="1" smtClean="0"/>
              <a:t>FusionLayer.setMap</a:t>
            </a:r>
            <a:r>
              <a:rPr lang="en-US" sz="2200" b="1" dirty="0" smtClean="0"/>
              <a:t>(map); </a:t>
            </a:r>
            <a:r>
              <a:rPr lang="en-US" sz="2200" b="1" dirty="0" err="1" smtClean="0"/>
              <a:t>toggleKMLstate</a:t>
            </a:r>
            <a:r>
              <a:rPr lang="en-US" sz="2200" b="1" dirty="0" smtClean="0"/>
              <a:t> = 1; } }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38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map images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828800"/>
            <a:ext cx="903183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    </a:t>
            </a:r>
            <a:r>
              <a:rPr lang="en-US" sz="3200" dirty="0" err="1"/>
              <a:t>imageBounds</a:t>
            </a:r>
            <a:r>
              <a:rPr lang="en-US" sz="3200" dirty="0"/>
              <a:t> = new </a:t>
            </a:r>
            <a:r>
              <a:rPr lang="en-US" sz="3200" dirty="0" err="1" smtClean="0"/>
              <a:t>google.maps.LatLngBounds</a:t>
            </a:r>
            <a:endParaRPr lang="en-US" sz="3200" dirty="0" smtClean="0"/>
          </a:p>
          <a:p>
            <a:r>
              <a:rPr lang="en-US" sz="3200" dirty="0" smtClean="0"/>
              <a:t>	( </a:t>
            </a:r>
            <a:r>
              <a:rPr lang="en-US" sz="3200" dirty="0"/>
              <a:t>new </a:t>
            </a:r>
            <a:r>
              <a:rPr lang="en-US" sz="3200" dirty="0" err="1"/>
              <a:t>google.maps.LatLng</a:t>
            </a:r>
            <a:r>
              <a:rPr lang="en-US" sz="3200" dirty="0"/>
              <a:t>(-82.0, -180.0</a:t>
            </a:r>
            <a:r>
              <a:rPr lang="en-US" sz="3200" dirty="0" smtClean="0"/>
              <a:t>),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new </a:t>
            </a:r>
            <a:r>
              <a:rPr lang="en-US" sz="3200" dirty="0" err="1"/>
              <a:t>google.maps.LatLng</a:t>
            </a:r>
            <a:r>
              <a:rPr lang="en-US" sz="3200" dirty="0"/>
              <a:t>(82.36, 167.0));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oldmap</a:t>
            </a:r>
            <a:r>
              <a:rPr lang="en-US" sz="3200" dirty="0"/>
              <a:t> = new </a:t>
            </a:r>
            <a:r>
              <a:rPr lang="en-US" sz="3200" dirty="0" err="1" smtClean="0"/>
              <a:t>google.maps.GroundOverlay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( </a:t>
            </a:r>
            <a:r>
              <a:rPr lang="en-US" sz="3200" dirty="0"/>
              <a:t>"http://web.mit.edu/</a:t>
            </a:r>
            <a:r>
              <a:rPr lang="en-US" sz="3200" dirty="0" err="1"/>
              <a:t>dsheehan</a:t>
            </a:r>
            <a:r>
              <a:rPr lang="en-US" sz="3200" dirty="0"/>
              <a:t>/www/</a:t>
            </a:r>
            <a:r>
              <a:rPr lang="en-US" sz="3200" dirty="0" err="1"/>
              <a:t>mb</a:t>
            </a:r>
            <a:r>
              <a:rPr lang="en-US" sz="3200" dirty="0" smtClean="0"/>
              <a:t>/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MauryWhalingRoutes1857.jpg</a:t>
            </a:r>
            <a:r>
              <a:rPr lang="en-US" sz="3200" dirty="0"/>
              <a:t>", </a:t>
            </a:r>
            <a:r>
              <a:rPr lang="en-US" sz="3200" dirty="0" err="1"/>
              <a:t>imageBounds</a:t>
            </a:r>
            <a:r>
              <a:rPr lang="en-US" sz="3200" dirty="0"/>
              <a:t>);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oldmap.setMap</a:t>
            </a:r>
            <a:r>
              <a:rPr lang="en-US" sz="3200" dirty="0"/>
              <a:t>(map);</a:t>
            </a:r>
          </a:p>
        </p:txBody>
      </p:sp>
    </p:spTree>
    <p:extLst>
      <p:ext uri="{BB962C8B-B14F-4D97-AF65-F5344CB8AC3E}">
        <p14:creationId xmlns:p14="http://schemas.microsoft.com/office/powerpoint/2010/main" val="10242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KML Layers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209800"/>
            <a:ext cx="868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200" b="1" dirty="0" err="1" smtClean="0"/>
              <a:t>CambridgeArea</a:t>
            </a:r>
            <a:r>
              <a:rPr lang="en-US" sz="2200" b="1" dirty="0" smtClean="0"/>
              <a:t> = new 				</a:t>
            </a:r>
          </a:p>
          <a:p>
            <a:r>
              <a:rPr lang="en-US" sz="2200" b="1" dirty="0"/>
              <a:t>	</a:t>
            </a:r>
            <a:r>
              <a:rPr lang="en-US" sz="2200" b="1" dirty="0" smtClean="0"/>
              <a:t>	</a:t>
            </a:r>
            <a:r>
              <a:rPr lang="en-US" sz="2200" b="1" dirty="0" err="1" smtClean="0"/>
              <a:t>google.maps.KmlLayer</a:t>
            </a:r>
            <a:r>
              <a:rPr lang="en-US" sz="2200" b="1" dirty="0" smtClean="0"/>
              <a:t>('http://web.mit.edu/</a:t>
            </a:r>
            <a:r>
              <a:rPr lang="en-US" sz="2200" b="1" dirty="0" err="1" smtClean="0"/>
              <a:t>dsheehan</a:t>
            </a:r>
            <a:r>
              <a:rPr lang="en-US" sz="2200" b="1" dirty="0" smtClean="0"/>
              <a:t>/www/</a:t>
            </a:r>
          </a:p>
          <a:p>
            <a:r>
              <a:rPr lang="en-US" sz="2200" b="1" dirty="0" smtClean="0"/>
              <a:t>		</a:t>
            </a:r>
            <a:r>
              <a:rPr lang="en-US" sz="2200" b="1" dirty="0" err="1" smtClean="0"/>
              <a:t>MapsAPIexamples</a:t>
            </a:r>
            <a:r>
              <a:rPr lang="en-US" sz="2200" b="1" dirty="0" smtClean="0"/>
              <a:t>/</a:t>
            </a:r>
            <a:r>
              <a:rPr lang="en-US" sz="2200" b="1" dirty="0" err="1" smtClean="0"/>
              <a:t>cambridgeArea.kml</a:t>
            </a:r>
            <a:r>
              <a:rPr lang="en-US" sz="2200" b="1" dirty="0" smtClean="0"/>
              <a:t>',</a:t>
            </a:r>
          </a:p>
          <a:p>
            <a:r>
              <a:rPr lang="en-US" sz="2200" b="1" dirty="0" smtClean="0"/>
              <a:t>		{</a:t>
            </a:r>
            <a:r>
              <a:rPr lang="en-US" sz="2200" b="1" dirty="0" err="1" smtClean="0"/>
              <a:t>preserveViewport:true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suppressInfoWindows:true</a:t>
            </a:r>
            <a:r>
              <a:rPr lang="en-US" sz="2200" b="1" dirty="0" smtClean="0"/>
              <a:t>});</a:t>
            </a:r>
          </a:p>
          <a:p>
            <a:r>
              <a:rPr lang="en-US" sz="2200" b="1" dirty="0" smtClean="0"/>
              <a:t>	</a:t>
            </a:r>
            <a:r>
              <a:rPr lang="en-US" sz="2200" b="1" dirty="0" err="1" smtClean="0"/>
              <a:t>CambridgeArea.setMap</a:t>
            </a:r>
            <a:r>
              <a:rPr lang="en-US" sz="2200" b="1" dirty="0" smtClean="0"/>
              <a:t>(null);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map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://web.mit.edu/dsheehan/www/abudhabi/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http://web.mit.edu/dsheehan/www/MapsAPIexamples/toggleKMLlayers.html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http://web.mit.edu/dsheehan/www/abudhabi</a:t>
            </a:r>
            <a:endParaRPr lang="en-US" dirty="0"/>
          </a:p>
          <a:p>
            <a:r>
              <a:rPr lang="en-US" dirty="0" smtClean="0">
                <a:hlinkClick r:id="rId5"/>
              </a:rPr>
              <a:t>http://web.mit.edu/dsheehan/www/MapsAPIexamples/showHideImage.html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for mapping</a:t>
            </a:r>
          </a:p>
          <a:p>
            <a:r>
              <a:rPr lang="en-US" dirty="0" smtClean="0"/>
              <a:t>Introduction to the tools</a:t>
            </a:r>
          </a:p>
          <a:p>
            <a:pPr lvl="1"/>
            <a:r>
              <a:rPr lang="en-US" dirty="0" smtClean="0"/>
              <a:t>Fusion tables</a:t>
            </a:r>
          </a:p>
          <a:p>
            <a:pPr lvl="1"/>
            <a:r>
              <a:rPr lang="en-US" dirty="0" err="1" smtClean="0"/>
              <a:t>Javascipt</a:t>
            </a:r>
            <a:r>
              <a:rPr lang="en-US" dirty="0" smtClean="0"/>
              <a:t> for adding map with Fusion tables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Making and populating a Fusion Table</a:t>
            </a:r>
          </a:p>
          <a:p>
            <a:pPr lvl="1"/>
            <a:r>
              <a:rPr lang="en-US" dirty="0" smtClean="0"/>
              <a:t>Modifying HTML and </a:t>
            </a:r>
            <a:r>
              <a:rPr lang="en-US" dirty="0" err="1" smtClean="0"/>
              <a:t>Javascript</a:t>
            </a:r>
            <a:r>
              <a:rPr lang="en-US" dirty="0" smtClean="0"/>
              <a:t> to make a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6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help with maps, using mapping tools from GIS Lab, Rotch Library</a:t>
            </a:r>
          </a:p>
          <a:p>
            <a:r>
              <a:rPr lang="en-US" dirty="0" smtClean="0"/>
              <a:t>Searching for maps online</a:t>
            </a:r>
          </a:p>
          <a:p>
            <a:pPr lvl="1"/>
            <a:r>
              <a:rPr lang="en-US" dirty="0" smtClean="0">
                <a:hlinkClick r:id="rId2"/>
              </a:rPr>
              <a:t>http://web.mit.edu/geoweb</a:t>
            </a:r>
            <a:endParaRPr lang="en-US" dirty="0" smtClean="0"/>
          </a:p>
          <a:p>
            <a:pPr lvl="2"/>
            <a:r>
              <a:rPr lang="en-US" dirty="0" smtClean="0"/>
              <a:t>Searches for maps cataloged at MIT</a:t>
            </a:r>
          </a:p>
          <a:p>
            <a:pPr lvl="1"/>
            <a:r>
              <a:rPr lang="en-US" dirty="0" smtClean="0">
                <a:hlinkClick r:id="rId3"/>
              </a:rPr>
              <a:t>http://hgl.harvard.edu</a:t>
            </a:r>
            <a:endParaRPr lang="en-US" dirty="0" smtClean="0"/>
          </a:p>
          <a:p>
            <a:pPr lvl="2"/>
            <a:r>
              <a:rPr lang="en-US" dirty="0" smtClean="0"/>
              <a:t>Includes scanned, georeferenced images of historical maps</a:t>
            </a:r>
          </a:p>
        </p:txBody>
      </p:sp>
    </p:spTree>
    <p:extLst>
      <p:ext uri="{BB962C8B-B14F-4D97-AF65-F5344CB8AC3E}">
        <p14:creationId xmlns:p14="http://schemas.microsoft.com/office/powerpoint/2010/main" val="345337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Rumsey Collection</a:t>
            </a:r>
          </a:p>
          <a:p>
            <a:pPr lvl="1"/>
            <a:r>
              <a:rPr lang="en-US" dirty="0" smtClean="0">
                <a:hlinkClick r:id="rId2"/>
              </a:rPr>
              <a:t>www.davidrumsey.com/</a:t>
            </a:r>
            <a:endParaRPr lang="en-US" dirty="0" smtClean="0"/>
          </a:p>
          <a:p>
            <a:r>
              <a:rPr lang="en-US" dirty="0" smtClean="0"/>
              <a:t>Library of Congress map collection</a:t>
            </a:r>
          </a:p>
          <a:p>
            <a:pPr lvl="1"/>
            <a:r>
              <a:rPr lang="en-US" dirty="0">
                <a:hlinkClick r:id="rId3"/>
              </a:rPr>
              <a:t>http://www.loc.gov/rr/geogmap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Historic topographic maps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nationalmap.gov/historical/index.html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2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Anchoring the digitized image to world coordinates</a:t>
            </a:r>
          </a:p>
          <a:p>
            <a:r>
              <a:rPr lang="en-US" dirty="0" smtClean="0"/>
              <a:t>Requires points that are visible on the map and on your </a:t>
            </a:r>
            <a:r>
              <a:rPr lang="en-US" dirty="0" err="1" smtClean="0"/>
              <a:t>basemap</a:t>
            </a:r>
            <a:endParaRPr lang="en-US" dirty="0"/>
          </a:p>
          <a:p>
            <a:r>
              <a:rPr lang="en-US" dirty="0" smtClean="0"/>
              <a:t>Depending on map scale, this can be a rough estimate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Arcgis</a:t>
            </a:r>
            <a:r>
              <a:rPr lang="en-US" dirty="0" smtClean="0"/>
              <a:t> for </a:t>
            </a:r>
            <a:r>
              <a:rPr lang="en-US" dirty="0" err="1" smtClean="0"/>
              <a:t>georeferencing</a:t>
            </a:r>
            <a:r>
              <a:rPr lang="en-US" dirty="0" smtClean="0"/>
              <a:t> (contact GIS staff in Libraries)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2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CartoDB</a:t>
            </a:r>
            <a:endParaRPr lang="en-US" dirty="0" smtClean="0"/>
          </a:p>
          <a:p>
            <a:r>
              <a:rPr lang="en-US" dirty="0" err="1" smtClean="0"/>
              <a:t>Mapbox</a:t>
            </a:r>
            <a:endParaRPr lang="en-US" dirty="0" smtClean="0"/>
          </a:p>
          <a:p>
            <a:r>
              <a:rPr lang="en-US" dirty="0" err="1" smtClean="0"/>
              <a:t>Arcgis</a:t>
            </a:r>
            <a:r>
              <a:rPr lang="en-US" dirty="0" smtClean="0"/>
              <a:t> Online (limited to MIT students, faculty, and staff)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and </a:t>
            </a:r>
            <a:r>
              <a:rPr lang="en-US" dirty="0" err="1" smtClean="0"/>
              <a:t>Javascript</a:t>
            </a:r>
            <a:r>
              <a:rPr lang="en-US" dirty="0" smtClean="0"/>
              <a:t> are in the way.  You will need to work with these to make a map.</a:t>
            </a:r>
          </a:p>
          <a:p>
            <a:endParaRPr lang="en-US" dirty="0"/>
          </a:p>
          <a:p>
            <a:r>
              <a:rPr lang="en-US" dirty="0" smtClean="0"/>
              <a:t>You need a Google account</a:t>
            </a:r>
          </a:p>
          <a:p>
            <a:endParaRPr lang="en-US" dirty="0"/>
          </a:p>
          <a:p>
            <a:r>
              <a:rPr lang="en-US" dirty="0" smtClean="0"/>
              <a:t>You need a clear text editor, such as Notepad on Windows, to make an HTML file that browsers can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unless your site gets a lot of traffic</a:t>
            </a:r>
          </a:p>
          <a:p>
            <a:r>
              <a:rPr lang="en-US" dirty="0" smtClean="0"/>
              <a:t>Fusion tables remain a beta product but are stable</a:t>
            </a:r>
          </a:p>
          <a:p>
            <a:r>
              <a:rPr lang="en-US" dirty="0" smtClean="0"/>
              <a:t>Great documentation</a:t>
            </a:r>
          </a:p>
          <a:p>
            <a:r>
              <a:rPr lang="en-US" dirty="0" smtClean="0"/>
              <a:t>Widely used</a:t>
            </a:r>
          </a:p>
          <a:p>
            <a:r>
              <a:rPr lang="en-US" dirty="0" smtClean="0"/>
              <a:t>Uncertain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Table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9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377</Words>
  <Application>Microsoft Office PowerPoint</Application>
  <PresentationFormat>On-screen Show (4:3)</PresentationFormat>
  <Paragraphs>177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Google Fusion Tables and the Maps API</vt:lpstr>
      <vt:lpstr>Outline</vt:lpstr>
      <vt:lpstr>Resources</vt:lpstr>
      <vt:lpstr>More resources</vt:lpstr>
      <vt:lpstr>Georeferencing</vt:lpstr>
      <vt:lpstr>There are other options</vt:lpstr>
      <vt:lpstr>Issues</vt:lpstr>
      <vt:lpstr>Google tools</vt:lpstr>
      <vt:lpstr>Fusion Table demonstration</vt:lpstr>
      <vt:lpstr>JavaScript – Initialize Function</vt:lpstr>
      <vt:lpstr>JavaScript – Global Variables</vt:lpstr>
      <vt:lpstr>JavaScript – Set up Map</vt:lpstr>
      <vt:lpstr>JavaScript – Add Fusion Table</vt:lpstr>
      <vt:lpstr>JavaScript</vt:lpstr>
      <vt:lpstr>Adding map images</vt:lpstr>
      <vt:lpstr>KML Layers</vt:lpstr>
      <vt:lpstr>Some map samples</vt:lpstr>
    </vt:vector>
  </TitlesOfParts>
  <Company>MIT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Fusion Tables and the Maps API</dc:title>
  <dc:creator>Daniel Sheehan</dc:creator>
  <cp:lastModifiedBy>Daniel Sheehan</cp:lastModifiedBy>
  <cp:revision>14</cp:revision>
  <dcterms:created xsi:type="dcterms:W3CDTF">2015-01-21T05:45:51Z</dcterms:created>
  <dcterms:modified xsi:type="dcterms:W3CDTF">2015-03-04T02:13:37Z</dcterms:modified>
</cp:coreProperties>
</file>