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Montserrat" panose="00000500000000000000" pitchFamily="50"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3" d="100"/>
          <a:sy n="163" d="100"/>
        </p:scale>
        <p:origin x="120" y="2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90827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def52882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def52882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347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1c8fed3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1c8fed3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875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uxfoundation.org/antitrust-policy"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mailto:legal@finos.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inos/community/blob/governance/IP-Policy.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mailto:legal@fino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803400" y="445025"/>
            <a:ext cx="7029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Antitrust Policy</a:t>
            </a:r>
            <a:endParaRPr>
              <a:latin typeface="Montserrat"/>
              <a:ea typeface="Montserrat"/>
              <a:cs typeface="Montserrat"/>
              <a:sym typeface="Montserrat"/>
            </a:endParaRPr>
          </a:p>
        </p:txBody>
      </p:sp>
      <p:sp>
        <p:nvSpPr>
          <p:cNvPr id="55" name="Google Shape;55;p13"/>
          <p:cNvSpPr txBox="1">
            <a:spLocks noGrp="1"/>
          </p:cNvSpPr>
          <p:nvPr>
            <p:ph type="body" idx="1"/>
          </p:nvPr>
        </p:nvSpPr>
        <p:spPr>
          <a:xfrm>
            <a:off x="1803300" y="1152475"/>
            <a:ext cx="7029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Montserrat"/>
                <a:ea typeface="Montserrat"/>
                <a:cs typeface="Montserrat"/>
                <a:sym typeface="Montserrat"/>
              </a:rPr>
              <a:t>All project meetings are subject to the </a:t>
            </a:r>
            <a:r>
              <a:rPr lang="en" sz="1400" dirty="0" smtClean="0">
                <a:latin typeface="Montserrat"/>
                <a:ea typeface="Montserrat"/>
                <a:cs typeface="Montserrat"/>
                <a:sym typeface="Montserrat"/>
                <a:hlinkClick r:id="rId3"/>
              </a:rPr>
              <a:t>Linux Foundation Antitrust Policy</a:t>
            </a:r>
            <a:r>
              <a:rPr lang="en" sz="1400" dirty="0" smtClean="0">
                <a:latin typeface="Montserrat"/>
                <a:ea typeface="Montserrat"/>
                <a:cs typeface="Montserrat"/>
                <a:sym typeface="Montserrat"/>
              </a:rPr>
              <a:t>. </a:t>
            </a:r>
            <a:r>
              <a:rPr lang="en" sz="1400" dirty="0">
                <a:latin typeface="Montserrat"/>
                <a:ea typeface="Montserrat"/>
                <a:cs typeface="Montserrat"/>
                <a:sym typeface="Montserrat"/>
              </a:rPr>
              <a:t>The following topics must not be discussed:</a:t>
            </a:r>
            <a:endParaRPr sz="1400" dirty="0">
              <a:latin typeface="Montserrat"/>
              <a:ea typeface="Montserrat"/>
              <a:cs typeface="Montserrat"/>
              <a:sym typeface="Montserrat"/>
            </a:endParaRPr>
          </a:p>
          <a:p>
            <a:pPr marL="457200" lvl="0" indent="-311150" algn="l" rtl="0">
              <a:spcBef>
                <a:spcPts val="160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Price-sensitive information</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Actual or projected changes in production, output, capacity or inventories</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Matters relating to bids, prospective bids, or bid policies</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Matters relating to actual or potential individual suppliers that might influence the business conduct of firms toward such suppliers</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Matters relating to actual or potential customers that might have the effect of influencing the business conduct of firms toward such customers</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Current or projected costs of procurement, development or manufacture of any product</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Market shares for any product or for all products</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Confidential or otherwise sensitive business plans or strategy</a:t>
            </a:r>
            <a:endParaRPr sz="1300" dirty="0">
              <a:latin typeface="Montserrat"/>
              <a:ea typeface="Montserrat"/>
              <a:cs typeface="Montserrat"/>
              <a:sym typeface="Montserrat"/>
            </a:endParaRPr>
          </a:p>
          <a:p>
            <a:pPr marL="0" lvl="0" indent="0" algn="l" rtl="0">
              <a:spcBef>
                <a:spcPts val="1600"/>
              </a:spcBef>
              <a:spcAft>
                <a:spcPts val="1600"/>
              </a:spcAft>
              <a:buNone/>
            </a:pPr>
            <a:r>
              <a:rPr lang="en" sz="1300" dirty="0">
                <a:solidFill>
                  <a:schemeClr val="dk1"/>
                </a:solidFill>
                <a:latin typeface="Montserrat"/>
                <a:ea typeface="Montserrat"/>
                <a:cs typeface="Montserrat"/>
                <a:sym typeface="Montserrat"/>
              </a:rPr>
              <a:t>If you have questions, please contact </a:t>
            </a:r>
            <a:r>
              <a:rPr lang="en" sz="1300" u="sng" dirty="0">
                <a:solidFill>
                  <a:schemeClr val="accent5"/>
                </a:solidFill>
                <a:latin typeface="Montserrat"/>
                <a:ea typeface="Montserrat"/>
                <a:cs typeface="Montserrat"/>
                <a:sym typeface="Montserrat"/>
                <a:hlinkClick r:id="rId4"/>
              </a:rPr>
              <a:t>legal@finos.org</a:t>
            </a:r>
            <a:r>
              <a:rPr lang="en" sz="1300" dirty="0">
                <a:solidFill>
                  <a:schemeClr val="dk1"/>
                </a:solidFill>
                <a:latin typeface="Montserrat"/>
                <a:ea typeface="Montserrat"/>
                <a:cs typeface="Montserrat"/>
                <a:sym typeface="Montserrat"/>
              </a:rPr>
              <a:t>.</a:t>
            </a:r>
            <a:endParaRPr sz="1200" dirty="0">
              <a:latin typeface="Montserrat"/>
              <a:ea typeface="Montserrat"/>
              <a:cs typeface="Montserrat"/>
              <a:sym typeface="Montserrat"/>
            </a:endParaRPr>
          </a:p>
        </p:txBody>
      </p:sp>
      <p:pic>
        <p:nvPicPr>
          <p:cNvPr id="56" name="Google Shape;56;p13"/>
          <p:cNvPicPr preferRelativeResize="0"/>
          <p:nvPr/>
        </p:nvPicPr>
        <p:blipFill>
          <a:blip r:embed="rId5">
            <a:alphaModFix/>
          </a:blip>
          <a:stretch>
            <a:fillRect/>
          </a:stretch>
        </p:blipFill>
        <p:spPr>
          <a:xfrm>
            <a:off x="302949" y="445025"/>
            <a:ext cx="1249425" cy="1817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803400" y="445025"/>
            <a:ext cx="7029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Standards Project IP Rules</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1803300" y="1152475"/>
            <a:ext cx="7029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Montserrat"/>
                <a:ea typeface="Montserrat"/>
                <a:cs typeface="Montserrat"/>
                <a:sym typeface="Montserrat"/>
              </a:rPr>
              <a:t>All project activities are subject to the </a:t>
            </a:r>
            <a:r>
              <a:rPr lang="en" sz="1400" dirty="0">
                <a:latin typeface="Montserrat"/>
                <a:ea typeface="Montserrat"/>
                <a:cs typeface="Montserrat"/>
                <a:sym typeface="Montserrat"/>
                <a:hlinkClick r:id="rId3"/>
              </a:rPr>
              <a:t>FINOS IP </a:t>
            </a:r>
            <a:r>
              <a:rPr lang="en" sz="1400" dirty="0" smtClean="0">
                <a:latin typeface="Montserrat"/>
                <a:ea typeface="Montserrat"/>
                <a:cs typeface="Montserrat"/>
                <a:sym typeface="Montserrat"/>
                <a:hlinkClick r:id="rId3"/>
              </a:rPr>
              <a:t>Policy</a:t>
            </a:r>
            <a:r>
              <a:rPr lang="en" sz="1400" dirty="0" smtClean="0">
                <a:latin typeface="Montserrat"/>
                <a:ea typeface="Montserrat"/>
                <a:cs typeface="Montserrat"/>
                <a:sym typeface="Montserrat"/>
              </a:rPr>
              <a:t>. </a:t>
            </a:r>
            <a:r>
              <a:rPr lang="en" sz="1400" dirty="0">
                <a:latin typeface="Montserrat"/>
                <a:ea typeface="Montserrat"/>
                <a:cs typeface="Montserrat"/>
                <a:sym typeface="Montserrat"/>
              </a:rPr>
              <a:t>This includes the following:</a:t>
            </a:r>
            <a:endParaRPr sz="1400" dirty="0">
              <a:latin typeface="Montserrat"/>
              <a:ea typeface="Montserrat"/>
              <a:cs typeface="Montserrat"/>
              <a:sym typeface="Montserrat"/>
            </a:endParaRPr>
          </a:p>
          <a:p>
            <a:pPr marL="457200" lvl="0" indent="-311150" algn="l" rtl="0">
              <a:spcBef>
                <a:spcPts val="160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By participating in a standards project, each participant agrees to be bound by the FINOS IP Policy.</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If a participant owns any intellectual property rights necessary to implement the final approved standard, it agrees to license those rights to all implementers on a royalty-free, reasonable, and non-discriminatory basis. </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This license applies to the entire approved standard, including portions contributed by other participants.</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Upon joining the project, participants have 60 days to withdraw from the project and its licensing obligations. Withdrawal does not affect the license to any intentional submission made by the participant that is incorporated into a final specification.</a:t>
            </a:r>
            <a:endParaRPr sz="1300" dirty="0">
              <a:solidFill>
                <a:schemeClr val="dk1"/>
              </a:solidFill>
              <a:latin typeface="Montserrat"/>
              <a:ea typeface="Montserrat"/>
              <a:cs typeface="Montserrat"/>
              <a:sym typeface="Montserrat"/>
            </a:endParaRPr>
          </a:p>
          <a:p>
            <a:pPr marL="0" lvl="0" indent="0" algn="l" rtl="0">
              <a:spcBef>
                <a:spcPts val="1600"/>
              </a:spcBef>
              <a:spcAft>
                <a:spcPts val="0"/>
              </a:spcAft>
              <a:buNone/>
            </a:pPr>
            <a:r>
              <a:rPr lang="en" sz="1300" dirty="0">
                <a:solidFill>
                  <a:schemeClr val="dk1"/>
                </a:solidFill>
                <a:latin typeface="Montserrat"/>
                <a:ea typeface="Montserrat"/>
                <a:cs typeface="Montserrat"/>
                <a:sym typeface="Montserrat"/>
              </a:rPr>
              <a:t>If you have questions, please contact </a:t>
            </a:r>
            <a:r>
              <a:rPr lang="en" sz="1300" u="sng" dirty="0">
                <a:solidFill>
                  <a:schemeClr val="accent5"/>
                </a:solidFill>
                <a:latin typeface="Montserrat"/>
                <a:ea typeface="Montserrat"/>
                <a:cs typeface="Montserrat"/>
                <a:sym typeface="Montserrat"/>
                <a:hlinkClick r:id="rId4"/>
              </a:rPr>
              <a:t>legal@finos.org</a:t>
            </a:r>
            <a:r>
              <a:rPr lang="en" sz="1300" dirty="0">
                <a:solidFill>
                  <a:schemeClr val="dk1"/>
                </a:solidFill>
                <a:latin typeface="Montserrat"/>
                <a:ea typeface="Montserrat"/>
                <a:cs typeface="Montserrat"/>
                <a:sym typeface="Montserrat"/>
              </a:rPr>
              <a:t>.</a:t>
            </a:r>
            <a:endParaRPr sz="1300" dirty="0">
              <a:solidFill>
                <a:schemeClr val="dk1"/>
              </a:solidFill>
              <a:latin typeface="Montserrat"/>
              <a:ea typeface="Montserrat"/>
              <a:cs typeface="Montserrat"/>
              <a:sym typeface="Montserrat"/>
            </a:endParaRPr>
          </a:p>
          <a:p>
            <a:pPr marL="0" lvl="0" indent="0" algn="l" rtl="0">
              <a:spcBef>
                <a:spcPts val="1600"/>
              </a:spcBef>
              <a:spcAft>
                <a:spcPts val="1600"/>
              </a:spcAft>
              <a:buNone/>
            </a:pPr>
            <a:endParaRPr sz="1200" dirty="0">
              <a:latin typeface="Montserrat"/>
              <a:ea typeface="Montserrat"/>
              <a:cs typeface="Montserrat"/>
              <a:sym typeface="Montserrat"/>
            </a:endParaRPr>
          </a:p>
        </p:txBody>
      </p:sp>
      <p:pic>
        <p:nvPicPr>
          <p:cNvPr id="63" name="Google Shape;63;p14"/>
          <p:cNvPicPr preferRelativeResize="0"/>
          <p:nvPr/>
        </p:nvPicPr>
        <p:blipFill>
          <a:blip r:embed="rId5">
            <a:alphaModFix/>
          </a:blip>
          <a:stretch>
            <a:fillRect/>
          </a:stretch>
        </p:blipFill>
        <p:spPr>
          <a:xfrm>
            <a:off x="302949" y="445025"/>
            <a:ext cx="1249425" cy="18175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On-screen Show (16:9)</PresentationFormat>
  <Paragraphs>18</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Montserrat</vt:lpstr>
      <vt:lpstr>Arial</vt:lpstr>
      <vt:lpstr>Simple Light</vt:lpstr>
      <vt:lpstr>Antitrust Policy</vt:lpstr>
      <vt:lpstr>Standards Project IP Rules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Antitrust Policy</dc:title>
  <dc:creator>Aaron Williamson</dc:creator>
  <cp:lastModifiedBy>Aaron Williamson</cp:lastModifiedBy>
  <cp:revision>1</cp:revision>
  <dcterms:modified xsi:type="dcterms:W3CDTF">2020-07-06T21:47:16Z</dcterms:modified>
</cp:coreProperties>
</file>